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charts/chart7.xml" ContentType="application/vnd.openxmlformats-officedocument.drawingml.chart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charts/chart11.xml" ContentType="application/vnd.openxmlformats-officedocument.drawingml.chart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10.xml" ContentType="application/vnd.openxmlformats-officedocument.presentationml.notesSl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theme/themeOverride4.xml" ContentType="application/vnd.openxmlformats-officedocument.themeOverrid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notesSlides/notesSlide11.xml" ContentType="application/vnd.openxmlformats-officedocument.presentationml.notesSlide+xml"/>
  <Override PartName="/ppt/charts/chart19.xml" ContentType="application/vnd.openxmlformats-officedocument.drawingml.chart+xml"/>
  <Override PartName="/ppt/notesSlides/notesSlide12.xml" ContentType="application/vnd.openxmlformats-officedocument.presentationml.notesSlide+xml"/>
  <Override PartName="/ppt/charts/chart20.xml" ContentType="application/vnd.openxmlformats-officedocument.drawingml.chart+xml"/>
  <Override PartName="/ppt/notesSlides/notesSlide13.xml" ContentType="application/vnd.openxmlformats-officedocument.presentationml.notesSlide+xml"/>
  <Override PartName="/ppt/charts/chart21.xml" ContentType="application/vnd.openxmlformats-officedocument.drawingml.chart+xml"/>
  <Override PartName="/ppt/notesSlides/notesSlide14.xml" ContentType="application/vnd.openxmlformats-officedocument.presentationml.notesSl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5.xml" ContentType="application/vnd.openxmlformats-officedocument.themeOverride+xml"/>
  <Override PartName="/ppt/notesSlides/notesSlide15.xml" ContentType="application/vnd.openxmlformats-officedocument.presentationml.notesSlide+xml"/>
  <Override PartName="/ppt/charts/chart24.xml" ContentType="application/vnd.openxmlformats-officedocument.drawingml.chart+xml"/>
  <Override PartName="/ppt/notesSlides/notesSlide16.xml" ContentType="application/vnd.openxmlformats-officedocument.presentationml.notesSlide+xml"/>
  <Override PartName="/ppt/charts/chart25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2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323" r:id="rId2"/>
    <p:sldId id="317" r:id="rId3"/>
    <p:sldId id="259" r:id="rId4"/>
    <p:sldId id="306" r:id="rId5"/>
    <p:sldId id="321" r:id="rId6"/>
    <p:sldId id="324" r:id="rId7"/>
    <p:sldId id="310" r:id="rId8"/>
    <p:sldId id="332" r:id="rId9"/>
    <p:sldId id="307" r:id="rId10"/>
    <p:sldId id="300" r:id="rId11"/>
    <p:sldId id="325" r:id="rId12"/>
    <p:sldId id="334" r:id="rId13"/>
    <p:sldId id="303" r:id="rId14"/>
    <p:sldId id="264" r:id="rId15"/>
    <p:sldId id="265" r:id="rId16"/>
    <p:sldId id="330" r:id="rId17"/>
    <p:sldId id="335" r:id="rId18"/>
    <p:sldId id="267" r:id="rId19"/>
    <p:sldId id="311" r:id="rId20"/>
    <p:sldId id="270" r:id="rId21"/>
    <p:sldId id="276" r:id="rId22"/>
    <p:sldId id="275" r:id="rId23"/>
    <p:sldId id="279" r:id="rId24"/>
    <p:sldId id="278" r:id="rId25"/>
    <p:sldId id="280" r:id="rId26"/>
    <p:sldId id="281" r:id="rId27"/>
    <p:sldId id="287" r:id="rId28"/>
    <p:sldId id="289" r:id="rId29"/>
    <p:sldId id="290" r:id="rId30"/>
    <p:sldId id="291" r:id="rId31"/>
    <p:sldId id="292" r:id="rId32"/>
    <p:sldId id="304" r:id="rId33"/>
    <p:sldId id="305" r:id="rId34"/>
    <p:sldId id="314" r:id="rId35"/>
    <p:sldId id="313" r:id="rId36"/>
    <p:sldId id="328" r:id="rId37"/>
    <p:sldId id="333" r:id="rId38"/>
    <p:sldId id="327" r:id="rId39"/>
  </p:sldIdLst>
  <p:sldSz cx="9144000" cy="6858000" type="screen4x3"/>
  <p:notesSz cx="7102475" cy="9388475"/>
  <p:defaultTextStyle>
    <a:defPPr>
      <a:defRPr lang="es-N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58E"/>
    <a:srgbClr val="E12F7B"/>
    <a:srgbClr val="163E61"/>
    <a:srgbClr val="E6AF00"/>
    <a:srgbClr val="441D61"/>
    <a:srgbClr val="003300"/>
    <a:srgbClr val="7F7F7E"/>
    <a:srgbClr val="002060"/>
    <a:srgbClr val="12346E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71" autoAdjust="0"/>
    <p:restoredTop sz="94660"/>
  </p:normalViewPr>
  <p:slideViewPr>
    <p:cSldViewPr snapToGrid="0">
      <p:cViewPr varScale="1">
        <p:scale>
          <a:sx n="71" d="100"/>
          <a:sy n="71" d="100"/>
        </p:scale>
        <p:origin x="1182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6.xlsx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7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0.xlsx"/><Relationship Id="rId1" Type="http://schemas.openxmlformats.org/officeDocument/2006/relationships/themeOverride" Target="../theme/themeOverride3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1.xlsx"/><Relationship Id="rId1" Type="http://schemas.openxmlformats.org/officeDocument/2006/relationships/image" Target="../media/image31.png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4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5.xlsx"/><Relationship Id="rId1" Type="http://schemas.openxmlformats.org/officeDocument/2006/relationships/themeOverride" Target="../theme/themeOverride4.xm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1.xlsx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Hoja_de_c_lculo_de_Microsoft_Excel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8759781969313941"/>
          <c:y val="0"/>
          <c:w val="0.810772727431881"/>
          <c:h val="0.64768779427698253"/>
        </c:manualLayout>
      </c:layout>
      <c:lineChart>
        <c:grouping val="standard"/>
        <c:varyColors val="0"/>
        <c:ser>
          <c:idx val="0"/>
          <c:order val="0"/>
          <c:tx>
            <c:strRef>
              <c:f>Religion!$B$1</c:f>
              <c:strCache>
                <c:ptCount val="1"/>
                <c:pt idx="0">
                  <c:v>Católica</c:v>
                </c:pt>
              </c:strCache>
            </c:strRef>
          </c:tx>
          <c:spPr>
            <a:ln w="82550">
              <a:solidFill>
                <a:srgbClr val="FFFF00"/>
              </a:solidFill>
            </a:ln>
          </c:spPr>
          <c:marker>
            <c:symbol val="circle"/>
            <c:size val="12"/>
            <c:spPr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softEdge">
                <a:bevelT/>
              </a:sp3d>
            </c:spPr>
          </c:marker>
          <c:cat>
            <c:strRef>
              <c:f>Religion!$A$2:$A$22</c:f>
              <c:strCache>
                <c:ptCount val="21"/>
                <c:pt idx="0">
                  <c:v>Censo 1950</c:v>
                </c:pt>
                <c:pt idx="1">
                  <c:v>*Enc. 1991</c:v>
                </c:pt>
                <c:pt idx="2">
                  <c:v>Censo 1995</c:v>
                </c:pt>
                <c:pt idx="3">
                  <c:v>SISMO 04/01</c:v>
                </c:pt>
                <c:pt idx="4">
                  <c:v>SISMO 02/03</c:v>
                </c:pt>
                <c:pt idx="5">
                  <c:v>Censo 2005</c:v>
                </c:pt>
                <c:pt idx="6">
                  <c:v>SISMO 04/07</c:v>
                </c:pt>
                <c:pt idx="7">
                  <c:v>SISMO 04/09</c:v>
                </c:pt>
                <c:pt idx="8">
                  <c:v>SISMO 07/11</c:v>
                </c:pt>
                <c:pt idx="9">
                  <c:v>SISMO 12/12</c:v>
                </c:pt>
                <c:pt idx="10">
                  <c:v>SISMO 06/13</c:v>
                </c:pt>
                <c:pt idx="11">
                  <c:v>SISMO 12/13</c:v>
                </c:pt>
                <c:pt idx="12">
                  <c:v>SISMO 6/14</c:v>
                </c:pt>
                <c:pt idx="13">
                  <c:v>SISMO 12/14</c:v>
                </c:pt>
                <c:pt idx="14">
                  <c:v>SISMO 6/15</c:v>
                </c:pt>
                <c:pt idx="15">
                  <c:v>SISMO 12/15</c:v>
                </c:pt>
                <c:pt idx="16">
                  <c:v>SISMO 03/16</c:v>
                </c:pt>
                <c:pt idx="17">
                  <c:v>SISMO 04/17</c:v>
                </c:pt>
                <c:pt idx="18">
                  <c:v>SISMO 06/17</c:v>
                </c:pt>
                <c:pt idx="19">
                  <c:v>SISMO 9/17</c:v>
                </c:pt>
                <c:pt idx="20">
                  <c:v>SISMO 12/17</c:v>
                </c:pt>
              </c:strCache>
            </c:strRef>
          </c:cat>
          <c:val>
            <c:numRef>
              <c:f>Religion!$B$2:$B$22</c:f>
              <c:numCache>
                <c:formatCode>#,##0.0_);\(#,##0.0\)</c:formatCode>
                <c:ptCount val="21"/>
                <c:pt idx="0">
                  <c:v>95.8</c:v>
                </c:pt>
                <c:pt idx="1">
                  <c:v>90</c:v>
                </c:pt>
                <c:pt idx="2">
                  <c:v>72.900000000000006</c:v>
                </c:pt>
                <c:pt idx="3">
                  <c:v>74.400000000000006</c:v>
                </c:pt>
                <c:pt idx="4">
                  <c:v>70.5</c:v>
                </c:pt>
                <c:pt idx="5">
                  <c:v>58.5</c:v>
                </c:pt>
                <c:pt idx="6">
                  <c:v>62.9</c:v>
                </c:pt>
                <c:pt idx="7">
                  <c:v>54.4</c:v>
                </c:pt>
                <c:pt idx="8">
                  <c:v>53.4</c:v>
                </c:pt>
                <c:pt idx="9">
                  <c:v>52.1</c:v>
                </c:pt>
                <c:pt idx="10">
                  <c:v>50.9</c:v>
                </c:pt>
                <c:pt idx="11">
                  <c:v>54.2</c:v>
                </c:pt>
                <c:pt idx="12">
                  <c:v>49</c:v>
                </c:pt>
                <c:pt idx="13">
                  <c:v>45.9</c:v>
                </c:pt>
                <c:pt idx="14">
                  <c:v>46.4</c:v>
                </c:pt>
                <c:pt idx="15">
                  <c:v>47</c:v>
                </c:pt>
                <c:pt idx="16">
                  <c:v>47</c:v>
                </c:pt>
                <c:pt idx="17">
                  <c:v>50</c:v>
                </c:pt>
                <c:pt idx="18">
                  <c:v>48.9</c:v>
                </c:pt>
                <c:pt idx="19">
                  <c:v>45.7</c:v>
                </c:pt>
                <c:pt idx="20">
                  <c:v>48.5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Religion!$C$1</c:f>
              <c:strCache>
                <c:ptCount val="1"/>
                <c:pt idx="0">
                  <c:v>Evangélica</c:v>
                </c:pt>
              </c:strCache>
            </c:strRef>
          </c:tx>
          <c:spPr>
            <a:ln w="82550">
              <a:solidFill>
                <a:srgbClr val="0070C0"/>
              </a:solidFill>
            </a:ln>
          </c:spPr>
          <c:marker>
            <c:symbol val="circle"/>
            <c:size val="12"/>
            <c:spPr>
              <a:solidFill>
                <a:srgbClr val="0070C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softEdge">
                <a:bevelT/>
              </a:sp3d>
            </c:spPr>
          </c:marker>
          <c:cat>
            <c:strRef>
              <c:f>Religion!$A$2:$A$22</c:f>
              <c:strCache>
                <c:ptCount val="21"/>
                <c:pt idx="0">
                  <c:v>Censo 1950</c:v>
                </c:pt>
                <c:pt idx="1">
                  <c:v>*Enc. 1991</c:v>
                </c:pt>
                <c:pt idx="2">
                  <c:v>Censo 1995</c:v>
                </c:pt>
                <c:pt idx="3">
                  <c:v>SISMO 04/01</c:v>
                </c:pt>
                <c:pt idx="4">
                  <c:v>SISMO 02/03</c:v>
                </c:pt>
                <c:pt idx="5">
                  <c:v>Censo 2005</c:v>
                </c:pt>
                <c:pt idx="6">
                  <c:v>SISMO 04/07</c:v>
                </c:pt>
                <c:pt idx="7">
                  <c:v>SISMO 04/09</c:v>
                </c:pt>
                <c:pt idx="8">
                  <c:v>SISMO 07/11</c:v>
                </c:pt>
                <c:pt idx="9">
                  <c:v>SISMO 12/12</c:v>
                </c:pt>
                <c:pt idx="10">
                  <c:v>SISMO 06/13</c:v>
                </c:pt>
                <c:pt idx="11">
                  <c:v>SISMO 12/13</c:v>
                </c:pt>
                <c:pt idx="12">
                  <c:v>SISMO 6/14</c:v>
                </c:pt>
                <c:pt idx="13">
                  <c:v>SISMO 12/14</c:v>
                </c:pt>
                <c:pt idx="14">
                  <c:v>SISMO 6/15</c:v>
                </c:pt>
                <c:pt idx="15">
                  <c:v>SISMO 12/15</c:v>
                </c:pt>
                <c:pt idx="16">
                  <c:v>SISMO 03/16</c:v>
                </c:pt>
                <c:pt idx="17">
                  <c:v>SISMO 04/17</c:v>
                </c:pt>
                <c:pt idx="18">
                  <c:v>SISMO 06/17</c:v>
                </c:pt>
                <c:pt idx="19">
                  <c:v>SISMO 9/17</c:v>
                </c:pt>
                <c:pt idx="20">
                  <c:v>SISMO 12/17</c:v>
                </c:pt>
              </c:strCache>
            </c:strRef>
          </c:cat>
          <c:val>
            <c:numRef>
              <c:f>Religion!$C$2:$C$22</c:f>
              <c:numCache>
                <c:formatCode>#,##0.0_);\(#,##0.0\)</c:formatCode>
                <c:ptCount val="21"/>
                <c:pt idx="0">
                  <c:v>4.0999999999999996</c:v>
                </c:pt>
                <c:pt idx="1">
                  <c:v>4</c:v>
                </c:pt>
                <c:pt idx="2">
                  <c:v>15.1</c:v>
                </c:pt>
                <c:pt idx="3">
                  <c:v>15.1</c:v>
                </c:pt>
                <c:pt idx="4">
                  <c:v>16.5</c:v>
                </c:pt>
                <c:pt idx="5">
                  <c:v>21.6</c:v>
                </c:pt>
                <c:pt idx="6">
                  <c:v>25.3</c:v>
                </c:pt>
                <c:pt idx="7">
                  <c:v>27.7</c:v>
                </c:pt>
                <c:pt idx="8">
                  <c:v>30.2</c:v>
                </c:pt>
                <c:pt idx="9">
                  <c:v>30</c:v>
                </c:pt>
                <c:pt idx="10">
                  <c:v>31.1</c:v>
                </c:pt>
                <c:pt idx="11">
                  <c:v>26.9</c:v>
                </c:pt>
                <c:pt idx="12">
                  <c:v>32.200000000000003</c:v>
                </c:pt>
                <c:pt idx="13">
                  <c:v>30.8</c:v>
                </c:pt>
                <c:pt idx="14">
                  <c:v>33.300000000000011</c:v>
                </c:pt>
                <c:pt idx="15">
                  <c:v>33.200000000000003</c:v>
                </c:pt>
                <c:pt idx="16">
                  <c:v>32.200000000000003</c:v>
                </c:pt>
                <c:pt idx="17">
                  <c:v>33.200000000000003</c:v>
                </c:pt>
                <c:pt idx="18">
                  <c:v>32.6</c:v>
                </c:pt>
                <c:pt idx="19">
                  <c:v>35.5</c:v>
                </c:pt>
                <c:pt idx="20">
                  <c:v>35.300000000000011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Religion!$D$1</c:f>
              <c:strCache>
                <c:ptCount val="1"/>
                <c:pt idx="0">
                  <c:v>Sin denominación*</c:v>
                </c:pt>
              </c:strCache>
            </c:strRef>
          </c:tx>
          <c:spPr>
            <a:ln w="82550">
              <a:solidFill>
                <a:sysClr val="windowText" lastClr="000000">
                  <a:lumMod val="50000"/>
                  <a:lumOff val="50000"/>
                </a:sysClr>
              </a:solidFill>
            </a:ln>
          </c:spPr>
          <c:marker>
            <c:symbol val="circle"/>
            <c:size val="12"/>
            <c:spPr>
              <a:solidFill>
                <a:sysClr val="windowText" lastClr="000000">
                  <a:lumMod val="50000"/>
                  <a:lumOff val="50000"/>
                </a:sys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softEdge">
                <a:bevelT/>
              </a:sp3d>
            </c:spPr>
          </c:marker>
          <c:cat>
            <c:strRef>
              <c:f>Religion!$A$2:$A$22</c:f>
              <c:strCache>
                <c:ptCount val="21"/>
                <c:pt idx="0">
                  <c:v>Censo 1950</c:v>
                </c:pt>
                <c:pt idx="1">
                  <c:v>*Enc. 1991</c:v>
                </c:pt>
                <c:pt idx="2">
                  <c:v>Censo 1995</c:v>
                </c:pt>
                <c:pt idx="3">
                  <c:v>SISMO 04/01</c:v>
                </c:pt>
                <c:pt idx="4">
                  <c:v>SISMO 02/03</c:v>
                </c:pt>
                <c:pt idx="5">
                  <c:v>Censo 2005</c:v>
                </c:pt>
                <c:pt idx="6">
                  <c:v>SISMO 04/07</c:v>
                </c:pt>
                <c:pt idx="7">
                  <c:v>SISMO 04/09</c:v>
                </c:pt>
                <c:pt idx="8">
                  <c:v>SISMO 07/11</c:v>
                </c:pt>
                <c:pt idx="9">
                  <c:v>SISMO 12/12</c:v>
                </c:pt>
                <c:pt idx="10">
                  <c:v>SISMO 06/13</c:v>
                </c:pt>
                <c:pt idx="11">
                  <c:v>SISMO 12/13</c:v>
                </c:pt>
                <c:pt idx="12">
                  <c:v>SISMO 6/14</c:v>
                </c:pt>
                <c:pt idx="13">
                  <c:v>SISMO 12/14</c:v>
                </c:pt>
                <c:pt idx="14">
                  <c:v>SISMO 6/15</c:v>
                </c:pt>
                <c:pt idx="15">
                  <c:v>SISMO 12/15</c:v>
                </c:pt>
                <c:pt idx="16">
                  <c:v>SISMO 03/16</c:v>
                </c:pt>
                <c:pt idx="17">
                  <c:v>SISMO 04/17</c:v>
                </c:pt>
                <c:pt idx="18">
                  <c:v>SISMO 06/17</c:v>
                </c:pt>
                <c:pt idx="19">
                  <c:v>SISMO 9/17</c:v>
                </c:pt>
                <c:pt idx="20">
                  <c:v>SISMO 12/17</c:v>
                </c:pt>
              </c:strCache>
            </c:strRef>
          </c:cat>
          <c:val>
            <c:numRef>
              <c:f>Religion!$D$2:$D$22</c:f>
              <c:numCache>
                <c:formatCode>#,##0.0_);\(#,##0.0\)</c:formatCode>
                <c:ptCount val="21"/>
                <c:pt idx="0">
                  <c:v>0</c:v>
                </c:pt>
                <c:pt idx="1">
                  <c:v>0</c:v>
                </c:pt>
                <c:pt idx="2">
                  <c:v>8.5</c:v>
                </c:pt>
                <c:pt idx="3">
                  <c:v>7</c:v>
                </c:pt>
                <c:pt idx="4">
                  <c:v>8.8000000000000007</c:v>
                </c:pt>
                <c:pt idx="5">
                  <c:v>15.7</c:v>
                </c:pt>
                <c:pt idx="6">
                  <c:v>8.6</c:v>
                </c:pt>
                <c:pt idx="7">
                  <c:v>13.5</c:v>
                </c:pt>
                <c:pt idx="8">
                  <c:v>12.2</c:v>
                </c:pt>
                <c:pt idx="9">
                  <c:v>14.1</c:v>
                </c:pt>
                <c:pt idx="10">
                  <c:v>10.200000000000001</c:v>
                </c:pt>
                <c:pt idx="11">
                  <c:v>13.4</c:v>
                </c:pt>
                <c:pt idx="12">
                  <c:v>11.9</c:v>
                </c:pt>
                <c:pt idx="13">
                  <c:v>20.3</c:v>
                </c:pt>
                <c:pt idx="14">
                  <c:v>17.100000000000001</c:v>
                </c:pt>
                <c:pt idx="15">
                  <c:v>17.100000000000001</c:v>
                </c:pt>
                <c:pt idx="16">
                  <c:v>18.600000000000001</c:v>
                </c:pt>
                <c:pt idx="17">
                  <c:v>13.2</c:v>
                </c:pt>
                <c:pt idx="18">
                  <c:v>14.4</c:v>
                </c:pt>
                <c:pt idx="19">
                  <c:v>13.9</c:v>
                </c:pt>
                <c:pt idx="20">
                  <c:v>12.1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Religion!$E$1</c:f>
              <c:strCache>
                <c:ptCount val="1"/>
                <c:pt idx="0">
                  <c:v>Otras denominaciones</c:v>
                </c:pt>
              </c:strCache>
            </c:strRef>
          </c:tx>
          <c:spPr>
            <a:ln w="82550">
              <a:solidFill>
                <a:srgbClr val="F79646">
                  <a:lumMod val="75000"/>
                </a:srgbClr>
              </a:solidFill>
            </a:ln>
          </c:spPr>
          <c:marker>
            <c:symbol val="circle"/>
            <c:size val="12"/>
            <c:spPr>
              <a:solidFill>
                <a:srgbClr val="F79646">
                  <a:lumMod val="75000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softEdge">
                <a:bevelT/>
              </a:sp3d>
            </c:spPr>
          </c:marker>
          <c:cat>
            <c:strRef>
              <c:f>Religion!$A$2:$A$22</c:f>
              <c:strCache>
                <c:ptCount val="21"/>
                <c:pt idx="0">
                  <c:v>Censo 1950</c:v>
                </c:pt>
                <c:pt idx="1">
                  <c:v>*Enc. 1991</c:v>
                </c:pt>
                <c:pt idx="2">
                  <c:v>Censo 1995</c:v>
                </c:pt>
                <c:pt idx="3">
                  <c:v>SISMO 04/01</c:v>
                </c:pt>
                <c:pt idx="4">
                  <c:v>SISMO 02/03</c:v>
                </c:pt>
                <c:pt idx="5">
                  <c:v>Censo 2005</c:v>
                </c:pt>
                <c:pt idx="6">
                  <c:v>SISMO 04/07</c:v>
                </c:pt>
                <c:pt idx="7">
                  <c:v>SISMO 04/09</c:v>
                </c:pt>
                <c:pt idx="8">
                  <c:v>SISMO 07/11</c:v>
                </c:pt>
                <c:pt idx="9">
                  <c:v>SISMO 12/12</c:v>
                </c:pt>
                <c:pt idx="10">
                  <c:v>SISMO 06/13</c:v>
                </c:pt>
                <c:pt idx="11">
                  <c:v>SISMO 12/13</c:v>
                </c:pt>
                <c:pt idx="12">
                  <c:v>SISMO 6/14</c:v>
                </c:pt>
                <c:pt idx="13">
                  <c:v>SISMO 12/14</c:v>
                </c:pt>
                <c:pt idx="14">
                  <c:v>SISMO 6/15</c:v>
                </c:pt>
                <c:pt idx="15">
                  <c:v>SISMO 12/15</c:v>
                </c:pt>
                <c:pt idx="16">
                  <c:v>SISMO 03/16</c:v>
                </c:pt>
                <c:pt idx="17">
                  <c:v>SISMO 04/17</c:v>
                </c:pt>
                <c:pt idx="18">
                  <c:v>SISMO 06/17</c:v>
                </c:pt>
                <c:pt idx="19">
                  <c:v>SISMO 9/17</c:v>
                </c:pt>
                <c:pt idx="20">
                  <c:v>SISMO 12/17</c:v>
                </c:pt>
              </c:strCache>
            </c:strRef>
          </c:cat>
          <c:val>
            <c:numRef>
              <c:f>Religion!$E$2:$E$22</c:f>
              <c:numCache>
                <c:formatCode>#,##0.0_);\(#,##0.0\)</c:formatCode>
                <c:ptCount val="21"/>
                <c:pt idx="0">
                  <c:v>0.1</c:v>
                </c:pt>
                <c:pt idx="1">
                  <c:v>0.5</c:v>
                </c:pt>
                <c:pt idx="2">
                  <c:v>3.5</c:v>
                </c:pt>
                <c:pt idx="3">
                  <c:v>2</c:v>
                </c:pt>
                <c:pt idx="4">
                  <c:v>3.2</c:v>
                </c:pt>
                <c:pt idx="5">
                  <c:v>4.2</c:v>
                </c:pt>
                <c:pt idx="6">
                  <c:v>2.4</c:v>
                </c:pt>
                <c:pt idx="7">
                  <c:v>4</c:v>
                </c:pt>
                <c:pt idx="8">
                  <c:v>3.8</c:v>
                </c:pt>
                <c:pt idx="9">
                  <c:v>3.5</c:v>
                </c:pt>
                <c:pt idx="10">
                  <c:v>6.9</c:v>
                </c:pt>
                <c:pt idx="11">
                  <c:v>4.8</c:v>
                </c:pt>
                <c:pt idx="12">
                  <c:v>4.9000000000000004</c:v>
                </c:pt>
                <c:pt idx="13">
                  <c:v>2</c:v>
                </c:pt>
                <c:pt idx="14">
                  <c:v>2.8</c:v>
                </c:pt>
                <c:pt idx="15">
                  <c:v>2.5</c:v>
                </c:pt>
                <c:pt idx="16">
                  <c:v>1.9000000000000001</c:v>
                </c:pt>
                <c:pt idx="17">
                  <c:v>2.9</c:v>
                </c:pt>
                <c:pt idx="18">
                  <c:v>3.4</c:v>
                </c:pt>
                <c:pt idx="19">
                  <c:v>3.4</c:v>
                </c:pt>
                <c:pt idx="20">
                  <c:v>2.9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Religion!$F$1</c:f>
              <c:strCache>
                <c:ptCount val="1"/>
                <c:pt idx="0">
                  <c:v>No creyentes</c:v>
                </c:pt>
              </c:strCache>
            </c:strRef>
          </c:tx>
          <c:spPr>
            <a:ln w="82550">
              <a:solidFill>
                <a:srgbClr val="7030A0"/>
              </a:solidFill>
            </a:ln>
          </c:spPr>
          <c:marker>
            <c:symbol val="circle"/>
            <c:size val="12"/>
            <c:spPr>
              <a:solidFill>
                <a:srgbClr val="7030A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softEdge">
                <a:bevelT/>
              </a:sp3d>
            </c:spPr>
          </c:marker>
          <c:cat>
            <c:strRef>
              <c:f>Religion!$A$2:$A$22</c:f>
              <c:strCache>
                <c:ptCount val="21"/>
                <c:pt idx="0">
                  <c:v>Censo 1950</c:v>
                </c:pt>
                <c:pt idx="1">
                  <c:v>*Enc. 1991</c:v>
                </c:pt>
                <c:pt idx="2">
                  <c:v>Censo 1995</c:v>
                </c:pt>
                <c:pt idx="3">
                  <c:v>SISMO 04/01</c:v>
                </c:pt>
                <c:pt idx="4">
                  <c:v>SISMO 02/03</c:v>
                </c:pt>
                <c:pt idx="5">
                  <c:v>Censo 2005</c:v>
                </c:pt>
                <c:pt idx="6">
                  <c:v>SISMO 04/07</c:v>
                </c:pt>
                <c:pt idx="7">
                  <c:v>SISMO 04/09</c:v>
                </c:pt>
                <c:pt idx="8">
                  <c:v>SISMO 07/11</c:v>
                </c:pt>
                <c:pt idx="9">
                  <c:v>SISMO 12/12</c:v>
                </c:pt>
                <c:pt idx="10">
                  <c:v>SISMO 06/13</c:v>
                </c:pt>
                <c:pt idx="11">
                  <c:v>SISMO 12/13</c:v>
                </c:pt>
                <c:pt idx="12">
                  <c:v>SISMO 6/14</c:v>
                </c:pt>
                <c:pt idx="13">
                  <c:v>SISMO 12/14</c:v>
                </c:pt>
                <c:pt idx="14">
                  <c:v>SISMO 6/15</c:v>
                </c:pt>
                <c:pt idx="15">
                  <c:v>SISMO 12/15</c:v>
                </c:pt>
                <c:pt idx="16">
                  <c:v>SISMO 03/16</c:v>
                </c:pt>
                <c:pt idx="17">
                  <c:v>SISMO 04/17</c:v>
                </c:pt>
                <c:pt idx="18">
                  <c:v>SISMO 06/17</c:v>
                </c:pt>
                <c:pt idx="19">
                  <c:v>SISMO 9/17</c:v>
                </c:pt>
                <c:pt idx="20">
                  <c:v>SISMO 12/17</c:v>
                </c:pt>
              </c:strCache>
            </c:strRef>
          </c:cat>
          <c:val>
            <c:numRef>
              <c:f>Religion!$F$2:$F$22</c:f>
              <c:numCache>
                <c:formatCode>#,##0.0_);\(#,##0.0\)</c:formatCode>
                <c:ptCount val="21"/>
                <c:pt idx="0">
                  <c:v>0</c:v>
                </c:pt>
                <c:pt idx="1">
                  <c:v>5.5</c:v>
                </c:pt>
                <c:pt idx="2">
                  <c:v>0</c:v>
                </c:pt>
                <c:pt idx="3">
                  <c:v>1.5</c:v>
                </c:pt>
                <c:pt idx="4">
                  <c:v>1</c:v>
                </c:pt>
                <c:pt idx="5">
                  <c:v>0</c:v>
                </c:pt>
                <c:pt idx="6">
                  <c:v>0.2</c:v>
                </c:pt>
                <c:pt idx="7">
                  <c:v>0.4</c:v>
                </c:pt>
                <c:pt idx="8">
                  <c:v>0.30000000000000004</c:v>
                </c:pt>
                <c:pt idx="9">
                  <c:v>0.30000000000000004</c:v>
                </c:pt>
                <c:pt idx="10">
                  <c:v>0.60000000000000009</c:v>
                </c:pt>
                <c:pt idx="11">
                  <c:v>0.4</c:v>
                </c:pt>
                <c:pt idx="12">
                  <c:v>0.9</c:v>
                </c:pt>
                <c:pt idx="13">
                  <c:v>1</c:v>
                </c:pt>
                <c:pt idx="14">
                  <c:v>0.5</c:v>
                </c:pt>
                <c:pt idx="15">
                  <c:v>0.2</c:v>
                </c:pt>
                <c:pt idx="16">
                  <c:v>0.30000000000000004</c:v>
                </c:pt>
                <c:pt idx="17">
                  <c:v>0.70000000000000007</c:v>
                </c:pt>
                <c:pt idx="18">
                  <c:v>0.60000000000000009</c:v>
                </c:pt>
                <c:pt idx="19">
                  <c:v>1.5</c:v>
                </c:pt>
                <c:pt idx="20">
                  <c:v>1.3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3629760"/>
        <c:axId val="673630152"/>
      </c:lineChart>
      <c:catAx>
        <c:axId val="673629760"/>
        <c:scaling>
          <c:orientation val="minMax"/>
        </c:scaling>
        <c:delete val="0"/>
        <c:axPos val="b"/>
        <c:majorGridlines>
          <c:spPr>
            <a:ln>
              <a:solidFill>
                <a:srgbClr val="C0504D">
                  <a:lumMod val="60000"/>
                  <a:lumOff val="40000"/>
                  <a:alpha val="35000"/>
                </a:srgbClr>
              </a:solidFill>
            </a:ln>
          </c:spPr>
        </c:majorGridlines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lang="es-ES"/>
            </a:pPr>
            <a:endParaRPr lang="es-NI"/>
          </a:p>
        </c:txPr>
        <c:crossAx val="673630152"/>
        <c:crosses val="autoZero"/>
        <c:auto val="1"/>
        <c:lblAlgn val="ctr"/>
        <c:lblOffset val="350"/>
        <c:noMultiLvlLbl val="0"/>
      </c:catAx>
      <c:valAx>
        <c:axId val="673630152"/>
        <c:scaling>
          <c:orientation val="minMax"/>
        </c:scaling>
        <c:delete val="1"/>
        <c:axPos val="l"/>
        <c:numFmt formatCode="#,##0.0_);\(#,##0.0\)" sourceLinked="1"/>
        <c:majorTickMark val="out"/>
        <c:minorTickMark val="none"/>
        <c:tickLblPos val="none"/>
        <c:crossAx val="673629760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lang="es-ES" sz="1000"/>
            </a:pPr>
            <a:endParaRPr lang="es-NI"/>
          </a:p>
        </c:txPr>
      </c:dTable>
    </c:plotArea>
    <c:plotVisOnly val="1"/>
    <c:dispBlanksAs val="gap"/>
    <c:showDLblsOverMax val="0"/>
  </c:chart>
  <c:txPr>
    <a:bodyPr/>
    <a:lstStyle/>
    <a:p>
      <a:pPr>
        <a:defRPr sz="1050"/>
      </a:pPr>
      <a:endParaRPr lang="es-NI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85792539058749E-2"/>
          <c:y val="0.28945565427530906"/>
          <c:w val="0.91647545434020061"/>
          <c:h val="0.62842519387304174"/>
        </c:manualLayout>
      </c:layout>
      <c:lineChart>
        <c:grouping val="standard"/>
        <c:varyColors val="0"/>
        <c:ser>
          <c:idx val="0"/>
          <c:order val="0"/>
          <c:tx>
            <c:strRef>
              <c:f>'Situación familiar actual'!$A$3</c:f>
              <c:strCache>
                <c:ptCount val="1"/>
                <c:pt idx="0">
                  <c:v>Mejor </c:v>
                </c:pt>
              </c:strCache>
            </c:strRef>
          </c:tx>
          <c:spPr>
            <a:ln w="95250">
              <a:solidFill>
                <a:srgbClr val="006600"/>
              </a:solidFill>
            </a:ln>
          </c:spPr>
          <c:marker>
            <c:symbol val="circle"/>
            <c:size val="14"/>
            <c:spPr>
              <a:solidFill>
                <a:srgbClr val="006600"/>
              </a:solidFill>
              <a:ln w="66675">
                <a:solidFill>
                  <a:srgbClr val="00660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dLbl>
              <c:idx val="7"/>
              <c:layout>
                <c:manualLayout>
                  <c:x val="-3.9288421358200341E-2"/>
                  <c:y val="-4.48961037320243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4.4977753367905361E-2"/>
                  <c:y val="-4.18104608638439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5.9201083392167897E-2"/>
                  <c:y val="-6.95812466774672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3.5625969874315148E-2"/>
                  <c:y val="-6.64956038092869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ES" sz="1400" b="1" i="0" u="none" strike="noStrike" kern="1200" baseline="0">
                    <a:solidFill>
                      <a:srgbClr val="006600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'Situación familiar actual'!$B$2:$P$2</c:f>
              <c:strCache>
                <c:ptCount val="15"/>
                <c:pt idx="0">
                  <c:v>Jun. 11</c:v>
                </c:pt>
                <c:pt idx="1">
                  <c:v>Jul. 12</c:v>
                </c:pt>
                <c:pt idx="2">
                  <c:v>Dic. 12</c:v>
                </c:pt>
                <c:pt idx="3">
                  <c:v>Jun. 13</c:v>
                </c:pt>
                <c:pt idx="4">
                  <c:v>Dic.13</c:v>
                </c:pt>
                <c:pt idx="5">
                  <c:v>Jun.14</c:v>
                </c:pt>
                <c:pt idx="6">
                  <c:v>Dic.14</c:v>
                </c:pt>
                <c:pt idx="7">
                  <c:v>Jun.15</c:v>
                </c:pt>
                <c:pt idx="8">
                  <c:v>Dic. 15</c:v>
                </c:pt>
                <c:pt idx="9">
                  <c:v>Jul.16</c:v>
                </c:pt>
                <c:pt idx="10">
                  <c:v>Dic.16</c:v>
                </c:pt>
                <c:pt idx="11">
                  <c:v>Mar.17</c:v>
                </c:pt>
                <c:pt idx="12">
                  <c:v>Jun.17</c:v>
                </c:pt>
                <c:pt idx="13">
                  <c:v>Sep.17</c:v>
                </c:pt>
                <c:pt idx="14">
                  <c:v>dic-17</c:v>
                </c:pt>
              </c:strCache>
            </c:strRef>
          </c:cat>
          <c:val>
            <c:numRef>
              <c:f>'Situación familiar actual'!$B$3:$P$3</c:f>
              <c:numCache>
                <c:formatCode>0.0</c:formatCode>
                <c:ptCount val="15"/>
                <c:pt idx="0">
                  <c:v>34.6</c:v>
                </c:pt>
                <c:pt idx="1">
                  <c:v>32.800000000000011</c:v>
                </c:pt>
                <c:pt idx="2">
                  <c:v>43</c:v>
                </c:pt>
                <c:pt idx="3">
                  <c:v>34.4</c:v>
                </c:pt>
                <c:pt idx="4">
                  <c:v>43.6</c:v>
                </c:pt>
                <c:pt idx="5">
                  <c:v>29.5</c:v>
                </c:pt>
                <c:pt idx="6">
                  <c:v>32.9</c:v>
                </c:pt>
                <c:pt idx="7">
                  <c:v>35.5</c:v>
                </c:pt>
                <c:pt idx="8">
                  <c:v>38.4</c:v>
                </c:pt>
                <c:pt idx="9">
                  <c:v>43.5</c:v>
                </c:pt>
                <c:pt idx="10">
                  <c:v>38</c:v>
                </c:pt>
                <c:pt idx="11">
                  <c:v>33.300000000000011</c:v>
                </c:pt>
                <c:pt idx="12">
                  <c:v>57.7</c:v>
                </c:pt>
                <c:pt idx="13">
                  <c:v>43.8</c:v>
                </c:pt>
                <c:pt idx="14">
                  <c:v>48.9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'Situación familiar actual'!$A$4</c:f>
              <c:strCache>
                <c:ptCount val="1"/>
                <c:pt idx="0">
                  <c:v>Igual</c:v>
                </c:pt>
              </c:strCache>
            </c:strRef>
          </c:tx>
          <c:spPr>
            <a:ln w="76200">
              <a:solidFill>
                <a:srgbClr val="FFCC05"/>
              </a:solidFill>
            </a:ln>
          </c:spPr>
          <c:marker>
            <c:spPr>
              <a:solidFill>
                <a:srgbClr val="FFCC05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dLbl>
              <c:idx val="2"/>
              <c:layout>
                <c:manualLayout>
                  <c:x val="-3.7154921854560971E-2"/>
                  <c:y val="5.84729323520178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7111252871544794E-2"/>
                  <c:y val="4.92160037474768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1.1446308833068729E-2"/>
                  <c:y val="4.92160037474768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1.1446308833068729E-2"/>
                  <c:y val="-3.7181996561573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s-NI" sz="1400" b="1" i="0" u="none" strike="noStrike" kern="1200" baseline="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'Situación familiar actual'!$B$2:$P$2</c:f>
              <c:strCache>
                <c:ptCount val="15"/>
                <c:pt idx="0">
                  <c:v>Jun. 11</c:v>
                </c:pt>
                <c:pt idx="1">
                  <c:v>Jul. 12</c:v>
                </c:pt>
                <c:pt idx="2">
                  <c:v>Dic. 12</c:v>
                </c:pt>
                <c:pt idx="3">
                  <c:v>Jun. 13</c:v>
                </c:pt>
                <c:pt idx="4">
                  <c:v>Dic.13</c:v>
                </c:pt>
                <c:pt idx="5">
                  <c:v>Jun.14</c:v>
                </c:pt>
                <c:pt idx="6">
                  <c:v>Dic.14</c:v>
                </c:pt>
                <c:pt idx="7">
                  <c:v>Jun.15</c:v>
                </c:pt>
                <c:pt idx="8">
                  <c:v>Dic. 15</c:v>
                </c:pt>
                <c:pt idx="9">
                  <c:v>Jul.16</c:v>
                </c:pt>
                <c:pt idx="10">
                  <c:v>Dic.16</c:v>
                </c:pt>
                <c:pt idx="11">
                  <c:v>Mar.17</c:v>
                </c:pt>
                <c:pt idx="12">
                  <c:v>Jun.17</c:v>
                </c:pt>
                <c:pt idx="13">
                  <c:v>Sep.17</c:v>
                </c:pt>
                <c:pt idx="14">
                  <c:v>dic-17</c:v>
                </c:pt>
              </c:strCache>
            </c:strRef>
          </c:cat>
          <c:val>
            <c:numRef>
              <c:f>'Situación familiar actual'!$B$4:$P$4</c:f>
              <c:numCache>
                <c:formatCode>0.0</c:formatCode>
                <c:ptCount val="15"/>
                <c:pt idx="0">
                  <c:v>48.8</c:v>
                </c:pt>
                <c:pt idx="1">
                  <c:v>57</c:v>
                </c:pt>
                <c:pt idx="2">
                  <c:v>42.1</c:v>
                </c:pt>
                <c:pt idx="3">
                  <c:v>43.8</c:v>
                </c:pt>
                <c:pt idx="4">
                  <c:v>41.2</c:v>
                </c:pt>
                <c:pt idx="5">
                  <c:v>45</c:v>
                </c:pt>
                <c:pt idx="6">
                  <c:v>47.8</c:v>
                </c:pt>
                <c:pt idx="7">
                  <c:v>43</c:v>
                </c:pt>
                <c:pt idx="8">
                  <c:v>46.9</c:v>
                </c:pt>
                <c:pt idx="9">
                  <c:v>34.800000000000011</c:v>
                </c:pt>
                <c:pt idx="10">
                  <c:v>47.6</c:v>
                </c:pt>
                <c:pt idx="11">
                  <c:v>42.6</c:v>
                </c:pt>
                <c:pt idx="12">
                  <c:v>28.7</c:v>
                </c:pt>
                <c:pt idx="13">
                  <c:v>36.800000000000011</c:v>
                </c:pt>
                <c:pt idx="14">
                  <c:v>39.6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'Situación familiar actual'!$A$5</c:f>
              <c:strCache>
                <c:ptCount val="1"/>
                <c:pt idx="0">
                  <c:v>Peor</c:v>
                </c:pt>
              </c:strCache>
            </c:strRef>
          </c:tx>
          <c:spPr>
            <a:ln w="79375">
              <a:solidFill>
                <a:srgbClr val="FF0000"/>
              </a:solidFill>
            </a:ln>
          </c:spPr>
          <c:marker>
            <c:symbol val="circle"/>
            <c:size val="16"/>
            <c:spPr>
              <a:solidFill>
                <a:srgbClr val="CC0505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dLbl>
              <c:idx val="5"/>
              <c:layout>
                <c:manualLayout>
                  <c:x val="-4.6400086370331668E-2"/>
                  <c:y val="5.384458953175004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s-NI" sz="1400" b="1" i="0" u="none" strike="noStrike" kern="1200" baseline="0">
                      <a:solidFill>
                        <a:srgbClr val="C00000"/>
                      </a:solidFill>
                      <a:latin typeface="Arial" pitchFamily="34" charset="0"/>
                      <a:ea typeface="+mn-ea"/>
                      <a:cs typeface="Arial" pitchFamily="34" charset="0"/>
                    </a:defRPr>
                  </a:pPr>
                  <a:endParaRPr lang="es-NI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7285404668298503E-2"/>
                      <c:h val="5.276449304588423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s-NI" sz="1400" b="1" i="0" u="none" strike="noStrike" kern="1200" baseline="0">
                    <a:solidFill>
                      <a:srgbClr val="C00000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'Situación familiar actual'!$B$2:$P$2</c:f>
              <c:strCache>
                <c:ptCount val="15"/>
                <c:pt idx="0">
                  <c:v>Jun. 11</c:v>
                </c:pt>
                <c:pt idx="1">
                  <c:v>Jul. 12</c:v>
                </c:pt>
                <c:pt idx="2">
                  <c:v>Dic. 12</c:v>
                </c:pt>
                <c:pt idx="3">
                  <c:v>Jun. 13</c:v>
                </c:pt>
                <c:pt idx="4">
                  <c:v>Dic.13</c:v>
                </c:pt>
                <c:pt idx="5">
                  <c:v>Jun.14</c:v>
                </c:pt>
                <c:pt idx="6">
                  <c:v>Dic.14</c:v>
                </c:pt>
                <c:pt idx="7">
                  <c:v>Jun.15</c:v>
                </c:pt>
                <c:pt idx="8">
                  <c:v>Dic. 15</c:v>
                </c:pt>
                <c:pt idx="9">
                  <c:v>Jul.16</c:v>
                </c:pt>
                <c:pt idx="10">
                  <c:v>Dic.16</c:v>
                </c:pt>
                <c:pt idx="11">
                  <c:v>Mar.17</c:v>
                </c:pt>
                <c:pt idx="12">
                  <c:v>Jun.17</c:v>
                </c:pt>
                <c:pt idx="13">
                  <c:v>Sep.17</c:v>
                </c:pt>
                <c:pt idx="14">
                  <c:v>dic-17</c:v>
                </c:pt>
              </c:strCache>
            </c:strRef>
          </c:cat>
          <c:val>
            <c:numRef>
              <c:f>'Situación familiar actual'!$B$5:$P$5</c:f>
              <c:numCache>
                <c:formatCode>0.0</c:formatCode>
                <c:ptCount val="15"/>
                <c:pt idx="0">
                  <c:v>14.8</c:v>
                </c:pt>
                <c:pt idx="1">
                  <c:v>10.200000000000001</c:v>
                </c:pt>
                <c:pt idx="2">
                  <c:v>14.4</c:v>
                </c:pt>
                <c:pt idx="3">
                  <c:v>21.9</c:v>
                </c:pt>
                <c:pt idx="4">
                  <c:v>15.1</c:v>
                </c:pt>
                <c:pt idx="5">
                  <c:v>25.3</c:v>
                </c:pt>
                <c:pt idx="6">
                  <c:v>19</c:v>
                </c:pt>
                <c:pt idx="7">
                  <c:v>21</c:v>
                </c:pt>
                <c:pt idx="8">
                  <c:v>14.4</c:v>
                </c:pt>
                <c:pt idx="9">
                  <c:v>20.5</c:v>
                </c:pt>
                <c:pt idx="10">
                  <c:v>13</c:v>
                </c:pt>
                <c:pt idx="11">
                  <c:v>21</c:v>
                </c:pt>
                <c:pt idx="12">
                  <c:v>12.5</c:v>
                </c:pt>
                <c:pt idx="13">
                  <c:v>18.8</c:v>
                </c:pt>
                <c:pt idx="14">
                  <c:v>10.8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3632112"/>
        <c:axId val="673632896"/>
      </c:lineChart>
      <c:catAx>
        <c:axId val="67363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txPr>
          <a:bodyPr/>
          <a:lstStyle/>
          <a:p>
            <a:pPr>
              <a:defRPr lang="es-NI" sz="105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pPr>
            <a:endParaRPr lang="es-NI"/>
          </a:p>
        </c:txPr>
        <c:crossAx val="673632896"/>
        <c:crosses val="autoZero"/>
        <c:auto val="1"/>
        <c:lblAlgn val="ctr"/>
        <c:lblOffset val="100"/>
        <c:tickLblSkip val="1"/>
        <c:noMultiLvlLbl val="0"/>
      </c:catAx>
      <c:valAx>
        <c:axId val="673632896"/>
        <c:scaling>
          <c:orientation val="minMax"/>
          <c:max val="65"/>
          <c:min val="10"/>
        </c:scaling>
        <c:delete val="1"/>
        <c:axPos val="l"/>
        <c:numFmt formatCode="0.0" sourceLinked="1"/>
        <c:majorTickMark val="out"/>
        <c:minorTickMark val="none"/>
        <c:tickLblPos val="none"/>
        <c:crossAx val="673632112"/>
        <c:crosses val="autoZero"/>
        <c:crossBetween val="midCat"/>
        <c:majorUnit val="10"/>
      </c:valAx>
      <c:spPr>
        <a:ln cmpd="sng">
          <a:noFill/>
        </a:ln>
      </c:spPr>
    </c:plotArea>
    <c:legend>
      <c:legendPos val="t"/>
      <c:legendEntry>
        <c:idx val="0"/>
        <c:txPr>
          <a:bodyPr/>
          <a:lstStyle/>
          <a:p>
            <a:pPr>
              <a:defRPr lang="es-NI" sz="1600" b="1">
                <a:solidFill>
                  <a:srgbClr val="006600"/>
                </a:solidFill>
                <a:latin typeface="Arial" pitchFamily="34" charset="0"/>
                <a:cs typeface="Arial" pitchFamily="34" charset="0"/>
              </a:defRPr>
            </a:pPr>
            <a:endParaRPr lang="es-NI"/>
          </a:p>
        </c:txPr>
      </c:legendEntry>
      <c:layout>
        <c:manualLayout>
          <c:xMode val="edge"/>
          <c:yMode val="edge"/>
          <c:x val="4.9948191240399821E-2"/>
          <c:y val="0.24387764143377733"/>
          <c:w val="0.87962191028953796"/>
          <c:h val="8.2063378226925776E-2"/>
        </c:manualLayout>
      </c:layout>
      <c:overlay val="0"/>
      <c:spPr>
        <a:noFill/>
      </c:spPr>
      <c:txPr>
        <a:bodyPr/>
        <a:lstStyle/>
        <a:p>
          <a:pPr>
            <a:defRPr lang="es-NI" sz="1600" b="1">
              <a:latin typeface="Arial" pitchFamily="34" charset="0"/>
              <a:cs typeface="Arial" pitchFamily="34" charset="0"/>
            </a:defRPr>
          </a:pPr>
          <a:endParaRPr lang="es-NI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4784613596036038"/>
          <c:y val="3.5063322529115759E-2"/>
          <c:w val="0.52943883334802044"/>
          <c:h val="0.9571663385826773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p3d/>
            </c:spPr>
          </c:dPt>
          <c:dPt>
            <c:idx val="2"/>
            <c:invertIfNegative val="0"/>
            <c:bubble3D val="0"/>
            <c:spPr>
              <a:solidFill>
                <a:srgbClr val="CC0066"/>
              </a:solidFill>
              <a:ln>
                <a:noFill/>
              </a:ln>
              <a:effectLst/>
              <a:sp3d/>
            </c:spPr>
          </c:dPt>
          <c:dPt>
            <c:idx val="3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</c:dPt>
          <c:dPt>
            <c:idx val="5"/>
            <c:invertIfNegative val="0"/>
            <c:bubble3D val="0"/>
            <c:spPr>
              <a:solidFill>
                <a:srgbClr val="00DAED"/>
              </a:solidFill>
              <a:ln>
                <a:noFill/>
              </a:ln>
              <a:effectLst/>
              <a:sp3d/>
            </c:spPr>
          </c:dPt>
          <c:dPt>
            <c:idx val="6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</c:dPt>
          <c:dLbls>
            <c:dLbl>
              <c:idx val="0"/>
              <c:layout>
                <c:manualLayout>
                  <c:x val="0.12152781100388535"/>
                  <c:y val="3.16858361817308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5223484039666466"/>
                  <c:y val="-9.50575085451960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6749922558487143"/>
                  <c:y val="-2.1148424440507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675338111148871"/>
                      <c:h val="7.5095431750704822E-2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0.17765916930751566"/>
                  <c:y val="-1.69481799356304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9794214729389423"/>
                  <c:y val="-8.47408996781523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21038831415319273"/>
                  <c:y val="-2.82470293911452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19050250219882611"/>
                  <c:y val="-3.07485721512768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N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Hoja1!$A$2:$A$8</c:f>
              <c:strCache>
                <c:ptCount val="7"/>
                <c:pt idx="0">
                  <c:v>Otros</c:v>
                </c:pt>
                <c:pt idx="1">
                  <c:v>incremento ingresos</c:v>
                </c:pt>
                <c:pt idx="2">
                  <c:v>Recibe remesas</c:v>
                </c:pt>
                <c:pt idx="3">
                  <c:v>Beneficiado programa social </c:v>
                </c:pt>
                <c:pt idx="4">
                  <c:v>Educación, salud y vivienda</c:v>
                </c:pt>
                <c:pt idx="5">
                  <c:v>Inicio negocio </c:v>
                </c:pt>
                <c:pt idx="6">
                  <c:v>Consiguio un empleo</c:v>
                </c:pt>
              </c:strCache>
            </c:strRef>
          </c:cat>
          <c:val>
            <c:numRef>
              <c:f>Hoja1!$B$2:$B$8</c:f>
              <c:numCache>
                <c:formatCode>0.0%</c:formatCode>
                <c:ptCount val="7"/>
                <c:pt idx="0">
                  <c:v>4.9000000000000002E-2</c:v>
                </c:pt>
                <c:pt idx="1">
                  <c:v>3.7999999999999999E-2</c:v>
                </c:pt>
                <c:pt idx="2">
                  <c:v>6.4000000000000001E-2</c:v>
                </c:pt>
                <c:pt idx="3">
                  <c:v>8.5999999999999993E-2</c:v>
                </c:pt>
                <c:pt idx="4">
                  <c:v>0.11</c:v>
                </c:pt>
                <c:pt idx="5">
                  <c:v>0.193</c:v>
                </c:pt>
                <c:pt idx="6">
                  <c:v>0.46100000000000002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4"/>
        <c:gapDepth val="297"/>
        <c:shape val="box"/>
        <c:axId val="673633680"/>
        <c:axId val="673634072"/>
        <c:axId val="0"/>
      </c:bar3DChart>
      <c:catAx>
        <c:axId val="673633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NI"/>
          </a:p>
        </c:txPr>
        <c:crossAx val="673634072"/>
        <c:crosses val="autoZero"/>
        <c:auto val="1"/>
        <c:lblAlgn val="ctr"/>
        <c:lblOffset val="100"/>
        <c:noMultiLvlLbl val="0"/>
      </c:catAx>
      <c:valAx>
        <c:axId val="673634072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one"/>
        <c:crossAx val="673633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NI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4784613596036038"/>
          <c:y val="3.5063322529115759E-2"/>
          <c:w val="0.52943883334802044"/>
          <c:h val="0.9571663385826773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p3d/>
            </c:spPr>
          </c:dPt>
          <c:dPt>
            <c:idx val="2"/>
            <c:invertIfNegative val="0"/>
            <c:bubble3D val="0"/>
            <c:spPr>
              <a:solidFill>
                <a:srgbClr val="CC0066"/>
              </a:solidFill>
              <a:ln>
                <a:noFill/>
              </a:ln>
              <a:effectLst/>
              <a:sp3d/>
            </c:spPr>
          </c:dPt>
          <c:dLbls>
            <c:dLbl>
              <c:idx val="0"/>
              <c:layout>
                <c:manualLayout>
                  <c:x val="0.23668685342234191"/>
                  <c:y val="-1.69482176346871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27029054248847678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26298539269149107"/>
                  <c:y val="-8.47410881734359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N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Hoja1!$A$2:$A$4</c:f>
              <c:strCache>
                <c:ptCount val="3"/>
                <c:pt idx="0">
                  <c:v>Otros</c:v>
                </c:pt>
                <c:pt idx="1">
                  <c:v>Hay desempleo en la familia</c:v>
                </c:pt>
                <c:pt idx="2">
                  <c:v>Salario familiar no ajusta cubrir gastos </c:v>
                </c:pt>
              </c:strCache>
            </c:strRef>
          </c:cat>
          <c:val>
            <c:numRef>
              <c:f>Hoja1!$B$2:$B$4</c:f>
              <c:numCache>
                <c:formatCode>0.0%</c:formatCode>
                <c:ptCount val="3"/>
                <c:pt idx="0">
                  <c:v>2.8000000000000001E-2</c:v>
                </c:pt>
                <c:pt idx="1">
                  <c:v>0.32400000000000001</c:v>
                </c:pt>
                <c:pt idx="2">
                  <c:v>0.64800000000000002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4"/>
        <c:gapDepth val="297"/>
        <c:shape val="box"/>
        <c:axId val="673634856"/>
        <c:axId val="673635248"/>
        <c:axId val="0"/>
      </c:bar3DChart>
      <c:catAx>
        <c:axId val="6736348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NI"/>
          </a:p>
        </c:txPr>
        <c:crossAx val="673635248"/>
        <c:crosses val="autoZero"/>
        <c:auto val="1"/>
        <c:lblAlgn val="ctr"/>
        <c:lblOffset val="100"/>
        <c:noMultiLvlLbl val="0"/>
      </c:catAx>
      <c:valAx>
        <c:axId val="673635248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one"/>
        <c:crossAx val="673634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NI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6029031708798061E-2"/>
          <c:y val="0.13649872236418176"/>
          <c:w val="0.97235466047901764"/>
          <c:h val="0.80395233862904125"/>
        </c:manualLayout>
      </c:layout>
      <c:lineChart>
        <c:grouping val="standar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Mejorará</c:v>
                </c:pt>
              </c:strCache>
            </c:strRef>
          </c:tx>
          <c:spPr>
            <a:ln w="85725">
              <a:solidFill>
                <a:srgbClr val="669900"/>
              </a:solidFill>
            </a:ln>
          </c:spPr>
          <c:marker>
            <c:symbol val="diamond"/>
            <c:size val="18"/>
            <c:spPr>
              <a:solidFill>
                <a:srgbClr val="669900"/>
              </a:solidFill>
              <a:ln>
                <a:solidFill>
                  <a:srgbClr val="66990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dLbl>
              <c:idx val="16"/>
              <c:layout/>
              <c:tx>
                <c:rich>
                  <a:bodyPr/>
                  <a:lstStyle/>
                  <a:p>
                    <a:fld id="{C31947E0-C164-438A-A709-FFCD34302CDD}" type="VALUE">
                      <a:rPr lang="en-US" smtClean="0"/>
                      <a:pPr/>
                      <a:t>[VALOR]</a:t>
                    </a:fld>
                    <a:r>
                      <a:rPr lang="en-US" smtClean="0"/>
                      <a:t>.0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NI" b="1">
                    <a:solidFill>
                      <a:srgbClr val="00660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Hoja1!$B$1:$R$1</c:f>
              <c:strCache>
                <c:ptCount val="17"/>
                <c:pt idx="0">
                  <c:v>Jun-11</c:v>
                </c:pt>
                <c:pt idx="1">
                  <c:v>Jul-12</c:v>
                </c:pt>
                <c:pt idx="2">
                  <c:v>Dic-12</c:v>
                </c:pt>
                <c:pt idx="3">
                  <c:v>Jun-13</c:v>
                </c:pt>
                <c:pt idx="4">
                  <c:v>dic-13</c:v>
                </c:pt>
                <c:pt idx="5">
                  <c:v>jun-14</c:v>
                </c:pt>
                <c:pt idx="6">
                  <c:v>Dic.2014</c:v>
                </c:pt>
                <c:pt idx="7">
                  <c:v>jun-15</c:v>
                </c:pt>
                <c:pt idx="8">
                  <c:v>dic-15</c:v>
                </c:pt>
                <c:pt idx="9">
                  <c:v>mar-16</c:v>
                </c:pt>
                <c:pt idx="10">
                  <c:v>jul-16</c:v>
                </c:pt>
                <c:pt idx="11">
                  <c:v>sep-16</c:v>
                </c:pt>
                <c:pt idx="12">
                  <c:v>Dic.16</c:v>
                </c:pt>
                <c:pt idx="13">
                  <c:v>Mar.17</c:v>
                </c:pt>
                <c:pt idx="14">
                  <c:v>Jun.17</c:v>
                </c:pt>
                <c:pt idx="15">
                  <c:v>Sep.17</c:v>
                </c:pt>
                <c:pt idx="16">
                  <c:v>Dic. 2017</c:v>
                </c:pt>
              </c:strCache>
            </c:strRef>
          </c:cat>
          <c:val>
            <c:numRef>
              <c:f>Hoja1!$B$2:$R$2</c:f>
              <c:numCache>
                <c:formatCode>0.0</c:formatCode>
                <c:ptCount val="17"/>
                <c:pt idx="0">
                  <c:v>58.1</c:v>
                </c:pt>
                <c:pt idx="1">
                  <c:v>53.8</c:v>
                </c:pt>
                <c:pt idx="2">
                  <c:v>70.400000000000006</c:v>
                </c:pt>
                <c:pt idx="3" formatCode="General">
                  <c:v>69.099999999999994</c:v>
                </c:pt>
                <c:pt idx="4" formatCode="General">
                  <c:v>63.1</c:v>
                </c:pt>
                <c:pt idx="5" formatCode="General">
                  <c:v>60.7</c:v>
                </c:pt>
                <c:pt idx="6" formatCode="General">
                  <c:v>71.7</c:v>
                </c:pt>
                <c:pt idx="7" formatCode="General">
                  <c:v>68.599999999999994</c:v>
                </c:pt>
                <c:pt idx="8" formatCode="General">
                  <c:v>76.7</c:v>
                </c:pt>
                <c:pt idx="9" formatCode="General">
                  <c:v>72.900000000000006</c:v>
                </c:pt>
                <c:pt idx="10">
                  <c:v>75</c:v>
                </c:pt>
                <c:pt idx="11" formatCode="General">
                  <c:v>63.5</c:v>
                </c:pt>
                <c:pt idx="12" formatCode="General">
                  <c:v>69.3</c:v>
                </c:pt>
                <c:pt idx="13" formatCode="General">
                  <c:v>53.5</c:v>
                </c:pt>
                <c:pt idx="14" formatCode="General">
                  <c:v>82.5</c:v>
                </c:pt>
                <c:pt idx="15" formatCode="General">
                  <c:v>80.599999999999994</c:v>
                </c:pt>
                <c:pt idx="16" formatCode="General">
                  <c:v>81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Seguirá igual</c:v>
                </c:pt>
              </c:strCache>
            </c:strRef>
          </c:tx>
          <c:spPr>
            <a:ln w="69850">
              <a:solidFill>
                <a:srgbClr val="FFC000"/>
              </a:solidFill>
            </a:ln>
          </c:spPr>
          <c:marker>
            <c:symbol val="square"/>
            <c:size val="18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dLbl>
              <c:idx val="0"/>
              <c:layout>
                <c:manualLayout>
                  <c:x val="-4.4570655135060637E-2"/>
                  <c:y val="4.41881820710418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NI" b="1">
                    <a:latin typeface="Arial" pitchFamily="34" charset="0"/>
                    <a:cs typeface="Arial" pitchFamily="34" charset="0"/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Hoja1!$B$1:$R$1</c:f>
              <c:strCache>
                <c:ptCount val="17"/>
                <c:pt idx="0">
                  <c:v>Jun-11</c:v>
                </c:pt>
                <c:pt idx="1">
                  <c:v>Jul-12</c:v>
                </c:pt>
                <c:pt idx="2">
                  <c:v>Dic-12</c:v>
                </c:pt>
                <c:pt idx="3">
                  <c:v>Jun-13</c:v>
                </c:pt>
                <c:pt idx="4">
                  <c:v>dic-13</c:v>
                </c:pt>
                <c:pt idx="5">
                  <c:v>jun-14</c:v>
                </c:pt>
                <c:pt idx="6">
                  <c:v>Dic.2014</c:v>
                </c:pt>
                <c:pt idx="7">
                  <c:v>jun-15</c:v>
                </c:pt>
                <c:pt idx="8">
                  <c:v>dic-15</c:v>
                </c:pt>
                <c:pt idx="9">
                  <c:v>mar-16</c:v>
                </c:pt>
                <c:pt idx="10">
                  <c:v>jul-16</c:v>
                </c:pt>
                <c:pt idx="11">
                  <c:v>sep-16</c:v>
                </c:pt>
                <c:pt idx="12">
                  <c:v>Dic.16</c:v>
                </c:pt>
                <c:pt idx="13">
                  <c:v>Mar.17</c:v>
                </c:pt>
                <c:pt idx="14">
                  <c:v>Jun.17</c:v>
                </c:pt>
                <c:pt idx="15">
                  <c:v>Sep.17</c:v>
                </c:pt>
                <c:pt idx="16">
                  <c:v>Dic. 2017</c:v>
                </c:pt>
              </c:strCache>
            </c:strRef>
          </c:cat>
          <c:val>
            <c:numRef>
              <c:f>Hoja1!$B$3:$R$3</c:f>
              <c:numCache>
                <c:formatCode>0.0</c:formatCode>
                <c:ptCount val="17"/>
                <c:pt idx="0">
                  <c:v>31.8</c:v>
                </c:pt>
                <c:pt idx="1">
                  <c:v>36.6</c:v>
                </c:pt>
                <c:pt idx="2">
                  <c:v>21.3</c:v>
                </c:pt>
                <c:pt idx="3" formatCode="General">
                  <c:v>19.899999999999999</c:v>
                </c:pt>
                <c:pt idx="4" formatCode="General">
                  <c:v>27.3</c:v>
                </c:pt>
                <c:pt idx="5" formatCode="General">
                  <c:v>27.9</c:v>
                </c:pt>
                <c:pt idx="6" formatCode="General">
                  <c:v>14.7</c:v>
                </c:pt>
                <c:pt idx="7" formatCode="General">
                  <c:v>24.1</c:v>
                </c:pt>
                <c:pt idx="8">
                  <c:v>17.399999999999999</c:v>
                </c:pt>
                <c:pt idx="9" formatCode="General">
                  <c:v>14.9</c:v>
                </c:pt>
                <c:pt idx="10" formatCode="General">
                  <c:v>18.5</c:v>
                </c:pt>
                <c:pt idx="11" formatCode="General">
                  <c:v>26.2</c:v>
                </c:pt>
                <c:pt idx="12" formatCode="General">
                  <c:v>25.4</c:v>
                </c:pt>
                <c:pt idx="13" formatCode="General">
                  <c:v>28.6</c:v>
                </c:pt>
                <c:pt idx="14" formatCode="General">
                  <c:v>13.1</c:v>
                </c:pt>
                <c:pt idx="15" formatCode="General">
                  <c:v>14.9</c:v>
                </c:pt>
                <c:pt idx="16" formatCode="General">
                  <c:v>13.8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Empeorará</c:v>
                </c:pt>
              </c:strCache>
            </c:strRef>
          </c:tx>
          <c:spPr>
            <a:ln w="79375">
              <a:solidFill>
                <a:srgbClr val="C00000"/>
              </a:solidFill>
            </a:ln>
          </c:spPr>
          <c:marker>
            <c:symbol val="circle"/>
            <c:size val="18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dLbl>
              <c:idx val="6"/>
              <c:layout>
                <c:manualLayout>
                  <c:x val="-3.0154731764163406E-3"/>
                  <c:y val="0.10956274218689599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5852060356138041E-2"/>
                  <c:y val="-4.69879383219443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NI" b="1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Hoja1!$B$1:$R$1</c:f>
              <c:strCache>
                <c:ptCount val="17"/>
                <c:pt idx="0">
                  <c:v>Jun-11</c:v>
                </c:pt>
                <c:pt idx="1">
                  <c:v>Jul-12</c:v>
                </c:pt>
                <c:pt idx="2">
                  <c:v>Dic-12</c:v>
                </c:pt>
                <c:pt idx="3">
                  <c:v>Jun-13</c:v>
                </c:pt>
                <c:pt idx="4">
                  <c:v>dic-13</c:v>
                </c:pt>
                <c:pt idx="5">
                  <c:v>jun-14</c:v>
                </c:pt>
                <c:pt idx="6">
                  <c:v>Dic.2014</c:v>
                </c:pt>
                <c:pt idx="7">
                  <c:v>jun-15</c:v>
                </c:pt>
                <c:pt idx="8">
                  <c:v>dic-15</c:v>
                </c:pt>
                <c:pt idx="9">
                  <c:v>mar-16</c:v>
                </c:pt>
                <c:pt idx="10">
                  <c:v>jul-16</c:v>
                </c:pt>
                <c:pt idx="11">
                  <c:v>sep-16</c:v>
                </c:pt>
                <c:pt idx="12">
                  <c:v>Dic.16</c:v>
                </c:pt>
                <c:pt idx="13">
                  <c:v>Mar.17</c:v>
                </c:pt>
                <c:pt idx="14">
                  <c:v>Jun.17</c:v>
                </c:pt>
                <c:pt idx="15">
                  <c:v>Sep.17</c:v>
                </c:pt>
                <c:pt idx="16">
                  <c:v>Dic. 2017</c:v>
                </c:pt>
              </c:strCache>
            </c:strRef>
          </c:cat>
          <c:val>
            <c:numRef>
              <c:f>Hoja1!$B$4:$R$4</c:f>
              <c:numCache>
                <c:formatCode>0.0</c:formatCode>
                <c:ptCount val="17"/>
                <c:pt idx="0">
                  <c:v>7.1</c:v>
                </c:pt>
                <c:pt idx="1">
                  <c:v>5.4</c:v>
                </c:pt>
                <c:pt idx="2">
                  <c:v>4.9000000000000004</c:v>
                </c:pt>
                <c:pt idx="3" formatCode="General">
                  <c:v>8.4</c:v>
                </c:pt>
                <c:pt idx="4" formatCode="General">
                  <c:v>7.1</c:v>
                </c:pt>
                <c:pt idx="5" formatCode="General">
                  <c:v>9.6</c:v>
                </c:pt>
                <c:pt idx="6" formatCode="General">
                  <c:v>10.3</c:v>
                </c:pt>
                <c:pt idx="7" formatCode="General">
                  <c:v>7.3</c:v>
                </c:pt>
                <c:pt idx="8" formatCode="General">
                  <c:v>4.3</c:v>
                </c:pt>
                <c:pt idx="9" formatCode="General">
                  <c:v>10.6</c:v>
                </c:pt>
                <c:pt idx="10" formatCode="General">
                  <c:v>5.3</c:v>
                </c:pt>
                <c:pt idx="11" formatCode="General">
                  <c:v>6.9</c:v>
                </c:pt>
                <c:pt idx="12" formatCode="General">
                  <c:v>3.1</c:v>
                </c:pt>
                <c:pt idx="13" formatCode="General">
                  <c:v>12.9</c:v>
                </c:pt>
                <c:pt idx="14" formatCode="General">
                  <c:v>2.9</c:v>
                </c:pt>
                <c:pt idx="15" formatCode="General">
                  <c:v>3.3</c:v>
                </c:pt>
                <c:pt idx="16" formatCode="General">
                  <c:v>2.9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3636816"/>
        <c:axId val="673636424"/>
      </c:lineChart>
      <c:catAx>
        <c:axId val="6736368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s-NI" sz="900" b="1">
                <a:latin typeface="Arial" pitchFamily="34" charset="0"/>
                <a:cs typeface="Arial" pitchFamily="34" charset="0"/>
              </a:defRPr>
            </a:pPr>
            <a:endParaRPr lang="es-NI"/>
          </a:p>
        </c:txPr>
        <c:crossAx val="673636424"/>
        <c:crosses val="autoZero"/>
        <c:auto val="1"/>
        <c:lblAlgn val="ctr"/>
        <c:lblOffset val="100"/>
        <c:noMultiLvlLbl val="0"/>
      </c:catAx>
      <c:valAx>
        <c:axId val="673636424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one"/>
        <c:crossAx val="673636816"/>
        <c:crosses val="autoZero"/>
        <c:crossBetween val="between"/>
      </c:valAx>
      <c:spPr>
        <a:ln w="28575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lang="es-NI" b="1">
                <a:solidFill>
                  <a:srgbClr val="006600"/>
                </a:solidFill>
                <a:latin typeface="Arial" pitchFamily="34" charset="0"/>
                <a:cs typeface="Arial" pitchFamily="34" charset="0"/>
              </a:defRPr>
            </a:pPr>
            <a:endParaRPr lang="es-NI"/>
          </a:p>
        </c:txPr>
      </c:legendEntry>
      <c:legendEntry>
        <c:idx val="2"/>
        <c:txPr>
          <a:bodyPr/>
          <a:lstStyle/>
          <a:p>
            <a:pPr>
              <a:defRPr lang="es-NI" b="1">
                <a:solidFill>
                  <a:srgbClr val="C00000"/>
                </a:solidFill>
                <a:latin typeface="Arial" pitchFamily="34" charset="0"/>
                <a:cs typeface="Arial" pitchFamily="34" charset="0"/>
              </a:defRPr>
            </a:pPr>
            <a:endParaRPr lang="es-NI"/>
          </a:p>
        </c:txPr>
      </c:legendEntry>
      <c:layout>
        <c:manualLayout>
          <c:xMode val="edge"/>
          <c:yMode val="edge"/>
          <c:x val="9.8304716085169067E-2"/>
          <c:y val="1.4681619123579959E-2"/>
          <c:w val="0.82534922828494584"/>
          <c:h val="9.9950544466868477E-2"/>
        </c:manualLayout>
      </c:layout>
      <c:overlay val="0"/>
      <c:spPr>
        <a:noFill/>
      </c:spPr>
      <c:txPr>
        <a:bodyPr/>
        <a:lstStyle/>
        <a:p>
          <a:pPr>
            <a:defRPr lang="es-NI" b="1">
              <a:latin typeface="Arial" pitchFamily="34" charset="0"/>
              <a:cs typeface="Arial" pitchFamily="34" charset="0"/>
            </a:defRPr>
          </a:pPr>
          <a:endParaRPr lang="es-NI"/>
        </a:p>
      </c:txPr>
    </c:legend>
    <c:plotVisOnly val="1"/>
    <c:dispBlanksAs val="gap"/>
    <c:showDLblsOverMax val="0"/>
  </c:chart>
  <c:spPr>
    <a:noFill/>
    <a:ln w="38100">
      <a:noFill/>
    </a:ln>
  </c:spPr>
  <c:txPr>
    <a:bodyPr/>
    <a:lstStyle/>
    <a:p>
      <a:pPr>
        <a:defRPr sz="1800"/>
      </a:pPr>
      <a:endParaRPr lang="es-NI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  <c:spPr>
        <a:ln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7.180207419038449E-3"/>
          <c:y val="0"/>
          <c:w val="0.99281979258096154"/>
          <c:h val="0.902180301887933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Hoja1!$A$4</c:f>
              <c:strCache>
                <c:ptCount val="1"/>
                <c:pt idx="0">
                  <c:v>Ha progresado</c:v>
                </c:pt>
              </c:strCache>
            </c:strRef>
          </c:tx>
          <c:spPr>
            <a:solidFill>
              <a:srgbClr val="005800"/>
            </a:solidFill>
            <a:scene3d>
              <a:camera prst="orthographicFront"/>
              <a:lightRig rig="threePt" dir="t"/>
            </a:scene3d>
            <a:sp3d prstMaterial="softEdge">
              <a:bevelT w="0" h="165100"/>
            </a:sp3d>
          </c:spPr>
          <c:invertIfNegative val="0"/>
          <c:cat>
            <c:strRef>
              <c:f>Hoja1!$B$3:$D$3</c:f>
              <c:strCache>
                <c:ptCount val="3"/>
                <c:pt idx="0">
                  <c:v>Oposición (5.4%)</c:v>
                </c:pt>
                <c:pt idx="1">
                  <c:v>FSLN (55.9%)</c:v>
                </c:pt>
                <c:pt idx="2">
                  <c:v>Independientes (38.7%)</c:v>
                </c:pt>
              </c:strCache>
            </c:strRef>
          </c:cat>
          <c:val>
            <c:numRef>
              <c:f>Hoja1!$B$4:$D$4</c:f>
              <c:numCache>
                <c:formatCode>###0.0%</c:formatCode>
                <c:ptCount val="3"/>
                <c:pt idx="0">
                  <c:v>0.58620689655172409</c:v>
                </c:pt>
                <c:pt idx="1">
                  <c:v>0.92617449664429552</c:v>
                </c:pt>
                <c:pt idx="2">
                  <c:v>0.7011308562197095</c:v>
                </c:pt>
              </c:numCache>
            </c:numRef>
          </c:val>
        </c:ser>
        <c:ser>
          <c:idx val="1"/>
          <c:order val="1"/>
          <c:tx>
            <c:strRef>
              <c:f>Hoja1!$A$5</c:f>
              <c:strCache>
                <c:ptCount val="1"/>
                <c:pt idx="0">
                  <c:v>Está igual</c:v>
                </c:pt>
              </c:strCache>
            </c:strRef>
          </c:tx>
          <c:spPr>
            <a:solidFill>
              <a:srgbClr val="FFC000"/>
            </a:solidFill>
            <a:scene3d>
              <a:camera prst="orthographicFront"/>
              <a:lightRig rig="threePt" dir="t"/>
            </a:scene3d>
            <a:sp3d prstMaterial="softEdge">
              <a:bevelT w="0" h="133350"/>
            </a:sp3d>
          </c:spPr>
          <c:invertIfNegative val="0"/>
          <c:cat>
            <c:strRef>
              <c:f>Hoja1!$B$3:$D$3</c:f>
              <c:strCache>
                <c:ptCount val="3"/>
                <c:pt idx="0">
                  <c:v>Oposición (5.4%)</c:v>
                </c:pt>
                <c:pt idx="1">
                  <c:v>FSLN (55.9%)</c:v>
                </c:pt>
                <c:pt idx="2">
                  <c:v>Independientes (38.7%)</c:v>
                </c:pt>
              </c:strCache>
            </c:strRef>
          </c:cat>
          <c:val>
            <c:numRef>
              <c:f>Hoja1!$B$5:$D$5</c:f>
              <c:numCache>
                <c:formatCode>###0.0%</c:formatCode>
                <c:ptCount val="3"/>
                <c:pt idx="0">
                  <c:v>0.2413793103448276</c:v>
                </c:pt>
                <c:pt idx="1">
                  <c:v>5.8165548098433995E-2</c:v>
                </c:pt>
                <c:pt idx="2">
                  <c:v>0.20032310177705978</c:v>
                </c:pt>
              </c:numCache>
            </c:numRef>
          </c:val>
        </c:ser>
        <c:ser>
          <c:idx val="2"/>
          <c:order val="2"/>
          <c:tx>
            <c:strRef>
              <c:f>Hoja1!$A$6</c:f>
              <c:strCache>
                <c:ptCount val="1"/>
                <c:pt idx="0">
                  <c:v>Ha retrocedido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Hoja1!$B$3:$D$3</c:f>
              <c:strCache>
                <c:ptCount val="3"/>
                <c:pt idx="0">
                  <c:v>Oposición (5.4%)</c:v>
                </c:pt>
                <c:pt idx="1">
                  <c:v>FSLN (55.9%)</c:v>
                </c:pt>
                <c:pt idx="2">
                  <c:v>Independientes (38.7%)</c:v>
                </c:pt>
              </c:strCache>
            </c:strRef>
          </c:cat>
          <c:val>
            <c:numRef>
              <c:f>Hoja1!$B$6:$D$6</c:f>
              <c:numCache>
                <c:formatCode>####.0%</c:formatCode>
                <c:ptCount val="3"/>
                <c:pt idx="0" formatCode="###0.0%">
                  <c:v>0.17241379310344832</c:v>
                </c:pt>
                <c:pt idx="1">
                  <c:v>6.7114093959731586E-3</c:v>
                </c:pt>
                <c:pt idx="2" formatCode="###0.0%">
                  <c:v>7.5928917609046867E-2</c:v>
                </c:pt>
              </c:numCache>
            </c:numRef>
          </c:val>
        </c:ser>
        <c:ser>
          <c:idx val="3"/>
          <c:order val="3"/>
          <c:tx>
            <c:strRef>
              <c:f>Hoja1!$A$7</c:f>
              <c:strCache>
                <c:ptCount val="1"/>
                <c:pt idx="0">
                  <c:v>NsNr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strRef>
              <c:f>Hoja1!$B$3:$D$3</c:f>
              <c:strCache>
                <c:ptCount val="3"/>
                <c:pt idx="0">
                  <c:v>Oposición (5.4%)</c:v>
                </c:pt>
                <c:pt idx="1">
                  <c:v>FSLN (55.9%)</c:v>
                </c:pt>
                <c:pt idx="2">
                  <c:v>Independientes (38.7%)</c:v>
                </c:pt>
              </c:strCache>
            </c:strRef>
          </c:cat>
          <c:val>
            <c:numRef>
              <c:f>Hoja1!$B$7:$D$7</c:f>
              <c:numCache>
                <c:formatCode>####.0%</c:formatCode>
                <c:ptCount val="3"/>
                <c:pt idx="1">
                  <c:v>8.948545861297539E-3</c:v>
                </c:pt>
                <c:pt idx="2" formatCode="###0.0%">
                  <c:v>2.261712439418417E-2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73637992"/>
        <c:axId val="673638384"/>
        <c:axId val="0"/>
      </c:bar3DChart>
      <c:catAx>
        <c:axId val="6736379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 vert="horz"/>
          <a:lstStyle/>
          <a:p>
            <a:pPr>
              <a:defRPr lang="es-NI" sz="1200" b="1">
                <a:latin typeface="Arial" pitchFamily="34" charset="0"/>
                <a:cs typeface="Arial" pitchFamily="34" charset="0"/>
              </a:defRPr>
            </a:pPr>
            <a:endParaRPr lang="es-NI"/>
          </a:p>
        </c:txPr>
        <c:crossAx val="673638384"/>
        <c:crosses val="autoZero"/>
        <c:auto val="1"/>
        <c:lblAlgn val="ctr"/>
        <c:lblOffset val="100"/>
        <c:noMultiLvlLbl val="0"/>
      </c:catAx>
      <c:valAx>
        <c:axId val="673638384"/>
        <c:scaling>
          <c:orientation val="minMax"/>
        </c:scaling>
        <c:delete val="1"/>
        <c:axPos val="l"/>
        <c:numFmt formatCode="###0.0%" sourceLinked="1"/>
        <c:majorTickMark val="out"/>
        <c:minorTickMark val="none"/>
        <c:tickLblPos val="none"/>
        <c:crossAx val="673637992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lang="es-NI"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s-NI"/>
          </a:p>
        </c:txPr>
      </c:dTable>
    </c:plotArea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66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"/>
          <c:w val="1"/>
          <c:h val="0.9882650098425122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explosion val="5"/>
          <c:dPt>
            <c:idx val="0"/>
            <c:bubble3D val="0"/>
            <c:explosion val="30"/>
            <c:spPr>
              <a:solidFill>
                <a:srgbClr val="669900"/>
              </a:solidFill>
              <a:ln w="25400">
                <a:noFill/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explosion val="13"/>
            <c:spPr>
              <a:solidFill>
                <a:srgbClr val="FFC000"/>
              </a:solidFill>
              <a:ln w="25400">
                <a:noFill/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rgbClr val="C00000"/>
              </a:solidFill>
              <a:ln w="25400">
                <a:noFill/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explosion val="19"/>
            <c:spPr>
              <a:solidFill>
                <a:srgbClr val="0070C0"/>
              </a:solidFill>
            </c:spPr>
          </c:dPt>
          <c:dLbls>
            <c:dLbl>
              <c:idx val="0"/>
              <c:layout>
                <c:manualLayout>
                  <c:x val="0.2352565388338827"/>
                  <c:y val="-0.252597630289046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s-ES"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N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49708233476703"/>
                      <c:h val="0.1285870913352887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5.6836277450653679E-2"/>
                  <c:y val="6.969878698774326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es-ES"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N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1610023930321675E-2"/>
                  <c:y val="-3.673981772667703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es-ES"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N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5062259396223319E-3"/>
                  <c:y val="-5.01444050828485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es-ES"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N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N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Ha progresado</c:v>
                </c:pt>
                <c:pt idx="1">
                  <c:v>Está igual</c:v>
                </c:pt>
                <c:pt idx="2">
                  <c:v>ha retrocedido</c:v>
                </c:pt>
                <c:pt idx="3">
                  <c:v>NsNr</c:v>
                </c:pt>
              </c:strCache>
            </c:strRef>
          </c:cat>
          <c:val>
            <c:numRef>
              <c:f>Hoja1!$B$2:$B$5</c:f>
              <c:numCache>
                <c:formatCode>0.0%</c:formatCode>
                <c:ptCount val="4"/>
                <c:pt idx="0">
                  <c:v>0.82099999999999995</c:v>
                </c:pt>
                <c:pt idx="1">
                  <c:v>0.12300000000000001</c:v>
                </c:pt>
                <c:pt idx="2">
                  <c:v>4.3000000000000003E-2</c:v>
                </c:pt>
                <c:pt idx="3">
                  <c:v>1.4E-2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5.9317403395819177E-3"/>
          <c:y val="6.0711563425538059E-3"/>
          <c:w val="0.9910741673425334"/>
          <c:h val="0.11636781359733368"/>
        </c:manualLayout>
      </c:layout>
      <c:overlay val="0"/>
      <c:txPr>
        <a:bodyPr/>
        <a:lstStyle/>
        <a:p>
          <a:pPr>
            <a:defRPr lang="es-NI" sz="1600" b="1"/>
          </a:pPr>
          <a:endParaRPr lang="es-NI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NI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11050819407165E-2"/>
          <c:y val="0.18787704409935826"/>
          <c:w val="0.95677562725861609"/>
          <c:h val="0.71184653418152133"/>
        </c:manualLayout>
      </c:layout>
      <c:lineChart>
        <c:grouping val="standard"/>
        <c:varyColors val="0"/>
        <c:ser>
          <c:idx val="0"/>
          <c:order val="0"/>
          <c:tx>
            <c:strRef>
              <c:f>Hoja3!$A$5</c:f>
              <c:strCache>
                <c:ptCount val="1"/>
                <c:pt idx="0">
                  <c:v>Se iría del país</c:v>
                </c:pt>
              </c:strCache>
            </c:strRef>
          </c:tx>
          <c:spPr>
            <a:ln w="3175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53975">
                <a:solidFill>
                  <a:srgbClr val="C00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1555553246551418E-2"/>
                  <c:y val="3.83487684610065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b" anchorCtr="0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N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916113277433847E-2"/>
                      <c:h val="6.4782026721628916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2.5818179928996616E-2"/>
                  <c:y val="1.36959887360737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4505046516770635E-2"/>
                  <c:y val="-2.7391977472147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5858583234717509E-2"/>
                  <c:y val="-4.3827163955436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5777776623275737E-2"/>
                  <c:y val="-2.19135819777180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0040403305720907E-2"/>
                  <c:y val="-1.3695988736073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7292926564106252E-2"/>
                  <c:y val="3.01311752193622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2.5818179928996592E-2"/>
                  <c:y val="4.38271639554360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2.1515149940830567E-2"/>
                  <c:y val="3.01311752193622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5.020201652860453E-2"/>
                  <c:y val="-1.91743842305032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2.4383836599607914E-2"/>
                  <c:y val="-3.83487684610065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4.0161613222883676E-2"/>
                  <c:y val="3.2870372966576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2.7252523258385317E-2"/>
                  <c:y val="-3.28703729665770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3.5858583234717523E-2"/>
                  <c:y val="3.2870372966576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3.298989657594012E-2"/>
                  <c:y val="-3.83487684610065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4.8767673199215829E-2"/>
                  <c:y val="2.7391977472147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-2.5818179928996616E-2"/>
                  <c:y val="-3.56095707137918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-2.7252523258385317E-2"/>
                  <c:y val="3.28703729665770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8"/>
              <c:layout>
                <c:manualLayout>
                  <c:x val="-5.7373733175548041E-3"/>
                  <c:y val="2.19135819777180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9"/>
              <c:layout>
                <c:manualLayout>
                  <c:x val="-3.1555553246551418E-2"/>
                  <c:y val="-2.19135819777180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0"/>
              <c:layout>
                <c:manualLayout>
                  <c:x val="-3.298989657594012E-2"/>
                  <c:y val="-3.83487684610065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1"/>
              <c:layout>
                <c:manualLayout>
                  <c:x val="-2.7252523258385421E-2"/>
                  <c:y val="-3.013117521936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2"/>
              <c:layout>
                <c:manualLayout>
                  <c:x val="-3.3148011748471026E-2"/>
                  <c:y val="-2.46527797249327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3"/>
              <c:layout>
                <c:manualLayout>
                  <c:x val="-3.1555553246551418E-2"/>
                  <c:y val="4.10879662082213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4"/>
              <c:layout>
                <c:manualLayout>
                  <c:x val="-2.8686866587774019E-2"/>
                  <c:y val="-3.01311752193622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5"/>
              <c:layout>
                <c:manualLayout>
                  <c:x val="-1.8646463282053216E-2"/>
                  <c:y val="-1.91743842305033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6"/>
              <c:layout>
                <c:manualLayout>
                  <c:x val="-4.5898986540438433E-2"/>
                  <c:y val="3.56095707137917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7"/>
              <c:layout>
                <c:manualLayout>
                  <c:x val="-3.4424239905328821E-2"/>
                  <c:y val="-3.83487684610065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8"/>
              <c:layout>
                <c:manualLayout>
                  <c:x val="-2.5818179928996616E-2"/>
                  <c:y val="-1.917438423050327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b" anchorCtr="0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N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916113277433847E-2"/>
                      <c:h val="5.656443347998466E-2"/>
                    </c:manualLayout>
                  </c15:layout>
                </c:ext>
              </c:extLst>
            </c:dLbl>
            <c:dLbl>
              <c:idx val="29"/>
              <c:layout>
                <c:manualLayout>
                  <c:x val="-3.4356451954636297E-2"/>
                  <c:y val="3.28703729665770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0"/>
              <c:layout>
                <c:manualLayout>
                  <c:x val="-2.2949493270219216E-2"/>
                  <c:y val="-2.73919774721476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1"/>
              <c:layout>
                <c:manualLayout>
                  <c:x val="-3.5858583234717523E-2"/>
                  <c:y val="4.1087966208221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2"/>
              <c:layout>
                <c:manualLayout>
                  <c:x val="-4.5176165926365856E-2"/>
                  <c:y val="-3.01311752193622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3"/>
              <c:layout>
                <c:manualLayout>
                  <c:x val="-6.3245520678656289E-4"/>
                  <c:y val="-2.46525640400707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b" anchorCtr="0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N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916113277433847E-2"/>
                      <c:h val="4.286844474391089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b" anchorCtr="0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N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Hoja3!$B$4:$AI$4</c:f>
              <c:strCache>
                <c:ptCount val="34"/>
                <c:pt idx="0">
                  <c:v>Jun. 03</c:v>
                </c:pt>
                <c:pt idx="1">
                  <c:v>Nov. 03</c:v>
                </c:pt>
                <c:pt idx="2">
                  <c:v>May. 04</c:v>
                </c:pt>
                <c:pt idx="3">
                  <c:v>Dic. 04</c:v>
                </c:pt>
                <c:pt idx="4">
                  <c:v>Jun. 05</c:v>
                </c:pt>
                <c:pt idx="5">
                  <c:v>Dic. 05</c:v>
                </c:pt>
                <c:pt idx="6">
                  <c:v>Ago. 06</c:v>
                </c:pt>
                <c:pt idx="7">
                  <c:v>Dic. 06</c:v>
                </c:pt>
                <c:pt idx="8">
                  <c:v>Ago. 07</c:v>
                </c:pt>
                <c:pt idx="9">
                  <c:v>Dic. 07</c:v>
                </c:pt>
                <c:pt idx="10">
                  <c:v>Ago. 08</c:v>
                </c:pt>
                <c:pt idx="11">
                  <c:v>Dic. 08</c:v>
                </c:pt>
                <c:pt idx="12">
                  <c:v>Jun. 09</c:v>
                </c:pt>
                <c:pt idx="13">
                  <c:v>Dic. 09</c:v>
                </c:pt>
                <c:pt idx="14">
                  <c:v>Jun. 10</c:v>
                </c:pt>
                <c:pt idx="15">
                  <c:v>Dic. 10</c:v>
                </c:pt>
                <c:pt idx="16">
                  <c:v>Jun. 11</c:v>
                </c:pt>
                <c:pt idx="17">
                  <c:v>Dic. 11</c:v>
                </c:pt>
                <c:pt idx="18">
                  <c:v>Jun. 12</c:v>
                </c:pt>
                <c:pt idx="19">
                  <c:v>Dic. 12</c:v>
                </c:pt>
                <c:pt idx="20">
                  <c:v>Jun. 13</c:v>
                </c:pt>
                <c:pt idx="21">
                  <c:v>Dic. 13</c:v>
                </c:pt>
                <c:pt idx="22">
                  <c:v>Jun. 14</c:v>
                </c:pt>
                <c:pt idx="23">
                  <c:v>Dic. 14</c:v>
                </c:pt>
                <c:pt idx="24">
                  <c:v>Jun. 15</c:v>
                </c:pt>
                <c:pt idx="25">
                  <c:v>Dic. 15</c:v>
                </c:pt>
                <c:pt idx="26">
                  <c:v>Mar. 16</c:v>
                </c:pt>
                <c:pt idx="27">
                  <c:v>Jul. 16</c:v>
                </c:pt>
                <c:pt idx="28">
                  <c:v>Sept.16</c:v>
                </c:pt>
                <c:pt idx="29">
                  <c:v>Dic.16</c:v>
                </c:pt>
                <c:pt idx="30">
                  <c:v>Abril.17</c:v>
                </c:pt>
                <c:pt idx="31">
                  <c:v>jun-17</c:v>
                </c:pt>
                <c:pt idx="32">
                  <c:v>sept.17</c:v>
                </c:pt>
                <c:pt idx="33">
                  <c:v>Dic.17</c:v>
                </c:pt>
              </c:strCache>
            </c:strRef>
          </c:cat>
          <c:val>
            <c:numRef>
              <c:f>Hoja3!$B$5:$AI$5</c:f>
              <c:numCache>
                <c:formatCode>0.0%</c:formatCode>
                <c:ptCount val="34"/>
                <c:pt idx="0">
                  <c:v>0.65300000000000014</c:v>
                </c:pt>
                <c:pt idx="1">
                  <c:v>0.66400000000000015</c:v>
                </c:pt>
                <c:pt idx="2">
                  <c:v>0.69599999999999995</c:v>
                </c:pt>
                <c:pt idx="3">
                  <c:v>0.72300000000000009</c:v>
                </c:pt>
                <c:pt idx="4">
                  <c:v>0.69399999999999995</c:v>
                </c:pt>
                <c:pt idx="5">
                  <c:v>0.64400000000000013</c:v>
                </c:pt>
                <c:pt idx="6">
                  <c:v>0.60600000000000009</c:v>
                </c:pt>
                <c:pt idx="7">
                  <c:v>0.55500000000000005</c:v>
                </c:pt>
                <c:pt idx="8">
                  <c:v>0.60000000000000009</c:v>
                </c:pt>
                <c:pt idx="9">
                  <c:v>0.66400000000000015</c:v>
                </c:pt>
                <c:pt idx="10">
                  <c:v>0.69000000000000006</c:v>
                </c:pt>
                <c:pt idx="11">
                  <c:v>0.59899999999999998</c:v>
                </c:pt>
                <c:pt idx="12">
                  <c:v>0.60600000000000009</c:v>
                </c:pt>
                <c:pt idx="13">
                  <c:v>0.52100000000000002</c:v>
                </c:pt>
                <c:pt idx="14">
                  <c:v>0.54600000000000004</c:v>
                </c:pt>
                <c:pt idx="15">
                  <c:v>0.47220487195502825</c:v>
                </c:pt>
                <c:pt idx="16">
                  <c:v>0.48200000000000004</c:v>
                </c:pt>
                <c:pt idx="17">
                  <c:v>0.46800000000000008</c:v>
                </c:pt>
                <c:pt idx="18">
                  <c:v>0.47100000000000003</c:v>
                </c:pt>
                <c:pt idx="19">
                  <c:v>0.50700000000000001</c:v>
                </c:pt>
                <c:pt idx="20">
                  <c:v>0.52800000000000002</c:v>
                </c:pt>
                <c:pt idx="21">
                  <c:v>0.56899999999999995</c:v>
                </c:pt>
                <c:pt idx="22">
                  <c:v>0.4880000000000001</c:v>
                </c:pt>
                <c:pt idx="23">
                  <c:v>0.46600000000000008</c:v>
                </c:pt>
                <c:pt idx="24">
                  <c:v>0.52300000000000002</c:v>
                </c:pt>
                <c:pt idx="25">
                  <c:v>0.46400000000000002</c:v>
                </c:pt>
                <c:pt idx="26">
                  <c:v>0.3610000000000001</c:v>
                </c:pt>
                <c:pt idx="27">
                  <c:v>0.3590000000000001</c:v>
                </c:pt>
                <c:pt idx="28">
                  <c:v>0.35000000000000003</c:v>
                </c:pt>
                <c:pt idx="29">
                  <c:v>0.33700000000000008</c:v>
                </c:pt>
                <c:pt idx="30">
                  <c:v>0.36900000000000011</c:v>
                </c:pt>
                <c:pt idx="31">
                  <c:v>0.28500000000000003</c:v>
                </c:pt>
                <c:pt idx="32">
                  <c:v>0.32400000000000007</c:v>
                </c:pt>
                <c:pt idx="33">
                  <c:v>0.32400000000000007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3627016"/>
        <c:axId val="673627408"/>
      </c:lineChart>
      <c:catAx>
        <c:axId val="673627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NI"/>
          </a:p>
        </c:txPr>
        <c:crossAx val="673627408"/>
        <c:crosses val="autoZero"/>
        <c:auto val="1"/>
        <c:lblAlgn val="ctr"/>
        <c:lblOffset val="100"/>
        <c:noMultiLvlLbl val="0"/>
      </c:catAx>
      <c:valAx>
        <c:axId val="673627408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one"/>
        <c:crossAx val="673627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NI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244280367769187E-2"/>
          <c:y val="0.21318675029373838"/>
          <c:w val="0.98275571963223052"/>
          <c:h val="0.51167420791629215"/>
        </c:manualLayout>
      </c:layout>
      <c:lineChart>
        <c:grouping val="standard"/>
        <c:varyColors val="0"/>
        <c:ser>
          <c:idx val="0"/>
          <c:order val="0"/>
          <c:tx>
            <c:strRef>
              <c:f>Hoja1!$A$4</c:f>
              <c:strCache>
                <c:ptCount val="1"/>
                <c:pt idx="0">
                  <c:v>Todos los entrevistados</c:v>
                </c:pt>
              </c:strCache>
            </c:strRef>
          </c:tx>
          <c:spPr>
            <a:ln w="88900">
              <a:solidFill>
                <a:srgbClr val="669900"/>
              </a:solidFill>
              <a:prstDash val="solid"/>
            </a:ln>
          </c:spPr>
          <c:marker>
            <c:symbol val="diamond"/>
            <c:size val="20"/>
            <c:spPr>
              <a:solidFill>
                <a:srgbClr val="669900"/>
              </a:solidFill>
              <a:ln w="28575">
                <a:solidFill>
                  <a:srgbClr val="6699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 prstMaterial="softEdge">
                <a:bevelT w="139700" h="50800"/>
              </a:sp3d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NI" sz="1400" b="1"/>
                </a:pPr>
                <a:endParaRPr lang="es-NI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Hoja1!$B$3:$R$3</c:f>
              <c:strCache>
                <c:ptCount val="17"/>
                <c:pt idx="0">
                  <c:v>jun-09</c:v>
                </c:pt>
                <c:pt idx="1">
                  <c:v>dic-09</c:v>
                </c:pt>
                <c:pt idx="2">
                  <c:v>dic-10</c:v>
                </c:pt>
                <c:pt idx="3">
                  <c:v>dic-11</c:v>
                </c:pt>
                <c:pt idx="4">
                  <c:v>dic-12</c:v>
                </c:pt>
                <c:pt idx="5">
                  <c:v>Dic-13</c:v>
                </c:pt>
                <c:pt idx="6">
                  <c:v>dic-14</c:v>
                </c:pt>
                <c:pt idx="7">
                  <c:v>jun-15</c:v>
                </c:pt>
                <c:pt idx="8">
                  <c:v>dic-15</c:v>
                </c:pt>
                <c:pt idx="9">
                  <c:v>mar-16</c:v>
                </c:pt>
                <c:pt idx="10">
                  <c:v>jul-16</c:v>
                </c:pt>
                <c:pt idx="11">
                  <c:v>Sept-16</c:v>
                </c:pt>
                <c:pt idx="12">
                  <c:v>dic-16</c:v>
                </c:pt>
                <c:pt idx="13">
                  <c:v>abr-17</c:v>
                </c:pt>
                <c:pt idx="14">
                  <c:v>jun-17</c:v>
                </c:pt>
                <c:pt idx="15">
                  <c:v>Sept.17</c:v>
                </c:pt>
                <c:pt idx="16">
                  <c:v>Dic.17</c:v>
                </c:pt>
              </c:strCache>
            </c:strRef>
          </c:cat>
          <c:val>
            <c:numRef>
              <c:f>Hoja1!$B$4:$R$4</c:f>
              <c:numCache>
                <c:formatCode>_(* #,##0.0_);_(* \(#,##0.0\);_(* "-"??_);_(@_)</c:formatCode>
                <c:ptCount val="17"/>
                <c:pt idx="0">
                  <c:v>39.800000000000004</c:v>
                </c:pt>
                <c:pt idx="1">
                  <c:v>33.700000000000003</c:v>
                </c:pt>
                <c:pt idx="2">
                  <c:v>58</c:v>
                </c:pt>
                <c:pt idx="3">
                  <c:v>75.099999999999994</c:v>
                </c:pt>
                <c:pt idx="4">
                  <c:v>75.900000000000006</c:v>
                </c:pt>
                <c:pt idx="5">
                  <c:v>71.2</c:v>
                </c:pt>
                <c:pt idx="6">
                  <c:v>73.3</c:v>
                </c:pt>
                <c:pt idx="7" formatCode="0.0">
                  <c:v>70.900000000000006</c:v>
                </c:pt>
                <c:pt idx="8" formatCode="0.0">
                  <c:v>82.4</c:v>
                </c:pt>
                <c:pt idx="9" formatCode="0.0">
                  <c:v>81.099999999999994</c:v>
                </c:pt>
                <c:pt idx="10" formatCode="0.0">
                  <c:v>79.2</c:v>
                </c:pt>
                <c:pt idx="11" formatCode="0.0">
                  <c:v>70.400000000000006</c:v>
                </c:pt>
                <c:pt idx="12" formatCode="General">
                  <c:v>79.400000000000006</c:v>
                </c:pt>
                <c:pt idx="13" formatCode="0.0">
                  <c:v>76</c:v>
                </c:pt>
                <c:pt idx="14" formatCode="0.0">
                  <c:v>82.1</c:v>
                </c:pt>
                <c:pt idx="15" formatCode="0.0">
                  <c:v>76.099999999999994</c:v>
                </c:pt>
                <c:pt idx="16" formatCode="0.0">
                  <c:v>76.5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3641520"/>
        <c:axId val="673641912"/>
      </c:lineChart>
      <c:catAx>
        <c:axId val="673641520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alpha val="3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4013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lang="es-NI" sz="1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NI"/>
          </a:p>
        </c:txPr>
        <c:crossAx val="673641912"/>
        <c:crosses val="autoZero"/>
        <c:auto val="1"/>
        <c:lblAlgn val="ctr"/>
        <c:lblOffset val="100"/>
        <c:tickMarkSkip val="1"/>
        <c:noMultiLvlLbl val="0"/>
      </c:catAx>
      <c:valAx>
        <c:axId val="673641912"/>
        <c:scaling>
          <c:orientation val="minMax"/>
          <c:max val="100"/>
          <c:min val="0"/>
        </c:scaling>
        <c:delete val="1"/>
        <c:axPos val="l"/>
        <c:numFmt formatCode="_(* #,##0.0_);_(* \(#,##0.0\);_(* &quot;-&quot;??_);_(@_)" sourceLinked="1"/>
        <c:majorTickMark val="out"/>
        <c:minorTickMark val="none"/>
        <c:tickLblPos val="none"/>
        <c:crossAx val="6736415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NI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48"/>
    </mc:Choice>
    <mc:Fallback>
      <c:style val="4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9360395843887227"/>
          <c:y val="5.3623136286216544E-3"/>
          <c:w val="0.68052480522729775"/>
          <c:h val="0.7001837195106555"/>
        </c:manualLayout>
      </c:layout>
      <c:lineChart>
        <c:grouping val="standard"/>
        <c:varyColors val="0"/>
        <c:ser>
          <c:idx val="0"/>
          <c:order val="0"/>
          <c:spPr>
            <a:ln w="69850">
              <a:solidFill>
                <a:srgbClr val="006600"/>
              </a:solidFill>
            </a:ln>
          </c:spPr>
          <c:marker>
            <c:symbol val="circle"/>
            <c:size val="18"/>
            <c:spPr>
              <a:solidFill>
                <a:srgbClr val="006600"/>
              </a:solidFill>
              <a:ln>
                <a:solidFill>
                  <a:srgbClr val="006600"/>
                </a:solidFill>
              </a:ln>
            </c:spPr>
          </c:marker>
          <c:cat>
            <c:strRef>
              <c:f>Hoja1!$B$1:$P$1</c:f>
              <c:strCache>
                <c:ptCount val="15"/>
                <c:pt idx="0">
                  <c:v>Mar-11</c:v>
                </c:pt>
                <c:pt idx="1">
                  <c:v>Oct-11</c:v>
                </c:pt>
                <c:pt idx="2">
                  <c:v>Dic-12</c:v>
                </c:pt>
                <c:pt idx="3">
                  <c:v>Dic-13</c:v>
                </c:pt>
                <c:pt idx="4">
                  <c:v>dic-14</c:v>
                </c:pt>
                <c:pt idx="5">
                  <c:v>jun-15</c:v>
                </c:pt>
                <c:pt idx="6">
                  <c:v>dic-15</c:v>
                </c:pt>
                <c:pt idx="7">
                  <c:v>mar-16</c:v>
                </c:pt>
                <c:pt idx="8">
                  <c:v>jul-16</c:v>
                </c:pt>
                <c:pt idx="9">
                  <c:v>Sept-16</c:v>
                </c:pt>
                <c:pt idx="10">
                  <c:v>dic-16</c:v>
                </c:pt>
                <c:pt idx="11">
                  <c:v>abr-17</c:v>
                </c:pt>
                <c:pt idx="12">
                  <c:v>jun-17</c:v>
                </c:pt>
                <c:pt idx="13">
                  <c:v>Sept.17</c:v>
                </c:pt>
                <c:pt idx="14">
                  <c:v>Dic.17</c:v>
                </c:pt>
              </c:strCache>
            </c:strRef>
          </c:cat>
          <c:val>
            <c:numRef>
              <c:f>Hoja1!$B$2:$P$2</c:f>
              <c:numCache>
                <c:formatCode>_(* #,##0.0_);_(* \(#,##0.0\);_(* "-"??_);_(@_)</c:formatCode>
                <c:ptCount val="15"/>
                <c:pt idx="0">
                  <c:v>42.5</c:v>
                </c:pt>
                <c:pt idx="1">
                  <c:v>52.900000000000006</c:v>
                </c:pt>
                <c:pt idx="2">
                  <c:v>60.9</c:v>
                </c:pt>
                <c:pt idx="3">
                  <c:v>61.4375</c:v>
                </c:pt>
                <c:pt idx="4" formatCode="0.0">
                  <c:v>65.7</c:v>
                </c:pt>
                <c:pt idx="5">
                  <c:v>61.5</c:v>
                </c:pt>
                <c:pt idx="6">
                  <c:v>68</c:v>
                </c:pt>
                <c:pt idx="7">
                  <c:v>65.2</c:v>
                </c:pt>
                <c:pt idx="8">
                  <c:v>70.099999999999994</c:v>
                </c:pt>
                <c:pt idx="9">
                  <c:v>59.2</c:v>
                </c:pt>
                <c:pt idx="10">
                  <c:v>70.5</c:v>
                </c:pt>
                <c:pt idx="11">
                  <c:v>67.3</c:v>
                </c:pt>
                <c:pt idx="12">
                  <c:v>71</c:v>
                </c:pt>
                <c:pt idx="13">
                  <c:v>70.900000000000006</c:v>
                </c:pt>
                <c:pt idx="14">
                  <c:v>73.3</c:v>
                </c:pt>
              </c:numCache>
            </c:numRef>
          </c:val>
          <c:smooth val="0"/>
        </c:ser>
        <c:ser>
          <c:idx val="1"/>
          <c:order val="1"/>
          <c:spPr>
            <a:ln w="69850">
              <a:solidFill>
                <a:srgbClr val="FF0000"/>
              </a:solidFill>
            </a:ln>
          </c:spPr>
          <c:marker>
            <c:symbol val="circle"/>
            <c:size val="18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Hoja1!$B$1:$P$1</c:f>
              <c:strCache>
                <c:ptCount val="15"/>
                <c:pt idx="0">
                  <c:v>Mar-11</c:v>
                </c:pt>
                <c:pt idx="1">
                  <c:v>Oct-11</c:v>
                </c:pt>
                <c:pt idx="2">
                  <c:v>Dic-12</c:v>
                </c:pt>
                <c:pt idx="3">
                  <c:v>Dic-13</c:v>
                </c:pt>
                <c:pt idx="4">
                  <c:v>dic-14</c:v>
                </c:pt>
                <c:pt idx="5">
                  <c:v>jun-15</c:v>
                </c:pt>
                <c:pt idx="6">
                  <c:v>dic-15</c:v>
                </c:pt>
                <c:pt idx="7">
                  <c:v>mar-16</c:v>
                </c:pt>
                <c:pt idx="8">
                  <c:v>jul-16</c:v>
                </c:pt>
                <c:pt idx="9">
                  <c:v>Sept-16</c:v>
                </c:pt>
                <c:pt idx="10">
                  <c:v>dic-16</c:v>
                </c:pt>
                <c:pt idx="11">
                  <c:v>abr-17</c:v>
                </c:pt>
                <c:pt idx="12">
                  <c:v>jun-17</c:v>
                </c:pt>
                <c:pt idx="13">
                  <c:v>Sept.17</c:v>
                </c:pt>
                <c:pt idx="14">
                  <c:v>Dic.17</c:v>
                </c:pt>
              </c:strCache>
            </c:strRef>
          </c:cat>
          <c:val>
            <c:numRef>
              <c:f>Hoja1!$B$3:$P$3</c:f>
              <c:numCache>
                <c:formatCode>_(* #,##0.0_);_(* \(#,##0.0\);_(* "-"??_);_(@_)</c:formatCode>
                <c:ptCount val="15"/>
                <c:pt idx="0">
                  <c:v>24.9</c:v>
                </c:pt>
                <c:pt idx="1">
                  <c:v>26.900000000000002</c:v>
                </c:pt>
                <c:pt idx="2">
                  <c:v>18.399999999999999</c:v>
                </c:pt>
                <c:pt idx="3">
                  <c:v>19.8</c:v>
                </c:pt>
                <c:pt idx="4" formatCode="0.0">
                  <c:v>13.6</c:v>
                </c:pt>
                <c:pt idx="5">
                  <c:v>18.600000000000001</c:v>
                </c:pt>
                <c:pt idx="6">
                  <c:v>16.100000000000001</c:v>
                </c:pt>
                <c:pt idx="7">
                  <c:v>16.600000000000001</c:v>
                </c:pt>
                <c:pt idx="8">
                  <c:v>12.7</c:v>
                </c:pt>
                <c:pt idx="9">
                  <c:v>17.7</c:v>
                </c:pt>
                <c:pt idx="10">
                  <c:v>13.1</c:v>
                </c:pt>
                <c:pt idx="11">
                  <c:v>15.1</c:v>
                </c:pt>
                <c:pt idx="12">
                  <c:v>15.8</c:v>
                </c:pt>
                <c:pt idx="13">
                  <c:v>18.2</c:v>
                </c:pt>
                <c:pt idx="14">
                  <c:v>12.7</c:v>
                </c:pt>
              </c:numCache>
            </c:numRef>
          </c:val>
          <c:smooth val="0"/>
        </c:ser>
        <c:ser>
          <c:idx val="2"/>
          <c:order val="2"/>
          <c:spPr>
            <a:ln w="82550">
              <a:solidFill>
                <a:srgbClr val="FFFF00"/>
              </a:solidFill>
            </a:ln>
          </c:spPr>
          <c:marker>
            <c:symbol val="circle"/>
            <c:size val="18"/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</c:spPr>
          </c:marker>
          <c:dPt>
            <c:idx val="4"/>
            <c:bubble3D val="0"/>
            <c:spPr>
              <a:ln w="69850">
                <a:solidFill>
                  <a:srgbClr val="FFFF00"/>
                </a:solidFill>
              </a:ln>
            </c:spPr>
          </c:dPt>
          <c:cat>
            <c:strRef>
              <c:f>Hoja1!$B$1:$P$1</c:f>
              <c:strCache>
                <c:ptCount val="15"/>
                <c:pt idx="0">
                  <c:v>Mar-11</c:v>
                </c:pt>
                <c:pt idx="1">
                  <c:v>Oct-11</c:v>
                </c:pt>
                <c:pt idx="2">
                  <c:v>Dic-12</c:v>
                </c:pt>
                <c:pt idx="3">
                  <c:v>Dic-13</c:v>
                </c:pt>
                <c:pt idx="4">
                  <c:v>dic-14</c:v>
                </c:pt>
                <c:pt idx="5">
                  <c:v>jun-15</c:v>
                </c:pt>
                <c:pt idx="6">
                  <c:v>dic-15</c:v>
                </c:pt>
                <c:pt idx="7">
                  <c:v>mar-16</c:v>
                </c:pt>
                <c:pt idx="8">
                  <c:v>jul-16</c:v>
                </c:pt>
                <c:pt idx="9">
                  <c:v>Sept-16</c:v>
                </c:pt>
                <c:pt idx="10">
                  <c:v>dic-16</c:v>
                </c:pt>
                <c:pt idx="11">
                  <c:v>abr-17</c:v>
                </c:pt>
                <c:pt idx="12">
                  <c:v>jun-17</c:v>
                </c:pt>
                <c:pt idx="13">
                  <c:v>Sept.17</c:v>
                </c:pt>
                <c:pt idx="14">
                  <c:v>Dic.17</c:v>
                </c:pt>
              </c:strCache>
            </c:strRef>
          </c:cat>
          <c:val>
            <c:numRef>
              <c:f>Hoja1!$B$4:$P$4</c:f>
              <c:numCache>
                <c:formatCode>_(* #,##0.0_);_(* \(#,##0.0\);_(* "-"??_);_(@_)</c:formatCode>
                <c:ptCount val="15"/>
                <c:pt idx="0">
                  <c:v>29.299999999999994</c:v>
                </c:pt>
                <c:pt idx="1">
                  <c:v>13.5</c:v>
                </c:pt>
                <c:pt idx="2">
                  <c:v>19</c:v>
                </c:pt>
                <c:pt idx="3">
                  <c:v>13.9</c:v>
                </c:pt>
                <c:pt idx="4" formatCode="0.0">
                  <c:v>14.7</c:v>
                </c:pt>
                <c:pt idx="5">
                  <c:v>15.3</c:v>
                </c:pt>
                <c:pt idx="6">
                  <c:v>12.4</c:v>
                </c:pt>
                <c:pt idx="7">
                  <c:v>13.2</c:v>
                </c:pt>
                <c:pt idx="8">
                  <c:v>11.6</c:v>
                </c:pt>
                <c:pt idx="9">
                  <c:v>13.6</c:v>
                </c:pt>
                <c:pt idx="10">
                  <c:v>10.1</c:v>
                </c:pt>
                <c:pt idx="11">
                  <c:v>11.3</c:v>
                </c:pt>
                <c:pt idx="12">
                  <c:v>9.9</c:v>
                </c:pt>
                <c:pt idx="13">
                  <c:v>6.1</c:v>
                </c:pt>
                <c:pt idx="14">
                  <c:v>12.1</c:v>
                </c:pt>
              </c:numCache>
            </c:numRef>
          </c:val>
          <c:smooth val="0"/>
        </c:ser>
        <c:ser>
          <c:idx val="3"/>
          <c:order val="3"/>
          <c:spPr>
            <a:ln w="69850">
              <a:solidFill>
                <a:srgbClr val="00B0F0"/>
              </a:solidFill>
            </a:ln>
          </c:spPr>
          <c:marker>
            <c:symbol val="circle"/>
            <c:size val="18"/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cat>
            <c:strRef>
              <c:f>Hoja1!$B$1:$P$1</c:f>
              <c:strCache>
                <c:ptCount val="15"/>
                <c:pt idx="0">
                  <c:v>Mar-11</c:v>
                </c:pt>
                <c:pt idx="1">
                  <c:v>Oct-11</c:v>
                </c:pt>
                <c:pt idx="2">
                  <c:v>Dic-12</c:v>
                </c:pt>
                <c:pt idx="3">
                  <c:v>Dic-13</c:v>
                </c:pt>
                <c:pt idx="4">
                  <c:v>dic-14</c:v>
                </c:pt>
                <c:pt idx="5">
                  <c:v>jun-15</c:v>
                </c:pt>
                <c:pt idx="6">
                  <c:v>dic-15</c:v>
                </c:pt>
                <c:pt idx="7">
                  <c:v>mar-16</c:v>
                </c:pt>
                <c:pt idx="8">
                  <c:v>jul-16</c:v>
                </c:pt>
                <c:pt idx="9">
                  <c:v>Sept-16</c:v>
                </c:pt>
                <c:pt idx="10">
                  <c:v>dic-16</c:v>
                </c:pt>
                <c:pt idx="11">
                  <c:v>abr-17</c:v>
                </c:pt>
                <c:pt idx="12">
                  <c:v>jun-17</c:v>
                </c:pt>
                <c:pt idx="13">
                  <c:v>Sept.17</c:v>
                </c:pt>
                <c:pt idx="14">
                  <c:v>Dic.17</c:v>
                </c:pt>
              </c:strCache>
            </c:strRef>
          </c:cat>
          <c:val>
            <c:numRef>
              <c:f>Hoja1!$B$5:$P$5</c:f>
              <c:numCache>
                <c:formatCode>_(* #,##0.0_);_(* \(#,##0.0\);_(* "-"??_);_(@_)</c:formatCode>
                <c:ptCount val="15"/>
                <c:pt idx="0">
                  <c:v>3.3000000000000003</c:v>
                </c:pt>
                <c:pt idx="1">
                  <c:v>6.7</c:v>
                </c:pt>
                <c:pt idx="2">
                  <c:v>1.7000000000000002</c:v>
                </c:pt>
                <c:pt idx="3">
                  <c:v>4.8124999999999991</c:v>
                </c:pt>
                <c:pt idx="4" formatCode="0.0">
                  <c:v>7.1</c:v>
                </c:pt>
                <c:pt idx="5">
                  <c:v>4.5999999999999996</c:v>
                </c:pt>
                <c:pt idx="6">
                  <c:v>3.5</c:v>
                </c:pt>
                <c:pt idx="7">
                  <c:v>5</c:v>
                </c:pt>
                <c:pt idx="8">
                  <c:v>5.6</c:v>
                </c:pt>
                <c:pt idx="9">
                  <c:v>9.6</c:v>
                </c:pt>
                <c:pt idx="10">
                  <c:v>6.4</c:v>
                </c:pt>
                <c:pt idx="11">
                  <c:v>6.4</c:v>
                </c:pt>
                <c:pt idx="12">
                  <c:v>3.3</c:v>
                </c:pt>
                <c:pt idx="13">
                  <c:v>4.8</c:v>
                </c:pt>
                <c:pt idx="14">
                  <c:v>1.9000000000000001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3642696"/>
        <c:axId val="673643480"/>
      </c:lineChart>
      <c:catAx>
        <c:axId val="673642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s-NI" sz="12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pPr>
            <a:endParaRPr lang="es-NI"/>
          </a:p>
        </c:txPr>
        <c:crossAx val="673643480"/>
        <c:crosses val="autoZero"/>
        <c:auto val="1"/>
        <c:lblAlgn val="ctr"/>
        <c:lblOffset val="100"/>
        <c:noMultiLvlLbl val="0"/>
      </c:catAx>
      <c:valAx>
        <c:axId val="673643480"/>
        <c:scaling>
          <c:orientation val="minMax"/>
          <c:max val="80"/>
          <c:min val="0"/>
        </c:scaling>
        <c:delete val="1"/>
        <c:axPos val="l"/>
        <c:numFmt formatCode="_(* #,##0.0_);_(* \(#,##0.0\);_(* &quot;-&quot;??_);_(@_)" sourceLinked="1"/>
        <c:majorTickMark val="out"/>
        <c:minorTickMark val="none"/>
        <c:tickLblPos val="none"/>
        <c:crossAx val="67364269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ln>
            <a:solidFill>
              <a:schemeClr val="bg1">
                <a:lumMod val="50000"/>
              </a:schemeClr>
            </a:solidFill>
          </a:ln>
        </c:spPr>
        <c:txPr>
          <a:bodyPr/>
          <a:lstStyle/>
          <a:p>
            <a:pPr rtl="0">
              <a:defRPr lang="es-NI" sz="1050" b="1">
                <a:solidFill>
                  <a:schemeClr val="tx1"/>
                </a:solidFill>
              </a:defRPr>
            </a:pPr>
            <a:endParaRPr lang="es-NI"/>
          </a:p>
        </c:txPr>
      </c:dTable>
      <c:spPr>
        <a:noFill/>
      </c:spPr>
    </c:plotArea>
    <c:plotVisOnly val="1"/>
    <c:dispBlanksAs val="gap"/>
    <c:showDLblsOverMax val="0"/>
  </c:chart>
  <c:spPr>
    <a:noFill/>
    <a:ln w="63500">
      <a:noFill/>
    </a:ln>
  </c:spPr>
  <c:txPr>
    <a:bodyPr/>
    <a:lstStyle/>
    <a:p>
      <a:pPr>
        <a:defRPr sz="1800"/>
      </a:pPr>
      <a:endParaRPr lang="es-NI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4029528633934084E-4"/>
          <c:y val="5.4143936926029687E-2"/>
          <c:w val="0.98946068640127449"/>
          <c:h val="0.94585606307397163"/>
        </c:manualLayout>
      </c:layout>
      <c:pie3DChart>
        <c:varyColors val="1"/>
        <c:ser>
          <c:idx val="0"/>
          <c:order val="0"/>
          <c:spPr>
            <a:ln w="38100"/>
            <a:scene3d>
              <a:camera prst="orthographicFront"/>
              <a:lightRig rig="threePt" dir="t"/>
            </a:scene3d>
            <a:sp3d prstMaterial="softEdge">
              <a:bevelT w="158750"/>
              <a:bevelB/>
            </a:sp3d>
          </c:spPr>
          <c:explosion val="34"/>
          <c:dPt>
            <c:idx val="0"/>
            <c:bubble3D val="0"/>
            <c:explosion val="11"/>
            <c:spPr>
              <a:solidFill>
                <a:srgbClr val="C00000"/>
              </a:solidFill>
              <a:ln w="38100"/>
              <a:scene3d>
                <a:camera prst="orthographicFront"/>
                <a:lightRig rig="threePt" dir="t"/>
              </a:scene3d>
              <a:sp3d prstMaterial="softEdge">
                <a:bevelT w="158750"/>
                <a:bevelB/>
              </a:sp3d>
            </c:spPr>
          </c:dPt>
          <c:dPt>
            <c:idx val="1"/>
            <c:bubble3D val="0"/>
            <c:explosion val="27"/>
            <c:spPr>
              <a:solidFill>
                <a:srgbClr val="669900"/>
              </a:solidFill>
              <a:ln w="38100"/>
              <a:scene3d>
                <a:camera prst="orthographicFront"/>
                <a:lightRig rig="threePt" dir="t"/>
              </a:scene3d>
              <a:sp3d prstMaterial="softEdge">
                <a:bevelT w="158750"/>
                <a:bevelB/>
              </a:sp3d>
            </c:spPr>
          </c:dPt>
          <c:dPt>
            <c:idx val="2"/>
            <c:bubble3D val="0"/>
            <c:explosion val="28"/>
            <c:spPr>
              <a:solidFill>
                <a:srgbClr val="FFFF00"/>
              </a:solidFill>
              <a:ln w="38100"/>
              <a:scene3d>
                <a:camera prst="orthographicFront"/>
                <a:lightRig rig="threePt" dir="t"/>
              </a:scene3d>
              <a:sp3d prstMaterial="softEdge">
                <a:bevelT w="158750"/>
                <a:bevelB/>
              </a:sp3d>
            </c:spPr>
          </c:dPt>
          <c:dLbls>
            <c:dLbl>
              <c:idx val="0"/>
              <c:layout>
                <c:manualLayout>
                  <c:x val="-2.5406708153658551E-2"/>
                  <c:y val="3.1930630917358566E-3"/>
                </c:manualLayout>
              </c:layout>
              <c:numFmt formatCode="0.0%" sourceLinked="0"/>
              <c:spPr/>
              <c:txPr>
                <a:bodyPr/>
                <a:lstStyle/>
                <a:p>
                  <a:pPr>
                    <a:defRPr lang="es-NI" sz="1600"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es-NI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093374111413593"/>
                      <c:h val="0.20653505678408007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20628243638885754"/>
                  <c:y val="-0.24023862167145354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lang="es-NI" sz="1800" b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es-NI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8618593221038635"/>
                      <c:h val="0.29094266649528649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9.1199674947530493E-2"/>
                  <c:y val="2.413795958956612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lang="es-NI" sz="1600"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es-NI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8653745718294526"/>
                      <c:h val="0.19007716067718206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2.9212467766379781E-2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11657493785412731"/>
                  <c:y val="-4.435012236854653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NI" sz="18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es-NI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Confrontación </c:v>
                </c:pt>
                <c:pt idx="1">
                  <c:v>Diálogo</c:v>
                </c:pt>
                <c:pt idx="2">
                  <c:v>No opina</c:v>
                </c:pt>
              </c:strCache>
            </c:strRef>
          </c:cat>
          <c:val>
            <c:numRef>
              <c:f>Hoja1!$B$2:$B$4</c:f>
              <c:numCache>
                <c:formatCode>0.0%</c:formatCode>
                <c:ptCount val="3"/>
                <c:pt idx="0">
                  <c:v>4.3999999999999997E-2</c:v>
                </c:pt>
                <c:pt idx="1">
                  <c:v>0.94899999999999995</c:v>
                </c:pt>
                <c:pt idx="2">
                  <c:v>8.0000000000000019E-3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361128442854843E-2"/>
          <c:y val="5.2114200960995819E-3"/>
          <c:w val="0.76272878225484997"/>
          <c:h val="0.99478857990390046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Partidos</c:v>
                </c:pt>
              </c:strCache>
            </c:strRef>
          </c:tx>
          <c:explosion val="13"/>
          <c:dPt>
            <c:idx val="0"/>
            <c:bubble3D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004F8A"/>
              </a:solidFill>
              <a:ln w="19050"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22809133341155285"/>
                  <c:y val="-6.116694100764247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lang="es-ES" sz="3200" b="1" i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es-N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244269383073638"/>
                      <c:h val="0.136918094747389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11738648010026598"/>
                  <c:y val="0.1879908304900545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lang="es-ES" sz="3200" b="1" i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es-N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244269383073638"/>
                      <c:h val="0.16127082254510305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0.1568278220978308"/>
                  <c:y val="-7.213511711303933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lang="es-ES" sz="2800" b="1" i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es-N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lang="es-ES" sz="3200" b="1" i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s-N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FSLN</c:v>
                </c:pt>
                <c:pt idx="1">
                  <c:v>Independientes</c:v>
                </c:pt>
                <c:pt idx="2">
                  <c:v>Oposición</c:v>
                </c:pt>
              </c:strCache>
            </c:strRef>
          </c:cat>
          <c:val>
            <c:numRef>
              <c:f>Hoja1!$B$2:$B$4</c:f>
              <c:numCache>
                <c:formatCode>0.0%</c:formatCode>
                <c:ptCount val="3"/>
                <c:pt idx="0">
                  <c:v>0.55900000000000005</c:v>
                </c:pt>
                <c:pt idx="1">
                  <c:v>0.38700000000000007</c:v>
                </c:pt>
                <c:pt idx="2">
                  <c:v>5.3999999999999999E-2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/>
      </a:pPr>
      <a:endParaRPr lang="es-NI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831643787905301"/>
          <c:y val="4.6805553495833679E-2"/>
          <c:w val="0.3932105775949456"/>
          <c:h val="0.9057098352283219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005B00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0033CC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336600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</c:dPt>
          <c:dPt>
            <c:idx val="7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</c:dPt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Lbls>
            <c:dLbl>
              <c:idx val="7"/>
              <c:layout>
                <c:manualLayout>
                  <c:x val="-9.9989174400410309E-3"/>
                  <c:y val="6.77818651487798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N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Hoja1!$A$2:$A$9</c:f>
              <c:strCache>
                <c:ptCount val="8"/>
                <c:pt idx="0">
                  <c:v>PRD</c:v>
                </c:pt>
                <c:pt idx="1">
                  <c:v>APRE</c:v>
                </c:pt>
                <c:pt idx="2">
                  <c:v>CONSERVADOR</c:v>
                </c:pt>
                <c:pt idx="3">
                  <c:v>YATAMA</c:v>
                </c:pt>
                <c:pt idx="4">
                  <c:v>PLI</c:v>
                </c:pt>
                <c:pt idx="5">
                  <c:v>FAD - MRS</c:v>
                </c:pt>
                <c:pt idx="6">
                  <c:v>Ciudadanos por la Libertad</c:v>
                </c:pt>
                <c:pt idx="7">
                  <c:v>PLC</c:v>
                </c:pt>
              </c:strCache>
            </c:strRef>
          </c:cat>
          <c:val>
            <c:numRef>
              <c:f>Hoja1!$B$2:$B$9</c:f>
              <c:numCache>
                <c:formatCode>0.0%</c:formatCode>
                <c:ptCount val="8"/>
                <c:pt idx="0">
                  <c:v>1E-3</c:v>
                </c:pt>
                <c:pt idx="1">
                  <c:v>1E-3</c:v>
                </c:pt>
                <c:pt idx="2">
                  <c:v>2E-3</c:v>
                </c:pt>
                <c:pt idx="3">
                  <c:v>3.0000000000000001E-3</c:v>
                </c:pt>
                <c:pt idx="4">
                  <c:v>2E-3</c:v>
                </c:pt>
                <c:pt idx="5">
                  <c:v>4.0000000000000001E-3</c:v>
                </c:pt>
                <c:pt idx="6">
                  <c:v>7.0000000000000001E-3</c:v>
                </c:pt>
                <c:pt idx="7">
                  <c:v>3.4000000000000002E-2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1"/>
        <c:overlap val="-3"/>
        <c:axId val="673652104"/>
        <c:axId val="673652496"/>
      </c:barChart>
      <c:catAx>
        <c:axId val="6736521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0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NI"/>
          </a:p>
        </c:txPr>
        <c:crossAx val="673652496"/>
        <c:crosses val="autoZero"/>
        <c:auto val="1"/>
        <c:lblAlgn val="ctr"/>
        <c:lblOffset val="100"/>
        <c:noMultiLvlLbl val="0"/>
      </c:catAx>
      <c:valAx>
        <c:axId val="673652496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one"/>
        <c:crossAx val="673652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NI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6295721147517449E-2"/>
          <c:y val="0.24013733516999994"/>
          <c:w val="0.98370430837386102"/>
          <c:h val="0.65719833178741704"/>
        </c:manualLayout>
      </c:layout>
      <c:lineChart>
        <c:grouping val="standar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Concentrarse en su organización y participar en espacios de diálogo y negociaciones con el gobierno</c:v>
                </c:pt>
              </c:strCache>
            </c:strRef>
          </c:tx>
          <c:spPr>
            <a:ln w="63500">
              <a:solidFill>
                <a:srgbClr val="005800"/>
              </a:solidFill>
            </a:ln>
          </c:spPr>
          <c:marker>
            <c:spPr>
              <a:solidFill>
                <a:srgbClr val="005800"/>
              </a:solidFill>
              <a:ln>
                <a:solidFill>
                  <a:srgbClr val="005800"/>
                </a:solidFill>
              </a:ln>
            </c:spPr>
          </c:marker>
          <c:dLbls>
            <c:dLbl>
              <c:idx val="0"/>
              <c:layout>
                <c:manualLayout>
                  <c:x val="-3.6311748543862016E-2"/>
                  <c:y val="4.14534574870824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6.0002294116927946E-3"/>
                  <c:y val="-0.10168964571118712"/>
                </c:manualLayout>
              </c:layout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1.3748712149389861E-2"/>
                  <c:y val="-4.41137174682879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8.7640774285432203E-3"/>
                  <c:y val="-6.07052126744337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NI" sz="2000" b="1">
                    <a:solidFill>
                      <a:srgbClr val="005800"/>
                    </a:solidFill>
                  </a:defRPr>
                </a:pPr>
                <a:endParaRPr lang="es-NI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Hoja1!$B$1:$O$1</c:f>
              <c:strCache>
                <c:ptCount val="14"/>
                <c:pt idx="0">
                  <c:v>Sep-12</c:v>
                </c:pt>
                <c:pt idx="1">
                  <c:v>Dic-12</c:v>
                </c:pt>
                <c:pt idx="2">
                  <c:v>abr-13</c:v>
                </c:pt>
                <c:pt idx="3">
                  <c:v>Dic. 2013</c:v>
                </c:pt>
                <c:pt idx="4">
                  <c:v>jun-14</c:v>
                </c:pt>
                <c:pt idx="5">
                  <c:v>dic-14</c:v>
                </c:pt>
                <c:pt idx="6">
                  <c:v>jun-15</c:v>
                </c:pt>
                <c:pt idx="7">
                  <c:v>dic-15</c:v>
                </c:pt>
                <c:pt idx="8">
                  <c:v>jul-16</c:v>
                </c:pt>
                <c:pt idx="9">
                  <c:v>dic-16</c:v>
                </c:pt>
                <c:pt idx="10">
                  <c:v>abr-17</c:v>
                </c:pt>
                <c:pt idx="11">
                  <c:v>jun-17</c:v>
                </c:pt>
                <c:pt idx="12">
                  <c:v>sep-17</c:v>
                </c:pt>
                <c:pt idx="13">
                  <c:v>dic-17</c:v>
                </c:pt>
              </c:strCache>
            </c:strRef>
          </c:cat>
          <c:val>
            <c:numRef>
              <c:f>Hoja1!$B$2:$O$2</c:f>
              <c:numCache>
                <c:formatCode>0.0_);\(0.0\)</c:formatCode>
                <c:ptCount val="14"/>
                <c:pt idx="0">
                  <c:v>80.437500000000014</c:v>
                </c:pt>
                <c:pt idx="1">
                  <c:v>84.6875</c:v>
                </c:pt>
                <c:pt idx="2">
                  <c:v>79.5</c:v>
                </c:pt>
                <c:pt idx="3">
                  <c:v>79.900000000000006</c:v>
                </c:pt>
                <c:pt idx="4">
                  <c:v>90.1</c:v>
                </c:pt>
                <c:pt idx="5">
                  <c:v>86.9</c:v>
                </c:pt>
                <c:pt idx="6">
                  <c:v>84.7</c:v>
                </c:pt>
                <c:pt idx="7">
                  <c:v>84.9</c:v>
                </c:pt>
                <c:pt idx="8">
                  <c:v>70</c:v>
                </c:pt>
                <c:pt idx="9">
                  <c:v>72.599999999999994</c:v>
                </c:pt>
                <c:pt idx="10">
                  <c:v>67.599999999999994</c:v>
                </c:pt>
                <c:pt idx="11">
                  <c:v>67.2</c:v>
                </c:pt>
                <c:pt idx="12" formatCode="General">
                  <c:v>76.599999999999994</c:v>
                </c:pt>
                <c:pt idx="13" formatCode="General">
                  <c:v>87.1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Fortalecer su organización para realizar mayor presión y movilización en contra del gobierno</c:v>
                </c:pt>
              </c:strCache>
            </c:strRef>
          </c:tx>
          <c:spPr>
            <a:ln w="57150">
              <a:solidFill>
                <a:srgbClr val="C00000"/>
              </a:solidFill>
            </a:ln>
          </c:spPr>
          <c:marker>
            <c:spPr>
              <a:solidFill>
                <a:srgbClr val="C00000"/>
              </a:solidFill>
              <a:ln w="57150">
                <a:solidFill>
                  <a:srgbClr val="C00000"/>
                </a:solidFill>
              </a:ln>
            </c:spPr>
          </c:marker>
          <c:dLbls>
            <c:dLbl>
              <c:idx val="0"/>
              <c:layout>
                <c:manualLayout>
                  <c:x val="-2.5685116299114963E-2"/>
                  <c:y val="-5.91043187669694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5685116299114963E-2"/>
                  <c:y val="-4.76693622850824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" sz="1600" b="1">
                    <a:solidFill>
                      <a:srgbClr val="002F8B"/>
                    </a:solidFill>
                  </a:defRPr>
                </a:pPr>
                <a:endParaRPr lang="es-NI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Hoja1!$B$1:$O$1</c:f>
              <c:strCache>
                <c:ptCount val="14"/>
                <c:pt idx="0">
                  <c:v>Sep-12</c:v>
                </c:pt>
                <c:pt idx="1">
                  <c:v>Dic-12</c:v>
                </c:pt>
                <c:pt idx="2">
                  <c:v>abr-13</c:v>
                </c:pt>
                <c:pt idx="3">
                  <c:v>Dic. 2013</c:v>
                </c:pt>
                <c:pt idx="4">
                  <c:v>jun-14</c:v>
                </c:pt>
                <c:pt idx="5">
                  <c:v>dic-14</c:v>
                </c:pt>
                <c:pt idx="6">
                  <c:v>jun-15</c:v>
                </c:pt>
                <c:pt idx="7">
                  <c:v>dic-15</c:v>
                </c:pt>
                <c:pt idx="8">
                  <c:v>jul-16</c:v>
                </c:pt>
                <c:pt idx="9">
                  <c:v>dic-16</c:v>
                </c:pt>
                <c:pt idx="10">
                  <c:v>abr-17</c:v>
                </c:pt>
                <c:pt idx="11">
                  <c:v>jun-17</c:v>
                </c:pt>
                <c:pt idx="12">
                  <c:v>sep-17</c:v>
                </c:pt>
                <c:pt idx="13">
                  <c:v>dic-17</c:v>
                </c:pt>
              </c:strCache>
            </c:strRef>
          </c:cat>
          <c:val>
            <c:numRef>
              <c:f>Hoja1!$B$3:$O$3</c:f>
              <c:numCache>
                <c:formatCode>0.0_);\(0.0\)</c:formatCode>
                <c:ptCount val="14"/>
                <c:pt idx="0">
                  <c:v>18.3125</c:v>
                </c:pt>
                <c:pt idx="1">
                  <c:v>12.625</c:v>
                </c:pt>
                <c:pt idx="2">
                  <c:v>7.0624999999999991</c:v>
                </c:pt>
                <c:pt idx="3">
                  <c:v>14</c:v>
                </c:pt>
                <c:pt idx="4">
                  <c:v>8.6</c:v>
                </c:pt>
                <c:pt idx="5">
                  <c:v>8.8000000000000007</c:v>
                </c:pt>
                <c:pt idx="6">
                  <c:v>9.2000000000000011</c:v>
                </c:pt>
                <c:pt idx="7">
                  <c:v>12.7</c:v>
                </c:pt>
                <c:pt idx="8">
                  <c:v>16</c:v>
                </c:pt>
                <c:pt idx="9">
                  <c:v>8.5</c:v>
                </c:pt>
                <c:pt idx="10">
                  <c:v>23.9</c:v>
                </c:pt>
                <c:pt idx="11">
                  <c:v>27.1</c:v>
                </c:pt>
                <c:pt idx="12" formatCode="General">
                  <c:v>13.9</c:v>
                </c:pt>
                <c:pt idx="13" formatCode="General">
                  <c:v>10.5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3653280"/>
        <c:axId val="673653672"/>
      </c:lineChart>
      <c:catAx>
        <c:axId val="6736532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>
            <a:noFill/>
          </a:ln>
        </c:spPr>
        <c:txPr>
          <a:bodyPr/>
          <a:lstStyle/>
          <a:p>
            <a:pPr>
              <a:defRPr lang="es-NI" sz="1400" b="1"/>
            </a:pPr>
            <a:endParaRPr lang="es-NI"/>
          </a:p>
        </c:txPr>
        <c:crossAx val="673653672"/>
        <c:crosses val="autoZero"/>
        <c:auto val="1"/>
        <c:lblAlgn val="ctr"/>
        <c:lblOffset val="150"/>
        <c:noMultiLvlLbl val="0"/>
      </c:catAx>
      <c:valAx>
        <c:axId val="673653672"/>
        <c:scaling>
          <c:orientation val="minMax"/>
        </c:scaling>
        <c:delete val="1"/>
        <c:axPos val="l"/>
        <c:numFmt formatCode="0.0_);\(0.0\)" sourceLinked="1"/>
        <c:majorTickMark val="out"/>
        <c:minorTickMark val="none"/>
        <c:tickLblPos val="none"/>
        <c:crossAx val="673653280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"/>
          <c:y val="2.8530441519876798E-2"/>
          <c:w val="1"/>
          <c:h val="0.24372731860624991"/>
        </c:manualLayout>
      </c:layout>
      <c:overlay val="0"/>
      <c:txPr>
        <a:bodyPr/>
        <a:lstStyle/>
        <a:p>
          <a:pPr>
            <a:defRPr lang="es-NI" sz="1600" b="1"/>
          </a:pPr>
          <a:endParaRPr lang="es-NI"/>
        </a:p>
      </c:txPr>
    </c:legend>
    <c:plotVisOnly val="1"/>
    <c:dispBlanksAs val="gap"/>
    <c:showDLblsOverMax val="0"/>
  </c:chart>
  <c:spPr>
    <a:ln w="63500">
      <a:noFill/>
    </a:ln>
  </c:spPr>
  <c:txPr>
    <a:bodyPr/>
    <a:lstStyle/>
    <a:p>
      <a:pPr>
        <a:defRPr sz="1200"/>
      </a:pPr>
      <a:endParaRPr lang="es-NI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580239970003924E-3"/>
          <c:y val="0.12305071380786395"/>
          <c:w val="0.99544192913385832"/>
          <c:h val="0.77644440815546101"/>
        </c:manualLayout>
      </c:layout>
      <c:lineChart>
        <c:grouping val="standar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Excelente/Bueno</c:v>
                </c:pt>
              </c:strCache>
            </c:strRef>
          </c:tx>
          <c:spPr>
            <a:ln w="63500">
              <a:solidFill>
                <a:srgbClr val="006600"/>
              </a:solidFill>
            </a:ln>
          </c:spPr>
          <c:marker>
            <c:symbol val="diamond"/>
            <c:size val="15"/>
            <c:spPr>
              <a:solidFill>
                <a:srgbClr val="006600"/>
              </a:solidFill>
              <a:ln w="12700">
                <a:solidFill>
                  <a:srgbClr val="00660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dLbl>
              <c:idx val="4"/>
              <c:layout>
                <c:manualLayout>
                  <c:x val="-4.4178075435502916E-2"/>
                  <c:y val="-4.35407684954662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6.8039962084025782E-2"/>
                  <c:y val="-4.06762442523434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0756266798439404E-2"/>
                  <c:y val="5.14721173525659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7521205607731383E-2"/>
                  <c:y val="5.0447655217742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3.2974588530784402E-2"/>
                  <c:y val="3.30907404811838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2.4011065833427599E-2"/>
                  <c:y val="4.42209657699016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4.7913910657911715E-2"/>
                  <c:y val="4.98188046484040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1.1410373720359466E-2"/>
                  <c:y val="1.74158562920064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3.6784061199163151E-2"/>
                  <c:y val="4.0332050236988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5.4389953018387879E-2"/>
                  <c:y val="-5.54326040600458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4.1234913697944207E-2"/>
                  <c:y val="4.52594830413399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4.7723773297045635E-2"/>
                  <c:y val="5.04691921135002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-4.3515884594897497E-2"/>
                  <c:y val="6.87478164700616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-1.4913679155326791E-3"/>
                  <c:y val="4.74812769017835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NI" sz="1600" b="1">
                    <a:solidFill>
                      <a:srgbClr val="00660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Hoja1!$B$1:$S$1</c:f>
              <c:strCache>
                <c:ptCount val="18"/>
                <c:pt idx="0">
                  <c:v>Dic-09</c:v>
                </c:pt>
                <c:pt idx="1">
                  <c:v>Jun-10</c:v>
                </c:pt>
                <c:pt idx="2">
                  <c:v>Sep-10</c:v>
                </c:pt>
                <c:pt idx="3">
                  <c:v>Mar-11</c:v>
                </c:pt>
                <c:pt idx="4">
                  <c:v>Sep-12</c:v>
                </c:pt>
                <c:pt idx="5">
                  <c:v>Dic-12</c:v>
                </c:pt>
                <c:pt idx="6">
                  <c:v>jun-13</c:v>
                </c:pt>
                <c:pt idx="7">
                  <c:v>Dic-13</c:v>
                </c:pt>
                <c:pt idx="8">
                  <c:v>jun-14</c:v>
                </c:pt>
                <c:pt idx="9">
                  <c:v>dic-14</c:v>
                </c:pt>
                <c:pt idx="10">
                  <c:v>jun-15</c:v>
                </c:pt>
                <c:pt idx="11">
                  <c:v>dic-15</c:v>
                </c:pt>
                <c:pt idx="12">
                  <c:v>jul-16</c:v>
                </c:pt>
                <c:pt idx="13">
                  <c:v>Dic.16</c:v>
                </c:pt>
                <c:pt idx="14">
                  <c:v>Abr.17</c:v>
                </c:pt>
                <c:pt idx="15">
                  <c:v>jun-17</c:v>
                </c:pt>
                <c:pt idx="16">
                  <c:v>Sept-17</c:v>
                </c:pt>
                <c:pt idx="17">
                  <c:v>dic-17</c:v>
                </c:pt>
              </c:strCache>
            </c:strRef>
          </c:cat>
          <c:val>
            <c:numRef>
              <c:f>Hoja1!$B$2:$S$2</c:f>
              <c:numCache>
                <c:formatCode>#,##0.0_);\(#,##0.0\)</c:formatCode>
                <c:ptCount val="18"/>
                <c:pt idx="0">
                  <c:v>29.599999999999994</c:v>
                </c:pt>
                <c:pt idx="1">
                  <c:v>13.600000000000001</c:v>
                </c:pt>
                <c:pt idx="2">
                  <c:v>7.9</c:v>
                </c:pt>
                <c:pt idx="3">
                  <c:v>8.7000000000000011</c:v>
                </c:pt>
                <c:pt idx="4">
                  <c:v>5.8999999999999995</c:v>
                </c:pt>
                <c:pt idx="5">
                  <c:v>4.5624999999999991</c:v>
                </c:pt>
                <c:pt idx="6">
                  <c:v>12.6</c:v>
                </c:pt>
                <c:pt idx="7">
                  <c:v>12.7</c:v>
                </c:pt>
                <c:pt idx="8">
                  <c:v>6.1</c:v>
                </c:pt>
                <c:pt idx="9">
                  <c:v>4.3</c:v>
                </c:pt>
                <c:pt idx="10">
                  <c:v>6.8</c:v>
                </c:pt>
                <c:pt idx="11">
                  <c:v>5.3</c:v>
                </c:pt>
                <c:pt idx="12">
                  <c:v>13.8</c:v>
                </c:pt>
                <c:pt idx="13">
                  <c:v>17.8</c:v>
                </c:pt>
                <c:pt idx="14">
                  <c:v>14.5</c:v>
                </c:pt>
                <c:pt idx="15">
                  <c:v>21.5</c:v>
                </c:pt>
                <c:pt idx="16">
                  <c:v>13.5</c:v>
                </c:pt>
                <c:pt idx="17">
                  <c:v>15.2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Regular </c:v>
                </c:pt>
              </c:strCache>
            </c:strRef>
          </c:tx>
          <c:spPr>
            <a:ln w="63500">
              <a:solidFill>
                <a:srgbClr val="FFC000"/>
              </a:solidFill>
            </a:ln>
          </c:spPr>
          <c:marker>
            <c:symbol val="square"/>
            <c:size val="15"/>
            <c:spPr>
              <a:solidFill>
                <a:srgbClr val="FFC000"/>
              </a:solidFill>
              <a:ln w="12700">
                <a:solidFill>
                  <a:srgbClr val="FFC00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dLbl>
              <c:idx val="0"/>
              <c:layout>
                <c:manualLayout>
                  <c:x val="-3.9984722016693806E-2"/>
                  <c:y val="3.60128473885416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7.3348583473707096E-2"/>
                  <c:y val="1.30241938929863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4.0375087250894587E-2"/>
                  <c:y val="6.24466285000764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1.8415457993215228E-2"/>
                  <c:y val="-4.06031650511802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NI" sz="16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Hoja1!$B$1:$S$1</c:f>
              <c:strCache>
                <c:ptCount val="18"/>
                <c:pt idx="0">
                  <c:v>Dic-09</c:v>
                </c:pt>
                <c:pt idx="1">
                  <c:v>Jun-10</c:v>
                </c:pt>
                <c:pt idx="2">
                  <c:v>Sep-10</c:v>
                </c:pt>
                <c:pt idx="3">
                  <c:v>Mar-11</c:v>
                </c:pt>
                <c:pt idx="4">
                  <c:v>Sep-12</c:v>
                </c:pt>
                <c:pt idx="5">
                  <c:v>Dic-12</c:v>
                </c:pt>
                <c:pt idx="6">
                  <c:v>jun-13</c:v>
                </c:pt>
                <c:pt idx="7">
                  <c:v>Dic-13</c:v>
                </c:pt>
                <c:pt idx="8">
                  <c:v>jun-14</c:v>
                </c:pt>
                <c:pt idx="9">
                  <c:v>dic-14</c:v>
                </c:pt>
                <c:pt idx="10">
                  <c:v>jun-15</c:v>
                </c:pt>
                <c:pt idx="11">
                  <c:v>dic-15</c:v>
                </c:pt>
                <c:pt idx="12">
                  <c:v>jul-16</c:v>
                </c:pt>
                <c:pt idx="13">
                  <c:v>Dic.16</c:v>
                </c:pt>
                <c:pt idx="14">
                  <c:v>Abr.17</c:v>
                </c:pt>
                <c:pt idx="15">
                  <c:v>jun-17</c:v>
                </c:pt>
                <c:pt idx="16">
                  <c:v>Sept-17</c:v>
                </c:pt>
                <c:pt idx="17">
                  <c:v>dic-17</c:v>
                </c:pt>
              </c:strCache>
            </c:strRef>
          </c:cat>
          <c:val>
            <c:numRef>
              <c:f>Hoja1!$B$3:$S$3</c:f>
              <c:numCache>
                <c:formatCode>#,##0.0_);\(#,##0.0\)</c:formatCode>
                <c:ptCount val="18"/>
                <c:pt idx="0">
                  <c:v>22.3</c:v>
                </c:pt>
                <c:pt idx="1">
                  <c:v>5.3</c:v>
                </c:pt>
                <c:pt idx="2">
                  <c:v>20.599999999999994</c:v>
                </c:pt>
                <c:pt idx="3">
                  <c:v>26.400000000000002</c:v>
                </c:pt>
                <c:pt idx="4">
                  <c:v>19.100000000000001</c:v>
                </c:pt>
                <c:pt idx="5">
                  <c:v>10.062500000000002</c:v>
                </c:pt>
                <c:pt idx="6">
                  <c:v>15.9</c:v>
                </c:pt>
                <c:pt idx="7">
                  <c:v>14.3</c:v>
                </c:pt>
                <c:pt idx="8">
                  <c:v>17.8</c:v>
                </c:pt>
                <c:pt idx="9">
                  <c:v>19.399999999999999</c:v>
                </c:pt>
                <c:pt idx="10">
                  <c:v>14.1</c:v>
                </c:pt>
                <c:pt idx="11">
                  <c:v>15.5</c:v>
                </c:pt>
                <c:pt idx="12">
                  <c:v>16.7</c:v>
                </c:pt>
                <c:pt idx="13">
                  <c:v>12.8</c:v>
                </c:pt>
                <c:pt idx="14">
                  <c:v>24.6</c:v>
                </c:pt>
                <c:pt idx="15">
                  <c:v>29.3</c:v>
                </c:pt>
                <c:pt idx="16">
                  <c:v>21.9</c:v>
                </c:pt>
                <c:pt idx="17">
                  <c:v>29.1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Pésimo/Malo</c:v>
                </c:pt>
              </c:strCache>
            </c:strRef>
          </c:tx>
          <c:spPr>
            <a:ln w="63500" cap="rnd" cmpd="sng">
              <a:solidFill>
                <a:srgbClr val="C00000"/>
              </a:solidFill>
            </a:ln>
          </c:spPr>
          <c:marker>
            <c:symbol val="circle"/>
            <c:size val="15"/>
            <c:spPr>
              <a:solidFill>
                <a:srgbClr val="C00000"/>
              </a:solidFill>
              <a:ln w="12700">
                <a:solidFill>
                  <a:srgbClr val="C0000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dLbl>
              <c:idx val="0"/>
              <c:layout>
                <c:manualLayout>
                  <c:x val="-5.8930338842332133E-2"/>
                  <c:y val="-7.23423717947550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6076233689365396E-2"/>
                  <c:y val="-8.1250000000000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399047309478336E-2"/>
                  <c:y val="-6.45830673686481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6184604163223902E-2"/>
                  <c:y val="-6.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6076233689365396E-2"/>
                  <c:y val="-8.1250000000000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5.1917040755929997E-2"/>
                  <c:y val="-5.3124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1464873185412558E-3"/>
                  <c:y val="-3.7987232187877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7348011238986997E-2"/>
                  <c:y val="-6.24075957372259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2.0914886293832206E-2"/>
                  <c:y val="-6.51209694649313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3.8841931688547042E-2"/>
                  <c:y val="-8.11654682474007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3.2866249890308598E-2"/>
                  <c:y val="-6.43726127479380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3.1407245969254288E-2"/>
                  <c:y val="-8.6096499503306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3.8841931688547084E-2"/>
                  <c:y val="-5.60686790720885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4.0905228751869881E-2"/>
                  <c:y val="-5.32515056796522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2.1858517373266852E-2"/>
                  <c:y val="-5.33956341041688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3.1318726226186366E-2"/>
                  <c:y val="-5.07647828622957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-5.0706509128111213E-2"/>
                  <c:y val="-5.15614938868740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0"/>
                  <c:y val="-7.0580276475624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NI" sz="1600" b="1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es-N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Hoja1!$B$1:$S$1</c:f>
              <c:strCache>
                <c:ptCount val="18"/>
                <c:pt idx="0">
                  <c:v>Dic-09</c:v>
                </c:pt>
                <c:pt idx="1">
                  <c:v>Jun-10</c:v>
                </c:pt>
                <c:pt idx="2">
                  <c:v>Sep-10</c:v>
                </c:pt>
                <c:pt idx="3">
                  <c:v>Mar-11</c:v>
                </c:pt>
                <c:pt idx="4">
                  <c:v>Sep-12</c:v>
                </c:pt>
                <c:pt idx="5">
                  <c:v>Dic-12</c:v>
                </c:pt>
                <c:pt idx="6">
                  <c:v>jun-13</c:v>
                </c:pt>
                <c:pt idx="7">
                  <c:v>Dic-13</c:v>
                </c:pt>
                <c:pt idx="8">
                  <c:v>jun-14</c:v>
                </c:pt>
                <c:pt idx="9">
                  <c:v>dic-14</c:v>
                </c:pt>
                <c:pt idx="10">
                  <c:v>jun-15</c:v>
                </c:pt>
                <c:pt idx="11">
                  <c:v>dic-15</c:v>
                </c:pt>
                <c:pt idx="12">
                  <c:v>jul-16</c:v>
                </c:pt>
                <c:pt idx="13">
                  <c:v>Dic.16</c:v>
                </c:pt>
                <c:pt idx="14">
                  <c:v>Abr.17</c:v>
                </c:pt>
                <c:pt idx="15">
                  <c:v>jun-17</c:v>
                </c:pt>
                <c:pt idx="16">
                  <c:v>Sept-17</c:v>
                </c:pt>
                <c:pt idx="17">
                  <c:v>dic-17</c:v>
                </c:pt>
              </c:strCache>
            </c:strRef>
          </c:cat>
          <c:val>
            <c:numRef>
              <c:f>Hoja1!$B$4:$S$4</c:f>
              <c:numCache>
                <c:formatCode>#,##0.0_);\(#,##0.0\)</c:formatCode>
                <c:ptCount val="18"/>
                <c:pt idx="0">
                  <c:v>46.6</c:v>
                </c:pt>
                <c:pt idx="1">
                  <c:v>81.100000000000009</c:v>
                </c:pt>
                <c:pt idx="2">
                  <c:v>67.400000000000006</c:v>
                </c:pt>
                <c:pt idx="3">
                  <c:v>56.600000000000009</c:v>
                </c:pt>
                <c:pt idx="4">
                  <c:v>72.5</c:v>
                </c:pt>
                <c:pt idx="5">
                  <c:v>82.1875</c:v>
                </c:pt>
                <c:pt idx="6">
                  <c:v>67.8</c:v>
                </c:pt>
                <c:pt idx="7">
                  <c:v>64.099999999999994</c:v>
                </c:pt>
                <c:pt idx="8">
                  <c:v>69.3</c:v>
                </c:pt>
                <c:pt idx="9">
                  <c:v>70.7</c:v>
                </c:pt>
                <c:pt idx="10">
                  <c:v>66.8</c:v>
                </c:pt>
                <c:pt idx="11">
                  <c:v>74.2</c:v>
                </c:pt>
                <c:pt idx="12">
                  <c:v>57.7</c:v>
                </c:pt>
                <c:pt idx="13">
                  <c:v>61.1</c:v>
                </c:pt>
                <c:pt idx="14">
                  <c:v>49</c:v>
                </c:pt>
                <c:pt idx="15">
                  <c:v>41.2</c:v>
                </c:pt>
                <c:pt idx="16">
                  <c:v>50</c:v>
                </c:pt>
                <c:pt idx="17">
                  <c:v>45.9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3654064"/>
        <c:axId val="673654848"/>
      </c:lineChart>
      <c:catAx>
        <c:axId val="673654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s-NI" sz="1050" b="1">
                <a:latin typeface="Arial" pitchFamily="34" charset="0"/>
                <a:cs typeface="Arial" pitchFamily="34" charset="0"/>
              </a:defRPr>
            </a:pPr>
            <a:endParaRPr lang="es-NI"/>
          </a:p>
        </c:txPr>
        <c:crossAx val="673654848"/>
        <c:crosses val="autoZero"/>
        <c:auto val="1"/>
        <c:lblAlgn val="ctr"/>
        <c:lblOffset val="300"/>
        <c:tickMarkSkip val="1"/>
        <c:noMultiLvlLbl val="0"/>
      </c:catAx>
      <c:valAx>
        <c:axId val="673654848"/>
        <c:scaling>
          <c:orientation val="minMax"/>
        </c:scaling>
        <c:delete val="1"/>
        <c:axPos val="l"/>
        <c:numFmt formatCode="#,##0.0_);\(#,##0.0\)" sourceLinked="1"/>
        <c:majorTickMark val="out"/>
        <c:minorTickMark val="none"/>
        <c:tickLblPos val="none"/>
        <c:crossAx val="673654064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lang="es-NI" b="1">
                <a:solidFill>
                  <a:srgbClr val="005800"/>
                </a:solidFill>
              </a:defRPr>
            </a:pPr>
            <a:endParaRPr lang="es-NI"/>
          </a:p>
        </c:txPr>
      </c:legendEntry>
      <c:legendEntry>
        <c:idx val="2"/>
        <c:txPr>
          <a:bodyPr/>
          <a:lstStyle/>
          <a:p>
            <a:pPr>
              <a:defRPr lang="es-NI" b="1">
                <a:solidFill>
                  <a:srgbClr val="C00000"/>
                </a:solidFill>
              </a:defRPr>
            </a:pPr>
            <a:endParaRPr lang="es-NI"/>
          </a:p>
        </c:txPr>
      </c:legendEntry>
      <c:layout>
        <c:manualLayout>
          <c:xMode val="edge"/>
          <c:yMode val="edge"/>
          <c:x val="0"/>
          <c:y val="3.1820343597157415E-2"/>
          <c:w val="0.97979261427758879"/>
          <c:h val="8.5204970472441244E-2"/>
        </c:manualLayout>
      </c:layout>
      <c:overlay val="0"/>
      <c:txPr>
        <a:bodyPr/>
        <a:lstStyle/>
        <a:p>
          <a:pPr>
            <a:defRPr lang="es-NI" b="1"/>
          </a:pPr>
          <a:endParaRPr lang="es-NI"/>
        </a:p>
      </c:txPr>
    </c:legend>
    <c:plotVisOnly val="1"/>
    <c:dispBlanksAs val="gap"/>
    <c:showDLblsOverMax val="0"/>
  </c:chart>
  <c:spPr>
    <a:ln w="63500">
      <a:noFill/>
    </a:ln>
  </c:spPr>
  <c:txPr>
    <a:bodyPr/>
    <a:lstStyle/>
    <a:p>
      <a:pPr>
        <a:defRPr sz="1800"/>
      </a:pPr>
      <a:endParaRPr lang="es-NI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506995447079024E-3"/>
          <c:y val="0.28779460354566794"/>
          <c:w val="0.97590361445785179"/>
          <c:h val="0.54563613428583546"/>
        </c:manualLayout>
      </c:layout>
      <c:lineChart>
        <c:grouping val="standar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Aprueba</c:v>
                </c:pt>
              </c:strCache>
            </c:strRef>
          </c:tx>
          <c:spPr>
            <a:ln cap="rnd">
              <a:solidFill>
                <a:srgbClr val="669900"/>
              </a:solidFill>
            </a:ln>
          </c:spPr>
          <c:marker>
            <c:symbol val="circle"/>
            <c:size val="13"/>
            <c:spPr>
              <a:solidFill>
                <a:srgbClr val="669900"/>
              </a:solidFill>
              <a:ln>
                <a:solidFill>
                  <a:srgbClr val="66990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numFmt formatCode="#,##0.0" sourceLinked="0"/>
            <c:spPr>
              <a:solidFill>
                <a:srgbClr val="6699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/>
              <a:lstStyle/>
              <a:p>
                <a:pPr>
                  <a:defRPr lang="es-NI" sz="1600" b="1">
                    <a:solidFill>
                      <a:schemeClr val="tx1"/>
                    </a:solidFill>
                  </a:defRPr>
                </a:pPr>
                <a:endParaRPr lang="es-NI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Hoja1!$B$1:$U$1</c:f>
              <c:strCache>
                <c:ptCount val="20"/>
                <c:pt idx="0">
                  <c:v>Jun. 2010</c:v>
                </c:pt>
                <c:pt idx="1">
                  <c:v>Dic. 2010</c:v>
                </c:pt>
                <c:pt idx="2">
                  <c:v>Jun. 2011</c:v>
                </c:pt>
                <c:pt idx="3">
                  <c:v>Dic. 2011</c:v>
                </c:pt>
                <c:pt idx="4">
                  <c:v>Jul. 2012</c:v>
                </c:pt>
                <c:pt idx="5">
                  <c:v>Dic. 2012</c:v>
                </c:pt>
                <c:pt idx="6">
                  <c:v>Jun. 2013</c:v>
                </c:pt>
                <c:pt idx="7">
                  <c:v>Dic 2013</c:v>
                </c:pt>
                <c:pt idx="8">
                  <c:v>Jul 2014</c:v>
                </c:pt>
                <c:pt idx="9">
                  <c:v>Dic. 2014</c:v>
                </c:pt>
                <c:pt idx="10">
                  <c:v>Jun. 2015</c:v>
                </c:pt>
                <c:pt idx="11">
                  <c:v>dic-15</c:v>
                </c:pt>
                <c:pt idx="12">
                  <c:v>mar-16</c:v>
                </c:pt>
                <c:pt idx="13">
                  <c:v>jul-16</c:v>
                </c:pt>
                <c:pt idx="14">
                  <c:v>sep-16</c:v>
                </c:pt>
                <c:pt idx="15">
                  <c:v>dic-16</c:v>
                </c:pt>
                <c:pt idx="16">
                  <c:v>mar-17</c:v>
                </c:pt>
                <c:pt idx="17">
                  <c:v>jun-17</c:v>
                </c:pt>
                <c:pt idx="18">
                  <c:v>sep-17</c:v>
                </c:pt>
                <c:pt idx="19">
                  <c:v>dic-17</c:v>
                </c:pt>
              </c:strCache>
            </c:strRef>
          </c:cat>
          <c:val>
            <c:numRef>
              <c:f>Hoja1!$B$2:$U$2</c:f>
              <c:numCache>
                <c:formatCode>0.0</c:formatCode>
                <c:ptCount val="20"/>
                <c:pt idx="0">
                  <c:v>73.3</c:v>
                </c:pt>
                <c:pt idx="1">
                  <c:v>84.697064334790753</c:v>
                </c:pt>
                <c:pt idx="2">
                  <c:v>83.399999999999991</c:v>
                </c:pt>
                <c:pt idx="3">
                  <c:v>77.5</c:v>
                </c:pt>
                <c:pt idx="4">
                  <c:v>81.899999999999991</c:v>
                </c:pt>
                <c:pt idx="5">
                  <c:v>84.1</c:v>
                </c:pt>
                <c:pt idx="6">
                  <c:v>85.6</c:v>
                </c:pt>
                <c:pt idx="7">
                  <c:v>88.4</c:v>
                </c:pt>
                <c:pt idx="8">
                  <c:v>82.5</c:v>
                </c:pt>
                <c:pt idx="9">
                  <c:v>75</c:v>
                </c:pt>
                <c:pt idx="10">
                  <c:v>78.3</c:v>
                </c:pt>
                <c:pt idx="11">
                  <c:v>82</c:v>
                </c:pt>
                <c:pt idx="12">
                  <c:v>74.8</c:v>
                </c:pt>
                <c:pt idx="13">
                  <c:v>80.400000000000006</c:v>
                </c:pt>
                <c:pt idx="14">
                  <c:v>71.400000000000006</c:v>
                </c:pt>
                <c:pt idx="15">
                  <c:v>85.7</c:v>
                </c:pt>
                <c:pt idx="16">
                  <c:v>83.7</c:v>
                </c:pt>
                <c:pt idx="17">
                  <c:v>81</c:v>
                </c:pt>
                <c:pt idx="18">
                  <c:v>77.8</c:v>
                </c:pt>
                <c:pt idx="19">
                  <c:v>91.6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Desaprueba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circle"/>
            <c:size val="13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dLbl>
              <c:idx val="17"/>
              <c:layout>
                <c:manualLayout>
                  <c:x val="-1.1768126215470329E-2"/>
                  <c:y val="-3.57101761240594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/>
              <a:lstStyle/>
              <a:p>
                <a:pPr>
                  <a:defRPr lang="es-NI" b="1">
                    <a:solidFill>
                      <a:schemeClr val="bg1"/>
                    </a:solidFill>
                  </a:defRPr>
                </a:pPr>
                <a:endParaRPr lang="es-NI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Hoja1!$B$1:$U$1</c:f>
              <c:strCache>
                <c:ptCount val="20"/>
                <c:pt idx="0">
                  <c:v>Jun. 2010</c:v>
                </c:pt>
                <c:pt idx="1">
                  <c:v>Dic. 2010</c:v>
                </c:pt>
                <c:pt idx="2">
                  <c:v>Jun. 2011</c:v>
                </c:pt>
                <c:pt idx="3">
                  <c:v>Dic. 2011</c:v>
                </c:pt>
                <c:pt idx="4">
                  <c:v>Jul. 2012</c:v>
                </c:pt>
                <c:pt idx="5">
                  <c:v>Dic. 2012</c:v>
                </c:pt>
                <c:pt idx="6">
                  <c:v>Jun. 2013</c:v>
                </c:pt>
                <c:pt idx="7">
                  <c:v>Dic 2013</c:v>
                </c:pt>
                <c:pt idx="8">
                  <c:v>Jul 2014</c:v>
                </c:pt>
                <c:pt idx="9">
                  <c:v>Dic. 2014</c:v>
                </c:pt>
                <c:pt idx="10">
                  <c:v>Jun. 2015</c:v>
                </c:pt>
                <c:pt idx="11">
                  <c:v>dic-15</c:v>
                </c:pt>
                <c:pt idx="12">
                  <c:v>mar-16</c:v>
                </c:pt>
                <c:pt idx="13">
                  <c:v>jul-16</c:v>
                </c:pt>
                <c:pt idx="14">
                  <c:v>sep-16</c:v>
                </c:pt>
                <c:pt idx="15">
                  <c:v>dic-16</c:v>
                </c:pt>
                <c:pt idx="16">
                  <c:v>mar-17</c:v>
                </c:pt>
                <c:pt idx="17">
                  <c:v>jun-17</c:v>
                </c:pt>
                <c:pt idx="18">
                  <c:v>sep-17</c:v>
                </c:pt>
                <c:pt idx="19">
                  <c:v>dic-17</c:v>
                </c:pt>
              </c:strCache>
            </c:strRef>
          </c:cat>
          <c:val>
            <c:numRef>
              <c:f>Hoja1!$B$3:$U$3</c:f>
              <c:numCache>
                <c:formatCode>0.0</c:formatCode>
                <c:ptCount val="20"/>
                <c:pt idx="0">
                  <c:v>8.2000000000000011</c:v>
                </c:pt>
                <c:pt idx="1">
                  <c:v>4.309806371018114</c:v>
                </c:pt>
                <c:pt idx="2">
                  <c:v>3.2</c:v>
                </c:pt>
                <c:pt idx="3">
                  <c:v>3</c:v>
                </c:pt>
                <c:pt idx="4">
                  <c:v>1.7999999999999996</c:v>
                </c:pt>
                <c:pt idx="5">
                  <c:v>2.1</c:v>
                </c:pt>
                <c:pt idx="6">
                  <c:v>4.1000000000000005</c:v>
                </c:pt>
                <c:pt idx="7">
                  <c:v>3.1</c:v>
                </c:pt>
                <c:pt idx="8">
                  <c:v>3.3</c:v>
                </c:pt>
                <c:pt idx="9">
                  <c:v>1</c:v>
                </c:pt>
                <c:pt idx="10">
                  <c:v>1.9000000000000001</c:v>
                </c:pt>
                <c:pt idx="11">
                  <c:v>2.8</c:v>
                </c:pt>
                <c:pt idx="12">
                  <c:v>5.8</c:v>
                </c:pt>
                <c:pt idx="13">
                  <c:v>2.7</c:v>
                </c:pt>
                <c:pt idx="14">
                  <c:v>3.9</c:v>
                </c:pt>
                <c:pt idx="15">
                  <c:v>2.6</c:v>
                </c:pt>
                <c:pt idx="16">
                  <c:v>9.8000000000000007</c:v>
                </c:pt>
                <c:pt idx="17">
                  <c:v>10.3</c:v>
                </c:pt>
                <c:pt idx="18">
                  <c:v>2.9</c:v>
                </c:pt>
                <c:pt idx="19">
                  <c:v>2.5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No opina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ymbol val="circle"/>
            <c:size val="13"/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dLbl>
              <c:idx val="0"/>
              <c:numFmt formatCode="#,##0.0" sourceLinked="0"/>
              <c:spPr>
                <a:solidFill>
                  <a:srgbClr val="FFFF00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65100" prst="coolSlant"/>
                </a:sp3d>
              </c:spPr>
              <c:txPr>
                <a:bodyPr/>
                <a:lstStyle/>
                <a:p>
                  <a:pPr>
                    <a:defRPr lang="es-NI" b="1"/>
                  </a:pPr>
                  <a:endParaRPr lang="es-NI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8756289104007274E-2"/>
                  <c:y val="-3.3069242306410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-3.3250218722661717E-3"/>
                  <c:y val="3.29632394991318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8"/>
              <c:layout>
                <c:manualLayout>
                  <c:x val="-1.4728574423552932E-2"/>
                  <c:y val="-3.29632394991317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9"/>
              <c:layout>
                <c:manualLayout>
                  <c:x val="-2.03005968617559E-2"/>
                  <c:y val="-3.29632394991318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relaxedInset"/>
              </a:sp3d>
            </c:spPr>
            <c:txPr>
              <a:bodyPr/>
              <a:lstStyle/>
              <a:p>
                <a:pPr>
                  <a:defRPr lang="es-NI" b="1"/>
                </a:pPr>
                <a:endParaRPr lang="es-N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Hoja1!$B$1:$U$1</c:f>
              <c:strCache>
                <c:ptCount val="20"/>
                <c:pt idx="0">
                  <c:v>Jun. 2010</c:v>
                </c:pt>
                <c:pt idx="1">
                  <c:v>Dic. 2010</c:v>
                </c:pt>
                <c:pt idx="2">
                  <c:v>Jun. 2011</c:v>
                </c:pt>
                <c:pt idx="3">
                  <c:v>Dic. 2011</c:v>
                </c:pt>
                <c:pt idx="4">
                  <c:v>Jul. 2012</c:v>
                </c:pt>
                <c:pt idx="5">
                  <c:v>Dic. 2012</c:v>
                </c:pt>
                <c:pt idx="6">
                  <c:v>Jun. 2013</c:v>
                </c:pt>
                <c:pt idx="7">
                  <c:v>Dic 2013</c:v>
                </c:pt>
                <c:pt idx="8">
                  <c:v>Jul 2014</c:v>
                </c:pt>
                <c:pt idx="9">
                  <c:v>Dic. 2014</c:v>
                </c:pt>
                <c:pt idx="10">
                  <c:v>Jun. 2015</c:v>
                </c:pt>
                <c:pt idx="11">
                  <c:v>dic-15</c:v>
                </c:pt>
                <c:pt idx="12">
                  <c:v>mar-16</c:v>
                </c:pt>
                <c:pt idx="13">
                  <c:v>jul-16</c:v>
                </c:pt>
                <c:pt idx="14">
                  <c:v>sep-16</c:v>
                </c:pt>
                <c:pt idx="15">
                  <c:v>dic-16</c:v>
                </c:pt>
                <c:pt idx="16">
                  <c:v>mar-17</c:v>
                </c:pt>
                <c:pt idx="17">
                  <c:v>jun-17</c:v>
                </c:pt>
                <c:pt idx="18">
                  <c:v>sep-17</c:v>
                </c:pt>
                <c:pt idx="19">
                  <c:v>dic-17</c:v>
                </c:pt>
              </c:strCache>
            </c:strRef>
          </c:cat>
          <c:val>
            <c:numRef>
              <c:f>Hoja1!$B$4:$U$4</c:f>
              <c:numCache>
                <c:formatCode>0.0</c:formatCode>
                <c:ptCount val="20"/>
                <c:pt idx="0">
                  <c:v>18.600000000000001</c:v>
                </c:pt>
                <c:pt idx="1">
                  <c:v>11</c:v>
                </c:pt>
                <c:pt idx="2">
                  <c:v>13.4</c:v>
                </c:pt>
                <c:pt idx="3">
                  <c:v>19.5</c:v>
                </c:pt>
                <c:pt idx="4">
                  <c:v>16.400000000000002</c:v>
                </c:pt>
                <c:pt idx="5">
                  <c:v>13.8</c:v>
                </c:pt>
                <c:pt idx="6">
                  <c:v>10.3</c:v>
                </c:pt>
                <c:pt idx="7">
                  <c:v>8.5</c:v>
                </c:pt>
                <c:pt idx="8">
                  <c:v>14.2</c:v>
                </c:pt>
                <c:pt idx="9">
                  <c:v>24</c:v>
                </c:pt>
                <c:pt idx="10">
                  <c:v>19.8</c:v>
                </c:pt>
                <c:pt idx="11">
                  <c:v>15.2</c:v>
                </c:pt>
                <c:pt idx="12">
                  <c:v>19.5</c:v>
                </c:pt>
                <c:pt idx="13">
                  <c:v>16.899999999999999</c:v>
                </c:pt>
                <c:pt idx="14">
                  <c:v>24.8</c:v>
                </c:pt>
                <c:pt idx="15">
                  <c:v>11.7</c:v>
                </c:pt>
                <c:pt idx="16">
                  <c:v>6.6</c:v>
                </c:pt>
                <c:pt idx="17">
                  <c:v>8.7000000000000011</c:v>
                </c:pt>
                <c:pt idx="18">
                  <c:v>19.3</c:v>
                </c:pt>
                <c:pt idx="19">
                  <c:v>5.9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3655632"/>
        <c:axId val="673656024"/>
      </c:lineChart>
      <c:catAx>
        <c:axId val="673655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NI" sz="1100" b="1"/>
            </a:pPr>
            <a:endParaRPr lang="es-NI"/>
          </a:p>
        </c:txPr>
        <c:crossAx val="673656024"/>
        <c:crosses val="autoZero"/>
        <c:auto val="1"/>
        <c:lblAlgn val="ctr"/>
        <c:lblOffset val="500"/>
        <c:noMultiLvlLbl val="0"/>
      </c:catAx>
      <c:valAx>
        <c:axId val="673656024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one"/>
        <c:crossAx val="67365563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4.7888976532086104E-2"/>
          <c:y val="0.21833906801415084"/>
          <c:w val="0.92709737389329105"/>
          <c:h val="8.3123397180810465E-2"/>
        </c:manualLayout>
      </c:layout>
      <c:overlay val="0"/>
      <c:txPr>
        <a:bodyPr/>
        <a:lstStyle/>
        <a:p>
          <a:pPr>
            <a:defRPr lang="es-NI"/>
          </a:pPr>
          <a:endParaRPr lang="es-NI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es-NI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86324848112983"/>
          <c:y val="2.9394882050142578E-2"/>
          <c:w val="0.59022910333557388"/>
          <c:h val="0.9491719978491941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6699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solidFill>
                <a:schemeClr val="bg1"/>
              </a:solidFill>
              <a:ln>
                <a:solidFill>
                  <a:srgbClr val="6C9D0F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NI" sz="2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N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Hoja1!$A$1:$A$6</c:f>
              <c:strCache>
                <c:ptCount val="6"/>
                <c:pt idx="0">
                  <c:v>Otros:</c:v>
                </c:pt>
                <c:pt idx="1">
                  <c:v>Incrementar la seguridad ciudadana</c:v>
                </c:pt>
                <c:pt idx="2">
                  <c:v>Mejorar la calidad de la educación</c:v>
                </c:pt>
                <c:pt idx="3">
                  <c:v>Estabilizar los precios de la canasta básica</c:v>
                </c:pt>
                <c:pt idx="4">
                  <c:v>Mejorar los salarios</c:v>
                </c:pt>
                <c:pt idx="5">
                  <c:v>Generar empleo</c:v>
                </c:pt>
              </c:strCache>
            </c:strRef>
          </c:cat>
          <c:val>
            <c:numRef>
              <c:f>Hoja1!$B$1:$B$6</c:f>
              <c:numCache>
                <c:formatCode>0.0%</c:formatCode>
                <c:ptCount val="6"/>
                <c:pt idx="0">
                  <c:v>1.6000000000000004E-2</c:v>
                </c:pt>
                <c:pt idx="1">
                  <c:v>3.500000000000001E-2</c:v>
                </c:pt>
                <c:pt idx="2">
                  <c:v>5.6000000000000001E-2</c:v>
                </c:pt>
                <c:pt idx="3">
                  <c:v>0.16600000000000001</c:v>
                </c:pt>
                <c:pt idx="4">
                  <c:v>0.17100000000000001</c:v>
                </c:pt>
                <c:pt idx="5">
                  <c:v>0.55600000000000005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73656416"/>
        <c:axId val="673657200"/>
      </c:barChart>
      <c:catAx>
        <c:axId val="67365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NI"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NI"/>
          </a:p>
        </c:txPr>
        <c:crossAx val="673657200"/>
        <c:crosses val="autoZero"/>
        <c:auto val="1"/>
        <c:lblAlgn val="ctr"/>
        <c:lblOffset val="100"/>
        <c:noMultiLvlLbl val="0"/>
      </c:catAx>
      <c:valAx>
        <c:axId val="673657200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one"/>
        <c:crossAx val="673656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NI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33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2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N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Acuerdo</c:v>
                </c:pt>
                <c:pt idx="1">
                  <c:v>Desacuerdo</c:v>
                </c:pt>
                <c:pt idx="2">
                  <c:v>NsNr</c:v>
                </c:pt>
              </c:strCache>
            </c:strRef>
          </c:cat>
          <c:val>
            <c:numRef>
              <c:f>Hoja1!$B$2:$B$4</c:f>
              <c:numCache>
                <c:formatCode>0.0%</c:formatCode>
                <c:ptCount val="3"/>
                <c:pt idx="0">
                  <c:v>0.78700000000000003</c:v>
                </c:pt>
                <c:pt idx="1">
                  <c:v>0.11700000000000002</c:v>
                </c:pt>
                <c:pt idx="2">
                  <c:v>9.7000000000000003E-2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673657984"/>
        <c:axId val="673658376"/>
      </c:barChart>
      <c:catAx>
        <c:axId val="67365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NI"/>
          </a:p>
        </c:txPr>
        <c:crossAx val="673658376"/>
        <c:crosses val="autoZero"/>
        <c:auto val="1"/>
        <c:lblAlgn val="ctr"/>
        <c:lblOffset val="100"/>
        <c:noMultiLvlLbl val="0"/>
      </c:catAx>
      <c:valAx>
        <c:axId val="673658376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one"/>
        <c:crossAx val="673657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NI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205781533019191E-2"/>
          <c:y val="8.6320909436934212E-2"/>
          <c:w val="0.95773306309223682"/>
          <c:h val="0.72172655851228984"/>
        </c:manualLayout>
      </c:layout>
      <c:lineChart>
        <c:grouping val="standard"/>
        <c:varyColors val="0"/>
        <c:ser>
          <c:idx val="0"/>
          <c:order val="0"/>
          <c:tx>
            <c:strRef>
              <c:f>Hoja1!$A$4</c:f>
              <c:strCache>
                <c:ptCount val="1"/>
                <c:pt idx="0">
                  <c:v>En la dirección correcta</c:v>
                </c:pt>
              </c:strCache>
            </c:strRef>
          </c:tx>
          <c:spPr>
            <a:ln w="53975">
              <a:solidFill>
                <a:srgbClr val="669900"/>
              </a:solidFill>
              <a:prstDash val="solid"/>
            </a:ln>
          </c:spPr>
          <c:marker>
            <c:symbol val="circle"/>
            <c:size val="12"/>
            <c:spPr>
              <a:solidFill>
                <a:srgbClr val="669900"/>
              </a:solidFill>
              <a:ln w="28575">
                <a:solidFill>
                  <a:srgbClr val="6699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 prstMaterial="softEdge">
                <a:bevelT w="952500" h="127000"/>
                <a:bevelB w="114300" prst="artDeco"/>
              </a:sp3d>
            </c:spPr>
          </c:marker>
          <c:dLbls>
            <c:dLbl>
              <c:idx val="18"/>
              <c:layout>
                <c:manualLayout>
                  <c:x val="-3.7330397093819967E-2"/>
                  <c:y val="-4.40309872977076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2"/>
              <c:layout>
                <c:manualLayout>
                  <c:x val="-4.2933458571316384E-2"/>
                  <c:y val="2.45570708192916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4"/>
              <c:layout>
                <c:manualLayout>
                  <c:x val="-3.5929631724445951E-2"/>
                  <c:y val="3.92545118443629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5"/>
              <c:layout>
                <c:manualLayout>
                  <c:x val="-3.8731162463194281E-2"/>
                  <c:y val="-3.17831197768149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6"/>
              <c:layout>
                <c:manualLayout>
                  <c:x val="-2.4723508769452993E-2"/>
                  <c:y val="-4.40309872977076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7"/>
              <c:layout>
                <c:manualLayout>
                  <c:x val="-5.2300387625969632E-3"/>
                  <c:y val="-4.89301343060647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NI" sz="1300" b="1">
                    <a:solidFill>
                      <a:srgbClr val="003300"/>
                    </a:solidFill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Hoja1!$B$3:$AC$3</c:f>
              <c:strCache>
                <c:ptCount val="28"/>
                <c:pt idx="0">
                  <c:v>Jun-07</c:v>
                </c:pt>
                <c:pt idx="1">
                  <c:v>Dic-07</c:v>
                </c:pt>
                <c:pt idx="2">
                  <c:v>Jul-08</c:v>
                </c:pt>
                <c:pt idx="3">
                  <c:v>Dic-08</c:v>
                </c:pt>
                <c:pt idx="4">
                  <c:v>Jun-09</c:v>
                </c:pt>
                <c:pt idx="5">
                  <c:v>Dic-09</c:v>
                </c:pt>
                <c:pt idx="6">
                  <c:v>Jun-10</c:v>
                </c:pt>
                <c:pt idx="7">
                  <c:v>Dic-10</c:v>
                </c:pt>
                <c:pt idx="8">
                  <c:v>Jun-11</c:v>
                </c:pt>
                <c:pt idx="9">
                  <c:v>Dic-11</c:v>
                </c:pt>
                <c:pt idx="10">
                  <c:v>Jun-12</c:v>
                </c:pt>
                <c:pt idx="11">
                  <c:v>dic-12</c:v>
                </c:pt>
                <c:pt idx="12">
                  <c:v>Jun-13</c:v>
                </c:pt>
                <c:pt idx="13">
                  <c:v>dic-13</c:v>
                </c:pt>
                <c:pt idx="14">
                  <c:v>jun-14</c:v>
                </c:pt>
                <c:pt idx="15">
                  <c:v>dic-14</c:v>
                </c:pt>
                <c:pt idx="16">
                  <c:v>mar-15</c:v>
                </c:pt>
                <c:pt idx="17">
                  <c:v>jun-15</c:v>
                </c:pt>
                <c:pt idx="18">
                  <c:v>sep-15</c:v>
                </c:pt>
                <c:pt idx="19">
                  <c:v>dic-15</c:v>
                </c:pt>
                <c:pt idx="20">
                  <c:v>mar-16</c:v>
                </c:pt>
                <c:pt idx="21">
                  <c:v>jul-16</c:v>
                </c:pt>
                <c:pt idx="22">
                  <c:v>Sept-16</c:v>
                </c:pt>
                <c:pt idx="23">
                  <c:v>dic-16</c:v>
                </c:pt>
                <c:pt idx="24">
                  <c:v>abr-17</c:v>
                </c:pt>
                <c:pt idx="25">
                  <c:v>jun-17</c:v>
                </c:pt>
                <c:pt idx="26">
                  <c:v>sep-17</c:v>
                </c:pt>
                <c:pt idx="27">
                  <c:v>dic-17</c:v>
                </c:pt>
              </c:strCache>
            </c:strRef>
          </c:cat>
          <c:val>
            <c:numRef>
              <c:f>Hoja1!$B$4:$AC$4</c:f>
              <c:numCache>
                <c:formatCode>_(* #,##0.0_);_(* \(#,##0.0\);_(* "-"??_);_(@_)</c:formatCode>
                <c:ptCount val="28"/>
                <c:pt idx="0">
                  <c:v>39.200000000000003</c:v>
                </c:pt>
                <c:pt idx="1">
                  <c:v>26.8</c:v>
                </c:pt>
                <c:pt idx="2">
                  <c:v>21.4</c:v>
                </c:pt>
                <c:pt idx="3">
                  <c:v>35.9</c:v>
                </c:pt>
                <c:pt idx="4">
                  <c:v>34.600000000000009</c:v>
                </c:pt>
                <c:pt idx="5">
                  <c:v>32.1</c:v>
                </c:pt>
                <c:pt idx="6">
                  <c:v>35.1875</c:v>
                </c:pt>
                <c:pt idx="7">
                  <c:v>48.282323547782632</c:v>
                </c:pt>
                <c:pt idx="8">
                  <c:v>65.374999999999986</c:v>
                </c:pt>
                <c:pt idx="9">
                  <c:v>70.399999999999991</c:v>
                </c:pt>
                <c:pt idx="10">
                  <c:v>69.3</c:v>
                </c:pt>
                <c:pt idx="11">
                  <c:v>76.3</c:v>
                </c:pt>
                <c:pt idx="12" formatCode="0.0">
                  <c:v>75.937500000000014</c:v>
                </c:pt>
                <c:pt idx="13" formatCode="General">
                  <c:v>72.3</c:v>
                </c:pt>
                <c:pt idx="14" formatCode="General">
                  <c:v>73.900000000000006</c:v>
                </c:pt>
                <c:pt idx="15" formatCode="0.0">
                  <c:v>76</c:v>
                </c:pt>
                <c:pt idx="16" formatCode="General">
                  <c:v>74.8</c:v>
                </c:pt>
                <c:pt idx="17" formatCode="General">
                  <c:v>67.7</c:v>
                </c:pt>
                <c:pt idx="18" formatCode="General">
                  <c:v>77.099999999999994</c:v>
                </c:pt>
                <c:pt idx="19" formatCode="General">
                  <c:v>77.8</c:v>
                </c:pt>
                <c:pt idx="20" formatCode="General">
                  <c:v>72.900000000000006</c:v>
                </c:pt>
                <c:pt idx="21" formatCode="0.0">
                  <c:v>79</c:v>
                </c:pt>
                <c:pt idx="22" formatCode="General">
                  <c:v>63.6</c:v>
                </c:pt>
                <c:pt idx="23" formatCode="General">
                  <c:v>81.3</c:v>
                </c:pt>
                <c:pt idx="24" formatCode="General">
                  <c:v>74.099999999999994</c:v>
                </c:pt>
                <c:pt idx="25" formatCode="General">
                  <c:v>77.400000000000006</c:v>
                </c:pt>
                <c:pt idx="26" formatCode="General">
                  <c:v>77.5</c:v>
                </c:pt>
                <c:pt idx="27" formatCode="General">
                  <c:v>78.400000000000006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Hoja1!$A$5</c:f>
              <c:strCache>
                <c:ptCount val="1"/>
                <c:pt idx="0">
                  <c:v>En la dirección equivocada</c:v>
                </c:pt>
              </c:strCache>
            </c:strRef>
          </c:tx>
          <c:spPr>
            <a:ln w="53975">
              <a:solidFill>
                <a:srgbClr val="C00000"/>
              </a:solidFill>
              <a:prstDash val="solid"/>
            </a:ln>
          </c:spPr>
          <c:marker>
            <c:symbol val="diamond"/>
            <c:size val="12"/>
            <c:spPr>
              <a:solidFill>
                <a:srgbClr val="FF0000"/>
              </a:solidFill>
              <a:ln w="28575">
                <a:solidFill>
                  <a:srgbClr val="FF0000"/>
                </a:solidFill>
                <a:prstDash val="solid"/>
              </a:ln>
              <a:scene3d>
                <a:camera prst="orthographicFront"/>
                <a:lightRig rig="twoPt" dir="t"/>
              </a:scene3d>
              <a:sp3d prstMaterial="softEdge">
                <a:bevelT w="952500" h="127000"/>
              </a:sp3d>
            </c:spPr>
          </c:marker>
          <c:dLbls>
            <c:dLbl>
              <c:idx val="7"/>
              <c:layout>
                <c:manualLayout>
                  <c:x val="-2.5785879836609241E-2"/>
                  <c:y val="-3.26273384251586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NI" sz="1200" b="1" i="0" u="none" strike="noStrike" kern="1200" baseline="0">
                    <a:solidFill>
                      <a:srgbClr val="C00000"/>
                    </a:solidFill>
                    <a:latin typeface="Arial"/>
                    <a:ea typeface="Arial"/>
                    <a:cs typeface="Arial"/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Hoja1!$B$3:$AC$3</c:f>
              <c:strCache>
                <c:ptCount val="28"/>
                <c:pt idx="0">
                  <c:v>Jun-07</c:v>
                </c:pt>
                <c:pt idx="1">
                  <c:v>Dic-07</c:v>
                </c:pt>
                <c:pt idx="2">
                  <c:v>Jul-08</c:v>
                </c:pt>
                <c:pt idx="3">
                  <c:v>Dic-08</c:v>
                </c:pt>
                <c:pt idx="4">
                  <c:v>Jun-09</c:v>
                </c:pt>
                <c:pt idx="5">
                  <c:v>Dic-09</c:v>
                </c:pt>
                <c:pt idx="6">
                  <c:v>Jun-10</c:v>
                </c:pt>
                <c:pt idx="7">
                  <c:v>Dic-10</c:v>
                </c:pt>
                <c:pt idx="8">
                  <c:v>Jun-11</c:v>
                </c:pt>
                <c:pt idx="9">
                  <c:v>Dic-11</c:v>
                </c:pt>
                <c:pt idx="10">
                  <c:v>Jun-12</c:v>
                </c:pt>
                <c:pt idx="11">
                  <c:v>dic-12</c:v>
                </c:pt>
                <c:pt idx="12">
                  <c:v>Jun-13</c:v>
                </c:pt>
                <c:pt idx="13">
                  <c:v>dic-13</c:v>
                </c:pt>
                <c:pt idx="14">
                  <c:v>jun-14</c:v>
                </c:pt>
                <c:pt idx="15">
                  <c:v>dic-14</c:v>
                </c:pt>
                <c:pt idx="16">
                  <c:v>mar-15</c:v>
                </c:pt>
                <c:pt idx="17">
                  <c:v>jun-15</c:v>
                </c:pt>
                <c:pt idx="18">
                  <c:v>sep-15</c:v>
                </c:pt>
                <c:pt idx="19">
                  <c:v>dic-15</c:v>
                </c:pt>
                <c:pt idx="20">
                  <c:v>mar-16</c:v>
                </c:pt>
                <c:pt idx="21">
                  <c:v>jul-16</c:v>
                </c:pt>
                <c:pt idx="22">
                  <c:v>Sept-16</c:v>
                </c:pt>
                <c:pt idx="23">
                  <c:v>dic-16</c:v>
                </c:pt>
                <c:pt idx="24">
                  <c:v>abr-17</c:v>
                </c:pt>
                <c:pt idx="25">
                  <c:v>jun-17</c:v>
                </c:pt>
                <c:pt idx="26">
                  <c:v>sep-17</c:v>
                </c:pt>
                <c:pt idx="27">
                  <c:v>dic-17</c:v>
                </c:pt>
              </c:strCache>
            </c:strRef>
          </c:cat>
          <c:val>
            <c:numRef>
              <c:f>Hoja1!$B$5:$AC$5</c:f>
              <c:numCache>
                <c:formatCode>_(* #,##0.0_);_(* \(#,##0.0\);_(* "-"??_);_(@_)</c:formatCode>
                <c:ptCount val="28"/>
                <c:pt idx="0">
                  <c:v>57.3</c:v>
                </c:pt>
                <c:pt idx="1">
                  <c:v>68.7</c:v>
                </c:pt>
                <c:pt idx="2">
                  <c:v>70.599999999999994</c:v>
                </c:pt>
                <c:pt idx="3">
                  <c:v>59.9</c:v>
                </c:pt>
                <c:pt idx="4">
                  <c:v>60.5</c:v>
                </c:pt>
                <c:pt idx="5">
                  <c:v>62.3</c:v>
                </c:pt>
                <c:pt idx="6">
                  <c:v>56.8</c:v>
                </c:pt>
                <c:pt idx="7">
                  <c:v>40.400000000000006</c:v>
                </c:pt>
                <c:pt idx="8">
                  <c:v>27.700000000000003</c:v>
                </c:pt>
                <c:pt idx="9">
                  <c:v>24.4</c:v>
                </c:pt>
                <c:pt idx="10">
                  <c:v>14.900000000000002</c:v>
                </c:pt>
                <c:pt idx="11">
                  <c:v>11.4</c:v>
                </c:pt>
                <c:pt idx="12" formatCode="0.0">
                  <c:v>17.062499999999996</c:v>
                </c:pt>
                <c:pt idx="13" formatCode="General">
                  <c:v>14.6</c:v>
                </c:pt>
                <c:pt idx="14" formatCode="General">
                  <c:v>13.7</c:v>
                </c:pt>
                <c:pt idx="15" formatCode="General">
                  <c:v>13.4</c:v>
                </c:pt>
                <c:pt idx="16" formatCode="General">
                  <c:v>12.9</c:v>
                </c:pt>
                <c:pt idx="17" formatCode="General">
                  <c:v>14.4</c:v>
                </c:pt>
                <c:pt idx="18" formatCode="General">
                  <c:v>13.4</c:v>
                </c:pt>
                <c:pt idx="19" formatCode="General">
                  <c:v>11.2</c:v>
                </c:pt>
                <c:pt idx="20" formatCode="General">
                  <c:v>15.4</c:v>
                </c:pt>
                <c:pt idx="21" formatCode="0.0">
                  <c:v>8.5</c:v>
                </c:pt>
                <c:pt idx="22" formatCode="General">
                  <c:v>13.3</c:v>
                </c:pt>
                <c:pt idx="23" formatCode="General">
                  <c:v>10.1</c:v>
                </c:pt>
                <c:pt idx="24" formatCode="General">
                  <c:v>9.2000000000000011</c:v>
                </c:pt>
                <c:pt idx="25" formatCode="General">
                  <c:v>7.9</c:v>
                </c:pt>
                <c:pt idx="26" formatCode="General">
                  <c:v>11.4</c:v>
                </c:pt>
                <c:pt idx="27" formatCode="General">
                  <c:v>9.7000000000000011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3659160"/>
        <c:axId val="673659552"/>
      </c:lineChart>
      <c:catAx>
        <c:axId val="673659160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4013">
            <a:solidFill>
              <a:schemeClr val="bg1">
                <a:lumMod val="50000"/>
              </a:schemeClr>
            </a:solidFill>
            <a:prstDash val="solid"/>
          </a:ln>
        </c:spPr>
        <c:txPr>
          <a:bodyPr rot="-5400000" vert="horz"/>
          <a:lstStyle/>
          <a:p>
            <a:pPr>
              <a:defRPr lang="es-NI"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NI"/>
          </a:p>
        </c:txPr>
        <c:crossAx val="673659552"/>
        <c:crosses val="autoZero"/>
        <c:auto val="1"/>
        <c:lblAlgn val="ctr"/>
        <c:lblOffset val="100"/>
        <c:tickMarkSkip val="1"/>
        <c:noMultiLvlLbl val="0"/>
      </c:catAx>
      <c:valAx>
        <c:axId val="673659552"/>
        <c:scaling>
          <c:orientation val="minMax"/>
        </c:scaling>
        <c:delete val="1"/>
        <c:axPos val="l"/>
        <c:numFmt formatCode="_(* #,##0.0_);_(* \(#,##0.0\);_(* &quot;-&quot;??_);_(@_)" sourceLinked="1"/>
        <c:majorTickMark val="out"/>
        <c:minorTickMark val="none"/>
        <c:tickLblPos val="none"/>
        <c:crossAx val="673659160"/>
        <c:crosses val="autoZero"/>
        <c:crossBetween val="between"/>
      </c:valAx>
      <c:spPr>
        <a:noFill/>
        <a:ln w="25624">
          <a:noFill/>
        </a:ln>
      </c:spPr>
    </c:plotArea>
    <c:legend>
      <c:legendPos val="t"/>
      <c:legendEntry>
        <c:idx val="0"/>
        <c:txPr>
          <a:bodyPr/>
          <a:lstStyle/>
          <a:p>
            <a:pPr>
              <a:defRPr lang="es-AR" sz="1400" b="1" i="1">
                <a:solidFill>
                  <a:srgbClr val="005800"/>
                </a:solidFill>
              </a:defRPr>
            </a:pPr>
            <a:endParaRPr lang="es-NI"/>
          </a:p>
        </c:txPr>
      </c:legendEntry>
      <c:legendEntry>
        <c:idx val="1"/>
        <c:txPr>
          <a:bodyPr/>
          <a:lstStyle/>
          <a:p>
            <a:pPr>
              <a:defRPr lang="es-AR" sz="1400" b="1" i="1">
                <a:solidFill>
                  <a:srgbClr val="C00000"/>
                </a:solidFill>
              </a:defRPr>
            </a:pPr>
            <a:endParaRPr lang="es-NI"/>
          </a:p>
        </c:txPr>
      </c:legendEntry>
      <c:layout>
        <c:manualLayout>
          <c:xMode val="edge"/>
          <c:yMode val="edge"/>
          <c:x val="0"/>
          <c:y val="9.8765854368713709E-3"/>
          <c:w val="0.97417646184798556"/>
          <c:h val="6.2606667824338144E-2"/>
        </c:manualLayout>
      </c:layout>
      <c:overlay val="0"/>
      <c:txPr>
        <a:bodyPr/>
        <a:lstStyle/>
        <a:p>
          <a:pPr>
            <a:defRPr lang="es-AR" sz="1400" b="1" i="1"/>
          </a:pPr>
          <a:endParaRPr lang="es-NI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NI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823272090988676E-3"/>
          <c:y val="0.18601080657353244"/>
          <c:w val="0.99811767279090058"/>
          <c:h val="0.67045969931970106"/>
        </c:manualLayout>
      </c:layout>
      <c:lineChart>
        <c:grouping val="standard"/>
        <c:varyColors val="0"/>
        <c:ser>
          <c:idx val="0"/>
          <c:order val="0"/>
          <c:tx>
            <c:strRef>
              <c:f>Hoja1!$A$4</c:f>
              <c:strCache>
                <c:ptCount val="1"/>
                <c:pt idx="0">
                  <c:v>Gobernante autoritario, que actúa para instaurar una dictadura</c:v>
                </c:pt>
              </c:strCache>
            </c:strRef>
          </c:tx>
          <c:spPr>
            <a:ln w="50800" cmpd="sng">
              <a:solidFill>
                <a:srgbClr val="C00000"/>
              </a:solidFill>
              <a:prstDash val="solid"/>
            </a:ln>
          </c:spPr>
          <c:marker>
            <c:symbol val="diamond"/>
            <c:size val="12"/>
            <c:spPr>
              <a:solidFill>
                <a:srgbClr val="FF0000"/>
              </a:solidFill>
              <a:ln w="28575">
                <a:solidFill>
                  <a:srgbClr val="FF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27000" h="63500" prst="coolSlant"/>
              </a:sp3d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NI" sz="1200" b="1">
                    <a:solidFill>
                      <a:srgbClr val="C00000"/>
                    </a:solidFill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Hoja1!$B$3:$Z$3</c:f>
              <c:strCache>
                <c:ptCount val="25"/>
                <c:pt idx="0">
                  <c:v>jun-07</c:v>
                </c:pt>
                <c:pt idx="1">
                  <c:v>dic-07</c:v>
                </c:pt>
                <c:pt idx="2">
                  <c:v>Dic-08</c:v>
                </c:pt>
                <c:pt idx="3">
                  <c:v>Jun-09</c:v>
                </c:pt>
                <c:pt idx="4">
                  <c:v>Dic-09</c:v>
                </c:pt>
                <c:pt idx="5">
                  <c:v>Jun-10</c:v>
                </c:pt>
                <c:pt idx="6">
                  <c:v>Dic-10</c:v>
                </c:pt>
                <c:pt idx="7">
                  <c:v>Jun-11</c:v>
                </c:pt>
                <c:pt idx="8">
                  <c:v>Dic-11</c:v>
                </c:pt>
                <c:pt idx="9">
                  <c:v>Jun-12</c:v>
                </c:pt>
                <c:pt idx="10">
                  <c:v>dic-12</c:v>
                </c:pt>
                <c:pt idx="11">
                  <c:v>Jun-13</c:v>
                </c:pt>
                <c:pt idx="12">
                  <c:v>Dic. 13</c:v>
                </c:pt>
                <c:pt idx="13">
                  <c:v>jun-14</c:v>
                </c:pt>
                <c:pt idx="14">
                  <c:v>dic-14</c:v>
                </c:pt>
                <c:pt idx="15">
                  <c:v>jun-15</c:v>
                </c:pt>
                <c:pt idx="16">
                  <c:v>dic-15</c:v>
                </c:pt>
                <c:pt idx="17">
                  <c:v>mar-16</c:v>
                </c:pt>
                <c:pt idx="18">
                  <c:v>jul-16</c:v>
                </c:pt>
                <c:pt idx="19">
                  <c:v>Sept-16</c:v>
                </c:pt>
                <c:pt idx="20">
                  <c:v>dic-16</c:v>
                </c:pt>
                <c:pt idx="21">
                  <c:v>abr-17</c:v>
                </c:pt>
                <c:pt idx="22">
                  <c:v>jun-17</c:v>
                </c:pt>
                <c:pt idx="23">
                  <c:v>sep-17</c:v>
                </c:pt>
                <c:pt idx="24">
                  <c:v>dic-17</c:v>
                </c:pt>
              </c:strCache>
            </c:strRef>
          </c:cat>
          <c:val>
            <c:numRef>
              <c:f>Hoja1!$B$4:$Z$4</c:f>
              <c:numCache>
                <c:formatCode>_(* #,##0.0_);_(* \(#,##0.0\);_(* "-"??_);_(@_)</c:formatCode>
                <c:ptCount val="25"/>
                <c:pt idx="0">
                  <c:v>55.1</c:v>
                </c:pt>
                <c:pt idx="1">
                  <c:v>60.100000000000009</c:v>
                </c:pt>
                <c:pt idx="2">
                  <c:v>48.9</c:v>
                </c:pt>
                <c:pt idx="3">
                  <c:v>49.5</c:v>
                </c:pt>
                <c:pt idx="4">
                  <c:v>60.4</c:v>
                </c:pt>
                <c:pt idx="5">
                  <c:v>51</c:v>
                </c:pt>
                <c:pt idx="6">
                  <c:v>36.727045596502187</c:v>
                </c:pt>
                <c:pt idx="7">
                  <c:v>28.499999999999993</c:v>
                </c:pt>
                <c:pt idx="8">
                  <c:v>28.799999999999994</c:v>
                </c:pt>
                <c:pt idx="9">
                  <c:v>23.9</c:v>
                </c:pt>
                <c:pt idx="10">
                  <c:v>20.399999999999999</c:v>
                </c:pt>
                <c:pt idx="11" formatCode="0.0">
                  <c:v>25.874999999999996</c:v>
                </c:pt>
                <c:pt idx="12">
                  <c:v>27</c:v>
                </c:pt>
                <c:pt idx="13">
                  <c:v>23.9</c:v>
                </c:pt>
                <c:pt idx="14">
                  <c:v>19.5</c:v>
                </c:pt>
                <c:pt idx="15">
                  <c:v>26.1</c:v>
                </c:pt>
                <c:pt idx="16">
                  <c:v>19.899999999999999</c:v>
                </c:pt>
                <c:pt idx="17">
                  <c:v>21.7</c:v>
                </c:pt>
                <c:pt idx="18">
                  <c:v>19.3</c:v>
                </c:pt>
                <c:pt idx="19">
                  <c:v>25.8</c:v>
                </c:pt>
                <c:pt idx="20">
                  <c:v>18.600000000000001</c:v>
                </c:pt>
                <c:pt idx="21">
                  <c:v>22.9</c:v>
                </c:pt>
                <c:pt idx="22">
                  <c:v>24.8</c:v>
                </c:pt>
                <c:pt idx="23">
                  <c:v>25.1</c:v>
                </c:pt>
                <c:pt idx="24">
                  <c:v>27.3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Hoja1!$A$5</c:f>
              <c:strCache>
                <c:ptCount val="1"/>
                <c:pt idx="0">
                  <c:v>Gobernante  democrático apegado a las leyes del país.</c:v>
                </c:pt>
              </c:strCache>
            </c:strRef>
          </c:tx>
          <c:spPr>
            <a:ln w="50800">
              <a:solidFill>
                <a:srgbClr val="669900"/>
              </a:solidFill>
              <a:prstDash val="solid"/>
            </a:ln>
          </c:spPr>
          <c:marker>
            <c:symbol val="square"/>
            <c:size val="11"/>
            <c:spPr>
              <a:solidFill>
                <a:srgbClr val="669900"/>
              </a:solidFill>
              <a:ln w="28575">
                <a:solidFill>
                  <a:srgbClr val="6699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 w="127000" h="63500" prst="coolSlant"/>
              </a:sp3d>
            </c:spPr>
          </c:marker>
          <c:dLbls>
            <c:dLbl>
              <c:idx val="23"/>
              <c:layout>
                <c:manualLayout>
                  <c:x val="-2.6388888888888885E-2"/>
                  <c:y val="-6.85997814909252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4"/>
              <c:layout>
                <c:manualLayout>
                  <c:x val="0"/>
                  <c:y val="-4.22658922429693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NI" sz="1400" b="1" i="0" u="none" strike="noStrike" kern="1200" baseline="0">
                    <a:solidFill>
                      <a:srgbClr val="003300"/>
                    </a:solidFill>
                    <a:latin typeface="Arial"/>
                    <a:ea typeface="Arial"/>
                    <a:cs typeface="Arial"/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Hoja1!$B$3:$Z$3</c:f>
              <c:strCache>
                <c:ptCount val="25"/>
                <c:pt idx="0">
                  <c:v>jun-07</c:v>
                </c:pt>
                <c:pt idx="1">
                  <c:v>dic-07</c:v>
                </c:pt>
                <c:pt idx="2">
                  <c:v>Dic-08</c:v>
                </c:pt>
                <c:pt idx="3">
                  <c:v>Jun-09</c:v>
                </c:pt>
                <c:pt idx="4">
                  <c:v>Dic-09</c:v>
                </c:pt>
                <c:pt idx="5">
                  <c:v>Jun-10</c:v>
                </c:pt>
                <c:pt idx="6">
                  <c:v>Dic-10</c:v>
                </c:pt>
                <c:pt idx="7">
                  <c:v>Jun-11</c:v>
                </c:pt>
                <c:pt idx="8">
                  <c:v>Dic-11</c:v>
                </c:pt>
                <c:pt idx="9">
                  <c:v>Jun-12</c:v>
                </c:pt>
                <c:pt idx="10">
                  <c:v>dic-12</c:v>
                </c:pt>
                <c:pt idx="11">
                  <c:v>Jun-13</c:v>
                </c:pt>
                <c:pt idx="12">
                  <c:v>Dic. 13</c:v>
                </c:pt>
                <c:pt idx="13">
                  <c:v>jun-14</c:v>
                </c:pt>
                <c:pt idx="14">
                  <c:v>dic-14</c:v>
                </c:pt>
                <c:pt idx="15">
                  <c:v>jun-15</c:v>
                </c:pt>
                <c:pt idx="16">
                  <c:v>dic-15</c:v>
                </c:pt>
                <c:pt idx="17">
                  <c:v>mar-16</c:v>
                </c:pt>
                <c:pt idx="18">
                  <c:v>jul-16</c:v>
                </c:pt>
                <c:pt idx="19">
                  <c:v>Sept-16</c:v>
                </c:pt>
                <c:pt idx="20">
                  <c:v>dic-16</c:v>
                </c:pt>
                <c:pt idx="21">
                  <c:v>abr-17</c:v>
                </c:pt>
                <c:pt idx="22">
                  <c:v>jun-17</c:v>
                </c:pt>
                <c:pt idx="23">
                  <c:v>sep-17</c:v>
                </c:pt>
                <c:pt idx="24">
                  <c:v>dic-17</c:v>
                </c:pt>
              </c:strCache>
            </c:strRef>
          </c:cat>
          <c:val>
            <c:numRef>
              <c:f>Hoja1!$B$5:$Z$5</c:f>
              <c:numCache>
                <c:formatCode>_(* #,##0.0_);_(* \(#,##0.0\);_(* "-"??_);_(@_)</c:formatCode>
                <c:ptCount val="25"/>
                <c:pt idx="0">
                  <c:v>41.20000000000001</c:v>
                </c:pt>
                <c:pt idx="1">
                  <c:v>32.9</c:v>
                </c:pt>
                <c:pt idx="2">
                  <c:v>39.200000000000003</c:v>
                </c:pt>
                <c:pt idx="3">
                  <c:v>37.5</c:v>
                </c:pt>
                <c:pt idx="4">
                  <c:v>32.700000000000003</c:v>
                </c:pt>
                <c:pt idx="5">
                  <c:v>36.062500000000007</c:v>
                </c:pt>
                <c:pt idx="6">
                  <c:v>51.217988757026852</c:v>
                </c:pt>
                <c:pt idx="7">
                  <c:v>63</c:v>
                </c:pt>
                <c:pt idx="8">
                  <c:v>63</c:v>
                </c:pt>
                <c:pt idx="9">
                  <c:v>64.900000000000006</c:v>
                </c:pt>
                <c:pt idx="10">
                  <c:v>71.599999999999994</c:v>
                </c:pt>
                <c:pt idx="11" formatCode="0.0">
                  <c:v>69.0625</c:v>
                </c:pt>
                <c:pt idx="12">
                  <c:v>65.3</c:v>
                </c:pt>
                <c:pt idx="13">
                  <c:v>70.599999999999994</c:v>
                </c:pt>
                <c:pt idx="14">
                  <c:v>73.3</c:v>
                </c:pt>
                <c:pt idx="15">
                  <c:v>66.599999999999994</c:v>
                </c:pt>
                <c:pt idx="16">
                  <c:v>73.7</c:v>
                </c:pt>
                <c:pt idx="17">
                  <c:v>71.8</c:v>
                </c:pt>
                <c:pt idx="18">
                  <c:v>74.8</c:v>
                </c:pt>
                <c:pt idx="19">
                  <c:v>64.3</c:v>
                </c:pt>
                <c:pt idx="20">
                  <c:v>74.3</c:v>
                </c:pt>
                <c:pt idx="21">
                  <c:v>67.2</c:v>
                </c:pt>
                <c:pt idx="22">
                  <c:v>70.2</c:v>
                </c:pt>
                <c:pt idx="23">
                  <c:v>71.5</c:v>
                </c:pt>
                <c:pt idx="24">
                  <c:v>69.7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Hoja1!$A$6</c:f>
              <c:strCache>
                <c:ptCount val="1"/>
                <c:pt idx="0">
                  <c:v>No opinan</c:v>
                </c:pt>
              </c:strCache>
            </c:strRef>
          </c:tx>
          <c:spPr>
            <a:ln w="50800">
              <a:solidFill>
                <a:srgbClr val="FFC000"/>
              </a:solidFill>
              <a:prstDash val="solid"/>
            </a:ln>
          </c:spPr>
          <c:marker>
            <c:symbol val="circle"/>
            <c:size val="11"/>
            <c:spPr>
              <a:solidFill>
                <a:srgbClr val="FFC000"/>
              </a:solidFill>
              <a:ln w="28575">
                <a:solidFill>
                  <a:srgbClr val="FFC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27000" h="63500" prst="coolSlant"/>
              </a:sp3d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NI" sz="1200" b="1" i="0" u="none" strike="noStrike" kern="1200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Hoja1!$B$3:$Z$3</c:f>
              <c:strCache>
                <c:ptCount val="25"/>
                <c:pt idx="0">
                  <c:v>jun-07</c:v>
                </c:pt>
                <c:pt idx="1">
                  <c:v>dic-07</c:v>
                </c:pt>
                <c:pt idx="2">
                  <c:v>Dic-08</c:v>
                </c:pt>
                <c:pt idx="3">
                  <c:v>Jun-09</c:v>
                </c:pt>
                <c:pt idx="4">
                  <c:v>Dic-09</c:v>
                </c:pt>
                <c:pt idx="5">
                  <c:v>Jun-10</c:v>
                </c:pt>
                <c:pt idx="6">
                  <c:v>Dic-10</c:v>
                </c:pt>
                <c:pt idx="7">
                  <c:v>Jun-11</c:v>
                </c:pt>
                <c:pt idx="8">
                  <c:v>Dic-11</c:v>
                </c:pt>
                <c:pt idx="9">
                  <c:v>Jun-12</c:v>
                </c:pt>
                <c:pt idx="10">
                  <c:v>dic-12</c:v>
                </c:pt>
                <c:pt idx="11">
                  <c:v>Jun-13</c:v>
                </c:pt>
                <c:pt idx="12">
                  <c:v>Dic. 13</c:v>
                </c:pt>
                <c:pt idx="13">
                  <c:v>jun-14</c:v>
                </c:pt>
                <c:pt idx="14">
                  <c:v>dic-14</c:v>
                </c:pt>
                <c:pt idx="15">
                  <c:v>jun-15</c:v>
                </c:pt>
                <c:pt idx="16">
                  <c:v>dic-15</c:v>
                </c:pt>
                <c:pt idx="17">
                  <c:v>mar-16</c:v>
                </c:pt>
                <c:pt idx="18">
                  <c:v>jul-16</c:v>
                </c:pt>
                <c:pt idx="19">
                  <c:v>Sept-16</c:v>
                </c:pt>
                <c:pt idx="20">
                  <c:v>dic-16</c:v>
                </c:pt>
                <c:pt idx="21">
                  <c:v>abr-17</c:v>
                </c:pt>
                <c:pt idx="22">
                  <c:v>jun-17</c:v>
                </c:pt>
                <c:pt idx="23">
                  <c:v>sep-17</c:v>
                </c:pt>
                <c:pt idx="24">
                  <c:v>dic-17</c:v>
                </c:pt>
              </c:strCache>
            </c:strRef>
          </c:cat>
          <c:val>
            <c:numRef>
              <c:f>Hoja1!$B$6:$Z$6</c:f>
              <c:numCache>
                <c:formatCode>_(* #,##0.0_);_(* \(#,##0.0\);_(* "-"??_);_(@_)</c:formatCode>
                <c:ptCount val="25"/>
                <c:pt idx="0">
                  <c:v>3.5999999999999992</c:v>
                </c:pt>
                <c:pt idx="1">
                  <c:v>7.1</c:v>
                </c:pt>
                <c:pt idx="2">
                  <c:v>11.900000000000002</c:v>
                </c:pt>
                <c:pt idx="3">
                  <c:v>13</c:v>
                </c:pt>
                <c:pt idx="4">
                  <c:v>6.8000000000000007</c:v>
                </c:pt>
                <c:pt idx="5">
                  <c:v>12.937500000000002</c:v>
                </c:pt>
                <c:pt idx="6">
                  <c:v>12.054965646470954</c:v>
                </c:pt>
                <c:pt idx="7">
                  <c:v>8.5</c:v>
                </c:pt>
                <c:pt idx="8">
                  <c:v>6.3</c:v>
                </c:pt>
                <c:pt idx="9">
                  <c:v>11.3</c:v>
                </c:pt>
                <c:pt idx="10">
                  <c:v>8.1</c:v>
                </c:pt>
                <c:pt idx="11" formatCode="0.0">
                  <c:v>5.0624999999999991</c:v>
                </c:pt>
                <c:pt idx="12">
                  <c:v>7.8</c:v>
                </c:pt>
                <c:pt idx="13">
                  <c:v>5.6</c:v>
                </c:pt>
                <c:pt idx="14">
                  <c:v>7.2</c:v>
                </c:pt>
                <c:pt idx="15">
                  <c:v>7.3</c:v>
                </c:pt>
                <c:pt idx="16">
                  <c:v>6.4</c:v>
                </c:pt>
                <c:pt idx="17">
                  <c:v>6.5</c:v>
                </c:pt>
                <c:pt idx="18">
                  <c:v>5.9</c:v>
                </c:pt>
                <c:pt idx="19">
                  <c:v>9.9</c:v>
                </c:pt>
                <c:pt idx="20">
                  <c:v>7.1</c:v>
                </c:pt>
                <c:pt idx="21">
                  <c:v>9.9</c:v>
                </c:pt>
                <c:pt idx="22">
                  <c:v>5</c:v>
                </c:pt>
                <c:pt idx="23">
                  <c:v>3.4</c:v>
                </c:pt>
                <c:pt idx="24">
                  <c:v>3.1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3663864"/>
        <c:axId val="673664648"/>
      </c:lineChart>
      <c:catAx>
        <c:axId val="673663864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4013">
            <a:solidFill>
              <a:schemeClr val="bg1">
                <a:lumMod val="50000"/>
              </a:schemeClr>
            </a:solidFill>
            <a:prstDash val="solid"/>
          </a:ln>
        </c:spPr>
        <c:txPr>
          <a:bodyPr rot="-5400000" vert="horz"/>
          <a:lstStyle/>
          <a:p>
            <a:pPr>
              <a:defRPr lang="es-NI" sz="10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NI"/>
          </a:p>
        </c:txPr>
        <c:crossAx val="673664648"/>
        <c:crosses val="autoZero"/>
        <c:auto val="1"/>
        <c:lblAlgn val="ctr"/>
        <c:lblOffset val="100"/>
        <c:tickMarkSkip val="1"/>
        <c:noMultiLvlLbl val="0"/>
      </c:catAx>
      <c:valAx>
        <c:axId val="673664648"/>
        <c:scaling>
          <c:orientation val="minMax"/>
        </c:scaling>
        <c:delete val="1"/>
        <c:axPos val="l"/>
        <c:numFmt formatCode="_(* #,##0.0_);_(* \(#,##0.0\);_(* &quot;-&quot;??_);_(@_)" sourceLinked="1"/>
        <c:majorTickMark val="out"/>
        <c:minorTickMark val="none"/>
        <c:tickLblPos val="none"/>
        <c:crossAx val="673663864"/>
        <c:crosses val="autoZero"/>
        <c:crossBetween val="between"/>
      </c:valAx>
      <c:spPr>
        <a:noFill/>
        <a:ln w="25624">
          <a:noFill/>
        </a:ln>
      </c:spPr>
    </c:plotArea>
    <c:legend>
      <c:legendPos val="t"/>
      <c:legendEntry>
        <c:idx val="0"/>
        <c:txPr>
          <a:bodyPr/>
          <a:lstStyle/>
          <a:p>
            <a:pPr>
              <a:defRPr lang="es-AR" sz="1400" b="1" i="0">
                <a:solidFill>
                  <a:srgbClr val="C00000"/>
                </a:solidFill>
              </a:defRPr>
            </a:pPr>
            <a:endParaRPr lang="es-NI"/>
          </a:p>
        </c:txPr>
      </c:legendEntry>
      <c:legendEntry>
        <c:idx val="1"/>
        <c:txPr>
          <a:bodyPr/>
          <a:lstStyle/>
          <a:p>
            <a:pPr>
              <a:defRPr lang="es-AR" sz="1400" b="1" i="0">
                <a:solidFill>
                  <a:srgbClr val="005800"/>
                </a:solidFill>
              </a:defRPr>
            </a:pPr>
            <a:endParaRPr lang="es-NI"/>
          </a:p>
        </c:txPr>
      </c:legendEntry>
      <c:layout>
        <c:manualLayout>
          <c:xMode val="edge"/>
          <c:yMode val="edge"/>
          <c:x val="7.3611111111111113E-2"/>
          <c:y val="2.6295261612908485E-2"/>
          <c:w val="0.64444444444444882"/>
          <c:h val="0.14670663472421641"/>
        </c:manualLayout>
      </c:layout>
      <c:overlay val="0"/>
      <c:txPr>
        <a:bodyPr/>
        <a:lstStyle/>
        <a:p>
          <a:pPr>
            <a:defRPr lang="es-AR" sz="1400" b="1" i="0"/>
          </a:pPr>
          <a:endParaRPr lang="es-NI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NI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381486945569519E-3"/>
          <c:y val="0.14444336239063982"/>
          <c:w val="0.99089612151373851"/>
          <c:h val="0.68637981420303884"/>
        </c:manualLayout>
      </c:layout>
      <c:lineChart>
        <c:grouping val="standard"/>
        <c:varyColors val="0"/>
        <c:ser>
          <c:idx val="0"/>
          <c:order val="0"/>
          <c:tx>
            <c:strRef>
              <c:f>Hoja1!$A$4</c:f>
              <c:strCache>
                <c:ptCount val="1"/>
                <c:pt idx="0">
                  <c:v>A la desunión y el conflicto </c:v>
                </c:pt>
              </c:strCache>
            </c:strRef>
          </c:tx>
          <c:spPr>
            <a:ln w="50800">
              <a:solidFill>
                <a:srgbClr val="C00000"/>
              </a:solidFill>
              <a:prstDash val="solid"/>
            </a:ln>
          </c:spPr>
          <c:marker>
            <c:symbol val="circle"/>
            <c:size val="12"/>
            <c:spPr>
              <a:solidFill>
                <a:srgbClr val="FF0000"/>
              </a:solidFill>
              <a:ln w="28575">
                <a:solidFill>
                  <a:srgbClr val="FF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90500" h="63500" prst="softRound"/>
              </a:sp3d>
            </c:spPr>
          </c:marker>
          <c:dLbls>
            <c:dLbl>
              <c:idx val="0"/>
              <c:spPr/>
              <c:txPr>
                <a:bodyPr/>
                <a:lstStyle/>
                <a:p>
                  <a:pPr algn="ctr">
                    <a:defRPr lang="es-NI" sz="1100" b="1" i="0" u="none" strike="noStrike" kern="1200" baseline="0">
                      <a:solidFill>
                        <a:srgbClr val="C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s-NI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 algn="ctr">
                    <a:defRPr lang="es-NI" sz="1100" b="1" i="0" u="none" strike="noStrike" kern="1200" baseline="0">
                      <a:solidFill>
                        <a:srgbClr val="C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s-NI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/>
              <c:txPr>
                <a:bodyPr/>
                <a:lstStyle/>
                <a:p>
                  <a:pPr algn="ctr">
                    <a:defRPr lang="es-NI" sz="1100" b="1" i="0" u="none" strike="noStrike" kern="1200" baseline="0">
                      <a:solidFill>
                        <a:srgbClr val="C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s-NI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NI" sz="1100" b="1">
                    <a:solidFill>
                      <a:srgbClr val="C00000"/>
                    </a:solidFill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Hoja1!$B$3:$AC$3</c:f>
              <c:strCache>
                <c:ptCount val="28"/>
                <c:pt idx="0">
                  <c:v>Jun-07</c:v>
                </c:pt>
                <c:pt idx="1">
                  <c:v>Dic-07</c:v>
                </c:pt>
                <c:pt idx="2">
                  <c:v>Jul-08</c:v>
                </c:pt>
                <c:pt idx="3">
                  <c:v>Dic-08</c:v>
                </c:pt>
                <c:pt idx="4">
                  <c:v>Jun-09</c:v>
                </c:pt>
                <c:pt idx="5">
                  <c:v>Dic-09</c:v>
                </c:pt>
                <c:pt idx="6">
                  <c:v>Jun-10</c:v>
                </c:pt>
                <c:pt idx="7">
                  <c:v>Dic-10</c:v>
                </c:pt>
                <c:pt idx="8">
                  <c:v>Jun-11</c:v>
                </c:pt>
                <c:pt idx="9">
                  <c:v>Dic-11</c:v>
                </c:pt>
                <c:pt idx="10">
                  <c:v>Jun-12</c:v>
                </c:pt>
                <c:pt idx="11">
                  <c:v>dic-12</c:v>
                </c:pt>
                <c:pt idx="12">
                  <c:v>Jun-13</c:v>
                </c:pt>
                <c:pt idx="13">
                  <c:v>dic-13</c:v>
                </c:pt>
                <c:pt idx="14">
                  <c:v>jun-14</c:v>
                </c:pt>
                <c:pt idx="15">
                  <c:v>dic-14</c:v>
                </c:pt>
                <c:pt idx="16">
                  <c:v>mar-15</c:v>
                </c:pt>
                <c:pt idx="17">
                  <c:v>jun-15</c:v>
                </c:pt>
                <c:pt idx="18">
                  <c:v>sep-15</c:v>
                </c:pt>
                <c:pt idx="19">
                  <c:v>dic-15</c:v>
                </c:pt>
                <c:pt idx="20">
                  <c:v>mar-16</c:v>
                </c:pt>
                <c:pt idx="21">
                  <c:v>jul-16</c:v>
                </c:pt>
                <c:pt idx="22">
                  <c:v>Sept-16</c:v>
                </c:pt>
                <c:pt idx="23">
                  <c:v>dic-16</c:v>
                </c:pt>
                <c:pt idx="24">
                  <c:v>abr-17</c:v>
                </c:pt>
                <c:pt idx="25">
                  <c:v>jun-17</c:v>
                </c:pt>
                <c:pt idx="26">
                  <c:v>sep-17</c:v>
                </c:pt>
                <c:pt idx="27">
                  <c:v>dic-17</c:v>
                </c:pt>
              </c:strCache>
            </c:strRef>
          </c:cat>
          <c:val>
            <c:numRef>
              <c:f>Hoja1!$B$4:$AC$4</c:f>
              <c:numCache>
                <c:formatCode>_(* #,##0.0_);_(* \(#,##0.0\);_(* "-"??_);_(@_)</c:formatCode>
                <c:ptCount val="28"/>
                <c:pt idx="0">
                  <c:v>49.4</c:v>
                </c:pt>
                <c:pt idx="1">
                  <c:v>56.2</c:v>
                </c:pt>
                <c:pt idx="2">
                  <c:v>55.7</c:v>
                </c:pt>
                <c:pt idx="3">
                  <c:v>51.800000000000004</c:v>
                </c:pt>
                <c:pt idx="4">
                  <c:v>44.5</c:v>
                </c:pt>
                <c:pt idx="5">
                  <c:v>58.5</c:v>
                </c:pt>
                <c:pt idx="6">
                  <c:v>45.7</c:v>
                </c:pt>
                <c:pt idx="7">
                  <c:v>30.668332292317295</c:v>
                </c:pt>
                <c:pt idx="8">
                  <c:v>24.375</c:v>
                </c:pt>
                <c:pt idx="9">
                  <c:v>22.400000000000002</c:v>
                </c:pt>
                <c:pt idx="10">
                  <c:v>19.3</c:v>
                </c:pt>
                <c:pt idx="11">
                  <c:v>14.100000000000001</c:v>
                </c:pt>
                <c:pt idx="12" formatCode="0.0">
                  <c:v>21.375</c:v>
                </c:pt>
                <c:pt idx="13" formatCode="General">
                  <c:v>19.399999999999999</c:v>
                </c:pt>
                <c:pt idx="14" formatCode="General">
                  <c:v>18.5</c:v>
                </c:pt>
                <c:pt idx="15" formatCode="General">
                  <c:v>14.8</c:v>
                </c:pt>
                <c:pt idx="16" formatCode="General">
                  <c:v>13.2</c:v>
                </c:pt>
                <c:pt idx="17" formatCode="General">
                  <c:v>19.3</c:v>
                </c:pt>
                <c:pt idx="18" formatCode="General">
                  <c:v>16.899999999999999</c:v>
                </c:pt>
                <c:pt idx="19" formatCode="General">
                  <c:v>15.7</c:v>
                </c:pt>
                <c:pt idx="20" formatCode="General">
                  <c:v>14.6</c:v>
                </c:pt>
                <c:pt idx="21" formatCode="General">
                  <c:v>10.8</c:v>
                </c:pt>
                <c:pt idx="22" formatCode="General">
                  <c:v>17.899999999999999</c:v>
                </c:pt>
                <c:pt idx="23" formatCode="General">
                  <c:v>10.8</c:v>
                </c:pt>
                <c:pt idx="24" formatCode="General">
                  <c:v>14</c:v>
                </c:pt>
                <c:pt idx="25" formatCode="General">
                  <c:v>12.1</c:v>
                </c:pt>
                <c:pt idx="26" formatCode="General">
                  <c:v>14.3</c:v>
                </c:pt>
                <c:pt idx="27" formatCode="General">
                  <c:v>13.3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Hoja1!$A$5</c:f>
              <c:strCache>
                <c:ptCount val="1"/>
                <c:pt idx="0">
                  <c:v>A la unidad y reconciliación </c:v>
                </c:pt>
              </c:strCache>
            </c:strRef>
          </c:tx>
          <c:spPr>
            <a:ln w="50800">
              <a:solidFill>
                <a:srgbClr val="669900"/>
              </a:solidFill>
              <a:prstDash val="solid"/>
            </a:ln>
          </c:spPr>
          <c:marker>
            <c:symbol val="square"/>
            <c:size val="11"/>
            <c:spPr>
              <a:solidFill>
                <a:srgbClr val="669900"/>
              </a:solidFill>
              <a:ln w="28575">
                <a:solidFill>
                  <a:srgbClr val="6699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90500" h="63500" prst="softRound"/>
              </a:sp3d>
            </c:spPr>
          </c:marker>
          <c:dLbls>
            <c:dLbl>
              <c:idx val="0"/>
              <c:layout>
                <c:manualLayout>
                  <c:x val="-3.2208309740566612E-2"/>
                  <c:y val="3.98093451664384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5041672746127288E-2"/>
                  <c:y val="3.98093451664384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3624991243346565E-2"/>
                  <c:y val="2.71110213451824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NI" sz="1200" b="1" i="0" u="none" strike="noStrike" kern="1200" baseline="0">
                    <a:solidFill>
                      <a:srgbClr val="003300"/>
                    </a:solidFill>
                    <a:latin typeface="Arial"/>
                    <a:ea typeface="Arial"/>
                    <a:cs typeface="Arial"/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Hoja1!$B$3:$AC$3</c:f>
              <c:strCache>
                <c:ptCount val="28"/>
                <c:pt idx="0">
                  <c:v>Jun-07</c:v>
                </c:pt>
                <c:pt idx="1">
                  <c:v>Dic-07</c:v>
                </c:pt>
                <c:pt idx="2">
                  <c:v>Jul-08</c:v>
                </c:pt>
                <c:pt idx="3">
                  <c:v>Dic-08</c:v>
                </c:pt>
                <c:pt idx="4">
                  <c:v>Jun-09</c:v>
                </c:pt>
                <c:pt idx="5">
                  <c:v>Dic-09</c:v>
                </c:pt>
                <c:pt idx="6">
                  <c:v>Jun-10</c:v>
                </c:pt>
                <c:pt idx="7">
                  <c:v>Dic-10</c:v>
                </c:pt>
                <c:pt idx="8">
                  <c:v>Jun-11</c:v>
                </c:pt>
                <c:pt idx="9">
                  <c:v>Dic-11</c:v>
                </c:pt>
                <c:pt idx="10">
                  <c:v>Jun-12</c:v>
                </c:pt>
                <c:pt idx="11">
                  <c:v>dic-12</c:v>
                </c:pt>
                <c:pt idx="12">
                  <c:v>Jun-13</c:v>
                </c:pt>
                <c:pt idx="13">
                  <c:v>dic-13</c:v>
                </c:pt>
                <c:pt idx="14">
                  <c:v>jun-14</c:v>
                </c:pt>
                <c:pt idx="15">
                  <c:v>dic-14</c:v>
                </c:pt>
                <c:pt idx="16">
                  <c:v>mar-15</c:v>
                </c:pt>
                <c:pt idx="17">
                  <c:v>jun-15</c:v>
                </c:pt>
                <c:pt idx="18">
                  <c:v>sep-15</c:v>
                </c:pt>
                <c:pt idx="19">
                  <c:v>dic-15</c:v>
                </c:pt>
                <c:pt idx="20">
                  <c:v>mar-16</c:v>
                </c:pt>
                <c:pt idx="21">
                  <c:v>jul-16</c:v>
                </c:pt>
                <c:pt idx="22">
                  <c:v>Sept-16</c:v>
                </c:pt>
                <c:pt idx="23">
                  <c:v>dic-16</c:v>
                </c:pt>
                <c:pt idx="24">
                  <c:v>abr-17</c:v>
                </c:pt>
                <c:pt idx="25">
                  <c:v>jun-17</c:v>
                </c:pt>
                <c:pt idx="26">
                  <c:v>sep-17</c:v>
                </c:pt>
                <c:pt idx="27">
                  <c:v>dic-17</c:v>
                </c:pt>
              </c:strCache>
            </c:strRef>
          </c:cat>
          <c:val>
            <c:numRef>
              <c:f>Hoja1!$B$5:$AC$5</c:f>
              <c:numCache>
                <c:formatCode>_(* #,##0.0_);_(* \(#,##0.0\);_(* "-"??_);_(@_)</c:formatCode>
                <c:ptCount val="28"/>
                <c:pt idx="0">
                  <c:v>46.300000000000004</c:v>
                </c:pt>
                <c:pt idx="1">
                  <c:v>37.200000000000003</c:v>
                </c:pt>
                <c:pt idx="2">
                  <c:v>31.5</c:v>
                </c:pt>
                <c:pt idx="3">
                  <c:v>40.800000000000011</c:v>
                </c:pt>
                <c:pt idx="4">
                  <c:v>42.6</c:v>
                </c:pt>
                <c:pt idx="5">
                  <c:v>34.4</c:v>
                </c:pt>
                <c:pt idx="6">
                  <c:v>39.4</c:v>
                </c:pt>
                <c:pt idx="7">
                  <c:v>53.466583385384126</c:v>
                </c:pt>
                <c:pt idx="8">
                  <c:v>64.874999999999986</c:v>
                </c:pt>
                <c:pt idx="9">
                  <c:v>69.599999999999994</c:v>
                </c:pt>
                <c:pt idx="10">
                  <c:v>70.899999999999991</c:v>
                </c:pt>
                <c:pt idx="11">
                  <c:v>78.400000000000006</c:v>
                </c:pt>
                <c:pt idx="12" formatCode="0.0">
                  <c:v>75.624999999999986</c:v>
                </c:pt>
                <c:pt idx="13" formatCode="General">
                  <c:v>74.2</c:v>
                </c:pt>
                <c:pt idx="14" formatCode="General">
                  <c:v>76.099999999999994</c:v>
                </c:pt>
                <c:pt idx="15" formatCode="0.0">
                  <c:v>79</c:v>
                </c:pt>
                <c:pt idx="16" formatCode="General">
                  <c:v>78.599999999999994</c:v>
                </c:pt>
                <c:pt idx="17" formatCode="General">
                  <c:v>73.900000000000006</c:v>
                </c:pt>
                <c:pt idx="18" formatCode="General">
                  <c:v>78.400000000000006</c:v>
                </c:pt>
                <c:pt idx="19" formatCode="General">
                  <c:v>78.900000000000006</c:v>
                </c:pt>
                <c:pt idx="20" formatCode="0.0">
                  <c:v>77</c:v>
                </c:pt>
                <c:pt idx="21" formatCode="General">
                  <c:v>80.3</c:v>
                </c:pt>
                <c:pt idx="22" formatCode="General">
                  <c:v>70.8</c:v>
                </c:pt>
                <c:pt idx="23" formatCode="General">
                  <c:v>79.3</c:v>
                </c:pt>
                <c:pt idx="24" formatCode="General">
                  <c:v>73.099999999999994</c:v>
                </c:pt>
                <c:pt idx="25" formatCode="General">
                  <c:v>82.1</c:v>
                </c:pt>
                <c:pt idx="26" formatCode="General">
                  <c:v>79.099999999999994</c:v>
                </c:pt>
                <c:pt idx="27" formatCode="General">
                  <c:v>80.3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Hoja1!$A$6</c:f>
              <c:strCache>
                <c:ptCount val="1"/>
                <c:pt idx="0">
                  <c:v>No opina</c:v>
                </c:pt>
              </c:strCache>
            </c:strRef>
          </c:tx>
          <c:spPr>
            <a:ln w="50800">
              <a:solidFill>
                <a:srgbClr val="FFC000"/>
              </a:solidFill>
              <a:prstDash val="solid"/>
            </a:ln>
          </c:spPr>
          <c:marker>
            <c:symbol val="diamond"/>
            <c:size val="12"/>
            <c:spPr>
              <a:solidFill>
                <a:srgbClr val="FFC000"/>
              </a:solidFill>
              <a:ln w="28575">
                <a:solidFill>
                  <a:srgbClr val="FFC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90500" h="63500" prst="softRound"/>
              </a:sp3d>
            </c:spPr>
          </c:marker>
          <c:dLbls>
            <c:dLbl>
              <c:idx val="18"/>
              <c:layout>
                <c:manualLayout>
                  <c:x val="4.3745266818129014E-3"/>
                  <c:y val="7.365027816328254E-2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NI" sz="1100" b="1" i="0" u="none" strike="noStrike" kern="1200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Hoja1!$B$3:$AC$3</c:f>
              <c:strCache>
                <c:ptCount val="28"/>
                <c:pt idx="0">
                  <c:v>Jun-07</c:v>
                </c:pt>
                <c:pt idx="1">
                  <c:v>Dic-07</c:v>
                </c:pt>
                <c:pt idx="2">
                  <c:v>Jul-08</c:v>
                </c:pt>
                <c:pt idx="3">
                  <c:v>Dic-08</c:v>
                </c:pt>
                <c:pt idx="4">
                  <c:v>Jun-09</c:v>
                </c:pt>
                <c:pt idx="5">
                  <c:v>Dic-09</c:v>
                </c:pt>
                <c:pt idx="6">
                  <c:v>Jun-10</c:v>
                </c:pt>
                <c:pt idx="7">
                  <c:v>Dic-10</c:v>
                </c:pt>
                <c:pt idx="8">
                  <c:v>Jun-11</c:v>
                </c:pt>
                <c:pt idx="9">
                  <c:v>Dic-11</c:v>
                </c:pt>
                <c:pt idx="10">
                  <c:v>Jun-12</c:v>
                </c:pt>
                <c:pt idx="11">
                  <c:v>dic-12</c:v>
                </c:pt>
                <c:pt idx="12">
                  <c:v>Jun-13</c:v>
                </c:pt>
                <c:pt idx="13">
                  <c:v>dic-13</c:v>
                </c:pt>
                <c:pt idx="14">
                  <c:v>jun-14</c:v>
                </c:pt>
                <c:pt idx="15">
                  <c:v>dic-14</c:v>
                </c:pt>
                <c:pt idx="16">
                  <c:v>mar-15</c:v>
                </c:pt>
                <c:pt idx="17">
                  <c:v>jun-15</c:v>
                </c:pt>
                <c:pt idx="18">
                  <c:v>sep-15</c:v>
                </c:pt>
                <c:pt idx="19">
                  <c:v>dic-15</c:v>
                </c:pt>
                <c:pt idx="20">
                  <c:v>mar-16</c:v>
                </c:pt>
                <c:pt idx="21">
                  <c:v>jul-16</c:v>
                </c:pt>
                <c:pt idx="22">
                  <c:v>Sept-16</c:v>
                </c:pt>
                <c:pt idx="23">
                  <c:v>dic-16</c:v>
                </c:pt>
                <c:pt idx="24">
                  <c:v>abr-17</c:v>
                </c:pt>
                <c:pt idx="25">
                  <c:v>jun-17</c:v>
                </c:pt>
                <c:pt idx="26">
                  <c:v>sep-17</c:v>
                </c:pt>
                <c:pt idx="27">
                  <c:v>dic-17</c:v>
                </c:pt>
              </c:strCache>
            </c:strRef>
          </c:cat>
          <c:val>
            <c:numRef>
              <c:f>Hoja1!$B$6:$AC$6</c:f>
              <c:numCache>
                <c:formatCode>_(* #,##0.0_);_(* \(#,##0.0\);_(* "-"??_);_(@_)</c:formatCode>
                <c:ptCount val="28"/>
                <c:pt idx="0">
                  <c:v>4.2</c:v>
                </c:pt>
                <c:pt idx="1">
                  <c:v>6.6000000000000005</c:v>
                </c:pt>
                <c:pt idx="2">
                  <c:v>12.8</c:v>
                </c:pt>
                <c:pt idx="3">
                  <c:v>7.3999999999999995</c:v>
                </c:pt>
                <c:pt idx="4">
                  <c:v>12.9</c:v>
                </c:pt>
                <c:pt idx="5">
                  <c:v>7.1000000000000005</c:v>
                </c:pt>
                <c:pt idx="6">
                  <c:v>14.900000000000002</c:v>
                </c:pt>
                <c:pt idx="7">
                  <c:v>15.9</c:v>
                </c:pt>
                <c:pt idx="8">
                  <c:v>10.7</c:v>
                </c:pt>
                <c:pt idx="9">
                  <c:v>4.9000000000000004</c:v>
                </c:pt>
                <c:pt idx="10">
                  <c:v>7.0000000000000009</c:v>
                </c:pt>
                <c:pt idx="11">
                  <c:v>3.9</c:v>
                </c:pt>
                <c:pt idx="12">
                  <c:v>3</c:v>
                </c:pt>
                <c:pt idx="13" formatCode="General">
                  <c:v>4.8</c:v>
                </c:pt>
                <c:pt idx="14" formatCode="General">
                  <c:v>5.4</c:v>
                </c:pt>
                <c:pt idx="15" formatCode="General">
                  <c:v>3.3</c:v>
                </c:pt>
                <c:pt idx="16" formatCode="General">
                  <c:v>2.9</c:v>
                </c:pt>
                <c:pt idx="17" formatCode="General">
                  <c:v>6.8</c:v>
                </c:pt>
                <c:pt idx="18" formatCode="General">
                  <c:v>3.7</c:v>
                </c:pt>
                <c:pt idx="19" formatCode="General">
                  <c:v>3.1</c:v>
                </c:pt>
                <c:pt idx="20" formatCode="General">
                  <c:v>4.0999999999999996</c:v>
                </c:pt>
                <c:pt idx="21" formatCode="General">
                  <c:v>2.4</c:v>
                </c:pt>
                <c:pt idx="22" formatCode="General">
                  <c:v>7.9</c:v>
                </c:pt>
                <c:pt idx="23" formatCode="General">
                  <c:v>6.7</c:v>
                </c:pt>
                <c:pt idx="24" formatCode="General">
                  <c:v>5.6</c:v>
                </c:pt>
                <c:pt idx="25" formatCode="General">
                  <c:v>3.4</c:v>
                </c:pt>
                <c:pt idx="26" formatCode="General">
                  <c:v>1.6</c:v>
                </c:pt>
                <c:pt idx="27" formatCode="General">
                  <c:v>3.9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3665432"/>
        <c:axId val="673665824"/>
      </c:lineChart>
      <c:catAx>
        <c:axId val="673665432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4013">
            <a:solidFill>
              <a:schemeClr val="bg1">
                <a:lumMod val="50000"/>
              </a:schemeClr>
            </a:solidFill>
            <a:prstDash val="solid"/>
          </a:ln>
        </c:spPr>
        <c:txPr>
          <a:bodyPr rot="-5400000" vert="horz"/>
          <a:lstStyle/>
          <a:p>
            <a:pPr>
              <a:defRPr lang="es-NI"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NI"/>
          </a:p>
        </c:txPr>
        <c:crossAx val="673665824"/>
        <c:crosses val="autoZero"/>
        <c:auto val="1"/>
        <c:lblAlgn val="ctr"/>
        <c:lblOffset val="100"/>
        <c:tickMarkSkip val="1"/>
        <c:noMultiLvlLbl val="0"/>
      </c:catAx>
      <c:valAx>
        <c:axId val="673665824"/>
        <c:scaling>
          <c:orientation val="minMax"/>
        </c:scaling>
        <c:delete val="1"/>
        <c:axPos val="l"/>
        <c:numFmt formatCode="_(* #,##0.0_);_(* \(#,##0.0\);_(* &quot;-&quot;??_);_(@_)" sourceLinked="1"/>
        <c:majorTickMark val="out"/>
        <c:minorTickMark val="none"/>
        <c:tickLblPos val="none"/>
        <c:crossAx val="673665432"/>
        <c:crosses val="autoZero"/>
        <c:crossBetween val="between"/>
      </c:valAx>
      <c:spPr>
        <a:noFill/>
        <a:ln w="25624">
          <a:noFill/>
        </a:ln>
      </c:spPr>
    </c:plotArea>
    <c:legend>
      <c:legendPos val="t"/>
      <c:layout>
        <c:manualLayout>
          <c:xMode val="edge"/>
          <c:yMode val="edge"/>
          <c:x val="1.08782456242414E-2"/>
          <c:y val="1.5856249984393452E-2"/>
          <c:w val="0.96844834987381989"/>
          <c:h val="0.11172288768531213"/>
        </c:manualLayout>
      </c:layout>
      <c:overlay val="0"/>
      <c:txPr>
        <a:bodyPr/>
        <a:lstStyle/>
        <a:p>
          <a:pPr>
            <a:defRPr sz="1600" b="1"/>
          </a:pPr>
          <a:endParaRPr lang="es-NI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NI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3034384682558565E-3"/>
          <c:y val="0.15111003244305121"/>
          <c:w val="0.99569656153174357"/>
          <c:h val="0.68938381064394993"/>
        </c:manualLayout>
      </c:layout>
      <c:lineChart>
        <c:grouping val="standard"/>
        <c:varyColors val="0"/>
        <c:ser>
          <c:idx val="0"/>
          <c:order val="0"/>
          <c:tx>
            <c:strRef>
              <c:f>Hoja1!$A$4</c:f>
              <c:strCache>
                <c:ptCount val="1"/>
                <c:pt idx="0">
                  <c:v>Desesperanza</c:v>
                </c:pt>
              </c:strCache>
            </c:strRef>
          </c:tx>
          <c:spPr>
            <a:ln w="50800">
              <a:solidFill>
                <a:srgbClr val="C00000"/>
              </a:solidFill>
              <a:prstDash val="solid"/>
            </a:ln>
          </c:spPr>
          <c:marker>
            <c:symbol val="circle"/>
            <c:size val="12"/>
            <c:spPr>
              <a:solidFill>
                <a:srgbClr val="FF0000"/>
              </a:solidFill>
              <a:ln w="28575">
                <a:solidFill>
                  <a:srgbClr val="FF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 prstMaterial="softEdge">
                <a:bevelT/>
              </a:sp3d>
            </c:spPr>
          </c:marker>
          <c:dLbls>
            <c:dLbl>
              <c:idx val="7"/>
              <c:layout>
                <c:manualLayout>
                  <c:x val="-2.1742491476485489E-2"/>
                  <c:y val="-4.51132730739821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lang="es-AR" sz="1200" b="1">
                    <a:solidFill>
                      <a:srgbClr val="C00000"/>
                    </a:solidFill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Hoja1!$B$3:$AA$3</c:f>
              <c:strCache>
                <c:ptCount val="26"/>
                <c:pt idx="0">
                  <c:v>Jun-07</c:v>
                </c:pt>
                <c:pt idx="1">
                  <c:v>Dic-07</c:v>
                </c:pt>
                <c:pt idx="2">
                  <c:v>Jul-08</c:v>
                </c:pt>
                <c:pt idx="3">
                  <c:v>Dic-08</c:v>
                </c:pt>
                <c:pt idx="4">
                  <c:v>Jun-09</c:v>
                </c:pt>
                <c:pt idx="5">
                  <c:v>Dic-09</c:v>
                </c:pt>
                <c:pt idx="6">
                  <c:v>Jun-10</c:v>
                </c:pt>
                <c:pt idx="7">
                  <c:v>Dic-10</c:v>
                </c:pt>
                <c:pt idx="8">
                  <c:v>Jun-11</c:v>
                </c:pt>
                <c:pt idx="9">
                  <c:v>Dic-11</c:v>
                </c:pt>
                <c:pt idx="10">
                  <c:v>Jun-12</c:v>
                </c:pt>
                <c:pt idx="11">
                  <c:v>dic-12</c:v>
                </c:pt>
                <c:pt idx="12">
                  <c:v>Jun-13</c:v>
                </c:pt>
                <c:pt idx="13">
                  <c:v>dic-13</c:v>
                </c:pt>
                <c:pt idx="14">
                  <c:v>jun-14</c:v>
                </c:pt>
                <c:pt idx="15">
                  <c:v>dic-14</c:v>
                </c:pt>
                <c:pt idx="16">
                  <c:v>jun-15</c:v>
                </c:pt>
                <c:pt idx="17">
                  <c:v>dic-15</c:v>
                </c:pt>
                <c:pt idx="18">
                  <c:v>mar-16</c:v>
                </c:pt>
                <c:pt idx="19">
                  <c:v>jul-16</c:v>
                </c:pt>
                <c:pt idx="20">
                  <c:v>Sept-16</c:v>
                </c:pt>
                <c:pt idx="21">
                  <c:v>dic-16</c:v>
                </c:pt>
                <c:pt idx="22">
                  <c:v>abr-17</c:v>
                </c:pt>
                <c:pt idx="23">
                  <c:v>jun-17</c:v>
                </c:pt>
                <c:pt idx="24">
                  <c:v>sep-17</c:v>
                </c:pt>
                <c:pt idx="25">
                  <c:v>dic-17</c:v>
                </c:pt>
              </c:strCache>
            </c:strRef>
          </c:cat>
          <c:val>
            <c:numRef>
              <c:f>Hoja1!$B$4:$AA$4</c:f>
              <c:numCache>
                <c:formatCode>_(* #,##0.0_);_(* \(#,##0.0\);_(* "-"??_);_(@_)</c:formatCode>
                <c:ptCount val="26"/>
                <c:pt idx="0">
                  <c:v>53.1</c:v>
                </c:pt>
                <c:pt idx="1">
                  <c:v>64.7</c:v>
                </c:pt>
                <c:pt idx="2">
                  <c:v>68.5</c:v>
                </c:pt>
                <c:pt idx="3">
                  <c:v>55.300000000000004</c:v>
                </c:pt>
                <c:pt idx="4">
                  <c:v>56.100000000000009</c:v>
                </c:pt>
                <c:pt idx="5">
                  <c:v>64.099999999999994</c:v>
                </c:pt>
                <c:pt idx="6">
                  <c:v>58.3125</c:v>
                </c:pt>
                <c:pt idx="7">
                  <c:v>44.5</c:v>
                </c:pt>
                <c:pt idx="8">
                  <c:v>32.75</c:v>
                </c:pt>
                <c:pt idx="9">
                  <c:v>25.5</c:v>
                </c:pt>
                <c:pt idx="10">
                  <c:v>21.9</c:v>
                </c:pt>
                <c:pt idx="11">
                  <c:v>19.2</c:v>
                </c:pt>
                <c:pt idx="12" formatCode="0.0">
                  <c:v>22</c:v>
                </c:pt>
                <c:pt idx="13" formatCode="0.0">
                  <c:v>24.3</c:v>
                </c:pt>
                <c:pt idx="14" formatCode="General">
                  <c:v>25.6</c:v>
                </c:pt>
                <c:pt idx="15" formatCode="General">
                  <c:v>20.399999999999999</c:v>
                </c:pt>
                <c:pt idx="16" formatCode="General">
                  <c:v>24.6</c:v>
                </c:pt>
                <c:pt idx="17" formatCode="General">
                  <c:v>24.4</c:v>
                </c:pt>
                <c:pt idx="18" formatCode="General">
                  <c:v>17.8</c:v>
                </c:pt>
                <c:pt idx="19" formatCode="General">
                  <c:v>15.1</c:v>
                </c:pt>
                <c:pt idx="20" formatCode="General">
                  <c:v>26.8</c:v>
                </c:pt>
                <c:pt idx="21" formatCode="General">
                  <c:v>17.899999999999999</c:v>
                </c:pt>
                <c:pt idx="22" formatCode="General">
                  <c:v>24.2</c:v>
                </c:pt>
                <c:pt idx="23" formatCode="General">
                  <c:v>20.8</c:v>
                </c:pt>
                <c:pt idx="24" formatCode="General">
                  <c:v>23.9</c:v>
                </c:pt>
                <c:pt idx="25" formatCode="General">
                  <c:v>24.6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Hoja1!$A$5</c:f>
              <c:strCache>
                <c:ptCount val="1"/>
                <c:pt idx="0">
                  <c:v>Esperanza</c:v>
                </c:pt>
              </c:strCache>
            </c:strRef>
          </c:tx>
          <c:spPr>
            <a:ln w="50800">
              <a:solidFill>
                <a:srgbClr val="669900"/>
              </a:solidFill>
              <a:prstDash val="solid"/>
            </a:ln>
          </c:spPr>
          <c:marker>
            <c:symbol val="diamond"/>
            <c:size val="12"/>
            <c:spPr>
              <a:solidFill>
                <a:srgbClr val="669900"/>
              </a:solidFill>
              <a:ln w="28575">
                <a:solidFill>
                  <a:srgbClr val="6699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 prstMaterial="softEdge">
                <a:bevelT/>
              </a:sp3d>
            </c:spPr>
          </c:marker>
          <c:dLbls>
            <c:dLbl>
              <c:idx val="0"/>
              <c:layout>
                <c:manualLayout>
                  <c:x val="-1.6075765465365634E-2"/>
                  <c:y val="-2.95592243877685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ln>
                <a:noFill/>
              </a:ln>
            </c:spPr>
            <c:txPr>
              <a:bodyPr/>
              <a:lstStyle/>
              <a:p>
                <a:pPr>
                  <a:defRPr lang="es-AR" sz="1200" b="1">
                    <a:solidFill>
                      <a:srgbClr val="005800"/>
                    </a:solidFill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Hoja1!$B$3:$AA$3</c:f>
              <c:strCache>
                <c:ptCount val="26"/>
                <c:pt idx="0">
                  <c:v>Jun-07</c:v>
                </c:pt>
                <c:pt idx="1">
                  <c:v>Dic-07</c:v>
                </c:pt>
                <c:pt idx="2">
                  <c:v>Jul-08</c:v>
                </c:pt>
                <c:pt idx="3">
                  <c:v>Dic-08</c:v>
                </c:pt>
                <c:pt idx="4">
                  <c:v>Jun-09</c:v>
                </c:pt>
                <c:pt idx="5">
                  <c:v>Dic-09</c:v>
                </c:pt>
                <c:pt idx="6">
                  <c:v>Jun-10</c:v>
                </c:pt>
                <c:pt idx="7">
                  <c:v>Dic-10</c:v>
                </c:pt>
                <c:pt idx="8">
                  <c:v>Jun-11</c:v>
                </c:pt>
                <c:pt idx="9">
                  <c:v>Dic-11</c:v>
                </c:pt>
                <c:pt idx="10">
                  <c:v>Jun-12</c:v>
                </c:pt>
                <c:pt idx="11">
                  <c:v>dic-12</c:v>
                </c:pt>
                <c:pt idx="12">
                  <c:v>Jun-13</c:v>
                </c:pt>
                <c:pt idx="13">
                  <c:v>dic-13</c:v>
                </c:pt>
                <c:pt idx="14">
                  <c:v>jun-14</c:v>
                </c:pt>
                <c:pt idx="15">
                  <c:v>dic-14</c:v>
                </c:pt>
                <c:pt idx="16">
                  <c:v>jun-15</c:v>
                </c:pt>
                <c:pt idx="17">
                  <c:v>dic-15</c:v>
                </c:pt>
                <c:pt idx="18">
                  <c:v>mar-16</c:v>
                </c:pt>
                <c:pt idx="19">
                  <c:v>jul-16</c:v>
                </c:pt>
                <c:pt idx="20">
                  <c:v>Sept-16</c:v>
                </c:pt>
                <c:pt idx="21">
                  <c:v>dic-16</c:v>
                </c:pt>
                <c:pt idx="22">
                  <c:v>abr-17</c:v>
                </c:pt>
                <c:pt idx="23">
                  <c:v>jun-17</c:v>
                </c:pt>
                <c:pt idx="24">
                  <c:v>sep-17</c:v>
                </c:pt>
                <c:pt idx="25">
                  <c:v>dic-17</c:v>
                </c:pt>
              </c:strCache>
            </c:strRef>
          </c:cat>
          <c:val>
            <c:numRef>
              <c:f>Hoja1!$B$5:$AA$5</c:f>
              <c:numCache>
                <c:formatCode>_(* #,##0.0_);_(* \(#,##0.0\);_(* "-"??_);_(@_)</c:formatCode>
                <c:ptCount val="26"/>
                <c:pt idx="0">
                  <c:v>46.70000000000001</c:v>
                </c:pt>
                <c:pt idx="1">
                  <c:v>34.9</c:v>
                </c:pt>
                <c:pt idx="2">
                  <c:v>28.900000000000002</c:v>
                </c:pt>
                <c:pt idx="3">
                  <c:v>43</c:v>
                </c:pt>
                <c:pt idx="4">
                  <c:v>42.3</c:v>
                </c:pt>
                <c:pt idx="5">
                  <c:v>34.9</c:v>
                </c:pt>
                <c:pt idx="6">
                  <c:v>39.9375</c:v>
                </c:pt>
                <c:pt idx="7">
                  <c:v>54.500000000000007</c:v>
                </c:pt>
                <c:pt idx="8">
                  <c:v>65.6875</c:v>
                </c:pt>
                <c:pt idx="9">
                  <c:v>72.7</c:v>
                </c:pt>
                <c:pt idx="10">
                  <c:v>74.7</c:v>
                </c:pt>
                <c:pt idx="11">
                  <c:v>79.100000000000009</c:v>
                </c:pt>
                <c:pt idx="12" formatCode="0.0">
                  <c:v>76.8125</c:v>
                </c:pt>
                <c:pt idx="13" formatCode="0.0">
                  <c:v>74.8</c:v>
                </c:pt>
                <c:pt idx="14" formatCode="General">
                  <c:v>71.099999999999994</c:v>
                </c:pt>
                <c:pt idx="15" formatCode="General">
                  <c:v>77.3</c:v>
                </c:pt>
                <c:pt idx="16" formatCode="General">
                  <c:v>72.8</c:v>
                </c:pt>
                <c:pt idx="17" formatCode="0.0">
                  <c:v>75</c:v>
                </c:pt>
                <c:pt idx="18" formatCode="General">
                  <c:v>79.5</c:v>
                </c:pt>
                <c:pt idx="19" formatCode="General">
                  <c:v>81.099999999999994</c:v>
                </c:pt>
                <c:pt idx="20" formatCode="General">
                  <c:v>62.4</c:v>
                </c:pt>
                <c:pt idx="21" formatCode="General">
                  <c:v>78.099999999999994</c:v>
                </c:pt>
                <c:pt idx="22" formatCode="General">
                  <c:v>71.5</c:v>
                </c:pt>
                <c:pt idx="23" formatCode="General">
                  <c:v>77.099999999999994</c:v>
                </c:pt>
                <c:pt idx="24" formatCode="General">
                  <c:v>74.099999999999994</c:v>
                </c:pt>
                <c:pt idx="25" formatCode="General">
                  <c:v>73.3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Hoja1!$A$6</c:f>
              <c:strCache>
                <c:ptCount val="1"/>
                <c:pt idx="0">
                  <c:v>No opina</c:v>
                </c:pt>
              </c:strCache>
            </c:strRef>
          </c:tx>
          <c:spPr>
            <a:ln w="50800">
              <a:solidFill>
                <a:srgbClr val="FFC000"/>
              </a:solidFill>
              <a:prstDash val="solid"/>
            </a:ln>
          </c:spPr>
          <c:marker>
            <c:symbol val="x"/>
            <c:size val="12"/>
            <c:spPr>
              <a:solidFill>
                <a:srgbClr val="FFFF00"/>
              </a:solidFill>
              <a:ln w="28575">
                <a:solidFill>
                  <a:srgbClr val="FFFF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spPr>
              <a:ln>
                <a:noFill/>
              </a:ln>
            </c:spPr>
            <c:txPr>
              <a:bodyPr/>
              <a:lstStyle/>
              <a:p>
                <a:pPr>
                  <a:defRPr lang="es-AR" sz="1200" b="1">
                    <a:solidFill>
                      <a:schemeClr val="accent6">
                        <a:lumMod val="50000"/>
                      </a:schemeClr>
                    </a:solidFill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Hoja1!$B$3:$AA$3</c:f>
              <c:strCache>
                <c:ptCount val="26"/>
                <c:pt idx="0">
                  <c:v>Jun-07</c:v>
                </c:pt>
                <c:pt idx="1">
                  <c:v>Dic-07</c:v>
                </c:pt>
                <c:pt idx="2">
                  <c:v>Jul-08</c:v>
                </c:pt>
                <c:pt idx="3">
                  <c:v>Dic-08</c:v>
                </c:pt>
                <c:pt idx="4">
                  <c:v>Jun-09</c:v>
                </c:pt>
                <c:pt idx="5">
                  <c:v>Dic-09</c:v>
                </c:pt>
                <c:pt idx="6">
                  <c:v>Jun-10</c:v>
                </c:pt>
                <c:pt idx="7">
                  <c:v>Dic-10</c:v>
                </c:pt>
                <c:pt idx="8">
                  <c:v>Jun-11</c:v>
                </c:pt>
                <c:pt idx="9">
                  <c:v>Dic-11</c:v>
                </c:pt>
                <c:pt idx="10">
                  <c:v>Jun-12</c:v>
                </c:pt>
                <c:pt idx="11">
                  <c:v>dic-12</c:v>
                </c:pt>
                <c:pt idx="12">
                  <c:v>Jun-13</c:v>
                </c:pt>
                <c:pt idx="13">
                  <c:v>dic-13</c:v>
                </c:pt>
                <c:pt idx="14">
                  <c:v>jun-14</c:v>
                </c:pt>
                <c:pt idx="15">
                  <c:v>dic-14</c:v>
                </c:pt>
                <c:pt idx="16">
                  <c:v>jun-15</c:v>
                </c:pt>
                <c:pt idx="17">
                  <c:v>dic-15</c:v>
                </c:pt>
                <c:pt idx="18">
                  <c:v>mar-16</c:v>
                </c:pt>
                <c:pt idx="19">
                  <c:v>jul-16</c:v>
                </c:pt>
                <c:pt idx="20">
                  <c:v>Sept-16</c:v>
                </c:pt>
                <c:pt idx="21">
                  <c:v>dic-16</c:v>
                </c:pt>
                <c:pt idx="22">
                  <c:v>abr-17</c:v>
                </c:pt>
                <c:pt idx="23">
                  <c:v>jun-17</c:v>
                </c:pt>
                <c:pt idx="24">
                  <c:v>sep-17</c:v>
                </c:pt>
                <c:pt idx="25">
                  <c:v>dic-17</c:v>
                </c:pt>
              </c:strCache>
            </c:strRef>
          </c:cat>
          <c:val>
            <c:numRef>
              <c:f>Hoja1!$B$6:$AA$6</c:f>
              <c:numCache>
                <c:formatCode>_(* #,##0.0_);_(* \(#,##0.0\);_(* "-"??_);_(@_)</c:formatCode>
                <c:ptCount val="26"/>
                <c:pt idx="0">
                  <c:v>0.2</c:v>
                </c:pt>
                <c:pt idx="1">
                  <c:v>0.4</c:v>
                </c:pt>
                <c:pt idx="2">
                  <c:v>2.6</c:v>
                </c:pt>
                <c:pt idx="3">
                  <c:v>1.7000000000000002</c:v>
                </c:pt>
                <c:pt idx="4">
                  <c:v>1.7000000000000002</c:v>
                </c:pt>
                <c:pt idx="5">
                  <c:v>1</c:v>
                </c:pt>
                <c:pt idx="6">
                  <c:v>1.7500000000000002</c:v>
                </c:pt>
                <c:pt idx="7">
                  <c:v>1.0618363522798246</c:v>
                </c:pt>
                <c:pt idx="8">
                  <c:v>1.5625</c:v>
                </c:pt>
                <c:pt idx="9">
                  <c:v>1.9000000000000001</c:v>
                </c:pt>
                <c:pt idx="10">
                  <c:v>3.4000000000000004</c:v>
                </c:pt>
                <c:pt idx="11">
                  <c:v>1.7999999999999996</c:v>
                </c:pt>
                <c:pt idx="12" formatCode="0.0">
                  <c:v>1.1875</c:v>
                </c:pt>
                <c:pt idx="13" formatCode="0.0">
                  <c:v>0.9</c:v>
                </c:pt>
                <c:pt idx="14" formatCode="General">
                  <c:v>3.2</c:v>
                </c:pt>
                <c:pt idx="15" formatCode="General">
                  <c:v>2.2999999999999998</c:v>
                </c:pt>
                <c:pt idx="16" formatCode="General">
                  <c:v>2.5</c:v>
                </c:pt>
                <c:pt idx="17" formatCode="General">
                  <c:v>0.60000000000000009</c:v>
                </c:pt>
                <c:pt idx="18" formatCode="General">
                  <c:v>2.6</c:v>
                </c:pt>
                <c:pt idx="19" formatCode="General">
                  <c:v>3.8</c:v>
                </c:pt>
                <c:pt idx="20" formatCode="General">
                  <c:v>10.7</c:v>
                </c:pt>
                <c:pt idx="21" formatCode="General">
                  <c:v>4</c:v>
                </c:pt>
                <c:pt idx="22" formatCode="General">
                  <c:v>4.3</c:v>
                </c:pt>
                <c:pt idx="23" formatCode="General">
                  <c:v>2.1</c:v>
                </c:pt>
                <c:pt idx="24" formatCode="General">
                  <c:v>2</c:v>
                </c:pt>
                <c:pt idx="25" formatCode="General">
                  <c:v>2.1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3666608"/>
        <c:axId val="673667000"/>
      </c:lineChart>
      <c:catAx>
        <c:axId val="673666608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4013">
            <a:solidFill>
              <a:schemeClr val="bg1">
                <a:lumMod val="85000"/>
              </a:schemeClr>
            </a:solidFill>
            <a:prstDash val="solid"/>
          </a:ln>
        </c:spPr>
        <c:txPr>
          <a:bodyPr rot="-5400000" vert="horz"/>
          <a:lstStyle/>
          <a:p>
            <a:pPr>
              <a:defRPr lang="es-NI"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NI"/>
          </a:p>
        </c:txPr>
        <c:crossAx val="673667000"/>
        <c:crosses val="autoZero"/>
        <c:auto val="1"/>
        <c:lblAlgn val="ctr"/>
        <c:lblOffset val="100"/>
        <c:tickMarkSkip val="1"/>
        <c:noMultiLvlLbl val="0"/>
      </c:catAx>
      <c:valAx>
        <c:axId val="673667000"/>
        <c:scaling>
          <c:orientation val="minMax"/>
        </c:scaling>
        <c:delete val="1"/>
        <c:axPos val="l"/>
        <c:numFmt formatCode="_(* #,##0.0_);_(* \(#,##0.0\);_(* &quot;-&quot;??_);_(@_)" sourceLinked="1"/>
        <c:majorTickMark val="out"/>
        <c:minorTickMark val="none"/>
        <c:tickLblPos val="none"/>
        <c:crossAx val="673666608"/>
        <c:crosses val="autoZero"/>
        <c:crossBetween val="between"/>
      </c:valAx>
      <c:spPr>
        <a:noFill/>
        <a:ln w="25624">
          <a:noFill/>
        </a:ln>
      </c:spPr>
    </c:plotArea>
    <c:legend>
      <c:legendPos val="t"/>
      <c:legendEntry>
        <c:idx val="0"/>
        <c:txPr>
          <a:bodyPr/>
          <a:lstStyle/>
          <a:p>
            <a:pPr>
              <a:defRPr lang="es-AR" sz="1400" b="1" i="1">
                <a:solidFill>
                  <a:srgbClr val="C00000"/>
                </a:solidFill>
              </a:defRPr>
            </a:pPr>
            <a:endParaRPr lang="es-NI"/>
          </a:p>
        </c:txPr>
      </c:legendEntry>
      <c:legendEntry>
        <c:idx val="1"/>
        <c:txPr>
          <a:bodyPr/>
          <a:lstStyle/>
          <a:p>
            <a:pPr>
              <a:defRPr lang="es-AR" sz="1400" b="1" i="1">
                <a:solidFill>
                  <a:srgbClr val="005800"/>
                </a:solidFill>
              </a:defRPr>
            </a:pPr>
            <a:endParaRPr lang="es-NI"/>
          </a:p>
        </c:txPr>
      </c:legendEntry>
      <c:layout>
        <c:manualLayout>
          <c:xMode val="edge"/>
          <c:yMode val="edge"/>
          <c:x val="0"/>
          <c:y val="6.2299884508126832E-2"/>
          <c:w val="0.77587892673290004"/>
          <c:h val="5.5692883879842031E-2"/>
        </c:manualLayout>
      </c:layout>
      <c:overlay val="0"/>
      <c:txPr>
        <a:bodyPr/>
        <a:lstStyle/>
        <a:p>
          <a:pPr>
            <a:defRPr lang="es-AR" sz="1400" b="1" i="1"/>
          </a:pPr>
          <a:endParaRPr lang="es-NI"/>
        </a:p>
      </c:txPr>
    </c:legend>
    <c:plotVisOnly val="1"/>
    <c:dispBlanksAs val="gap"/>
    <c:showDLblsOverMax val="0"/>
  </c:chart>
  <c:spPr>
    <a:noFill/>
    <a:ln w="38100">
      <a:noFill/>
    </a:ln>
  </c:spPr>
  <c:txPr>
    <a:bodyPr/>
    <a:lstStyle/>
    <a:p>
      <a:pPr>
        <a:defRPr sz="6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NI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La población en general</c:v>
                </c:pt>
              </c:strCache>
            </c:strRef>
          </c:tx>
          <c:spPr>
            <a:ln w="63500" cap="rnd">
              <a:solidFill>
                <a:srgbClr val="0033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003300"/>
              </a:solidFill>
              <a:ln w="9525">
                <a:solidFill>
                  <a:schemeClr val="accen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NI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Hoja1!$B$1:$G$1</c:f>
              <c:strCache>
                <c:ptCount val="6"/>
                <c:pt idx="0">
                  <c:v>Sept.16</c:v>
                </c:pt>
                <c:pt idx="1">
                  <c:v>Dic.16</c:v>
                </c:pt>
                <c:pt idx="2">
                  <c:v>Mar.17</c:v>
                </c:pt>
                <c:pt idx="3">
                  <c:v>Jun.17</c:v>
                </c:pt>
                <c:pt idx="4">
                  <c:v>Sept.17</c:v>
                </c:pt>
                <c:pt idx="5">
                  <c:v>dic-17</c:v>
                </c:pt>
              </c:strCache>
            </c:strRef>
          </c:cat>
          <c:val>
            <c:numRef>
              <c:f>Hoja1!$B$2:$G$2</c:f>
              <c:numCache>
                <c:formatCode>0.0%</c:formatCode>
                <c:ptCount val="6"/>
                <c:pt idx="0">
                  <c:v>0.71200000000000008</c:v>
                </c:pt>
                <c:pt idx="1">
                  <c:v>0.84600000000000009</c:v>
                </c:pt>
                <c:pt idx="2">
                  <c:v>0.7340000000000001</c:v>
                </c:pt>
                <c:pt idx="3">
                  <c:v>0.75100000000000011</c:v>
                </c:pt>
                <c:pt idx="4">
                  <c:v>0.78600000000000003</c:v>
                </c:pt>
                <c:pt idx="5">
                  <c:v>0.78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De los ricos</c:v>
                </c:pt>
              </c:strCache>
            </c:strRef>
          </c:tx>
          <c:spPr>
            <a:ln w="635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C00000"/>
              </a:solidFill>
              <a:ln w="9525">
                <a:solidFill>
                  <a:schemeClr val="accent2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s-NI" sz="1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Hoja1!$B$1:$G$1</c:f>
              <c:strCache>
                <c:ptCount val="6"/>
                <c:pt idx="0">
                  <c:v>Sept.16</c:v>
                </c:pt>
                <c:pt idx="1">
                  <c:v>Dic.16</c:v>
                </c:pt>
                <c:pt idx="2">
                  <c:v>Mar.17</c:v>
                </c:pt>
                <c:pt idx="3">
                  <c:v>Jun.17</c:v>
                </c:pt>
                <c:pt idx="4">
                  <c:v>Sept.17</c:v>
                </c:pt>
                <c:pt idx="5">
                  <c:v>dic-17</c:v>
                </c:pt>
              </c:strCache>
            </c:strRef>
          </c:cat>
          <c:val>
            <c:numRef>
              <c:f>Hoja1!$B$3:$G$3</c:f>
              <c:numCache>
                <c:formatCode>0.0%</c:formatCode>
                <c:ptCount val="6"/>
                <c:pt idx="0">
                  <c:v>0.20300000000000001</c:v>
                </c:pt>
                <c:pt idx="1">
                  <c:v>0.10900000000000001</c:v>
                </c:pt>
                <c:pt idx="2">
                  <c:v>0.20800000000000002</c:v>
                </c:pt>
                <c:pt idx="3">
                  <c:v>0.223</c:v>
                </c:pt>
                <c:pt idx="4">
                  <c:v>0.15900000000000003</c:v>
                </c:pt>
                <c:pt idx="5">
                  <c:v>0.18600000000000005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No opina</c:v>
                </c:pt>
              </c:strCache>
            </c:strRef>
          </c:tx>
          <c:spPr>
            <a:ln w="635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FFC000"/>
              </a:solidFill>
              <a:ln w="9525">
                <a:solidFill>
                  <a:schemeClr val="accent3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s-NI"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N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Hoja1!$B$1:$G$1</c:f>
              <c:strCache>
                <c:ptCount val="6"/>
                <c:pt idx="0">
                  <c:v>Sept.16</c:v>
                </c:pt>
                <c:pt idx="1">
                  <c:v>Dic.16</c:v>
                </c:pt>
                <c:pt idx="2">
                  <c:v>Mar.17</c:v>
                </c:pt>
                <c:pt idx="3">
                  <c:v>Jun.17</c:v>
                </c:pt>
                <c:pt idx="4">
                  <c:v>Sept.17</c:v>
                </c:pt>
                <c:pt idx="5">
                  <c:v>dic-17</c:v>
                </c:pt>
              </c:strCache>
            </c:strRef>
          </c:cat>
          <c:val>
            <c:numRef>
              <c:f>Hoja1!$B$4:$G$4</c:f>
              <c:numCache>
                <c:formatCode>0.0%</c:formatCode>
                <c:ptCount val="6"/>
                <c:pt idx="0">
                  <c:v>8.5000000000000006E-2</c:v>
                </c:pt>
                <c:pt idx="1">
                  <c:v>4.5000000000000005E-2</c:v>
                </c:pt>
                <c:pt idx="2">
                  <c:v>5.8000000000000003E-2</c:v>
                </c:pt>
                <c:pt idx="3">
                  <c:v>2.5999999999999999E-2</c:v>
                </c:pt>
                <c:pt idx="4">
                  <c:v>5.5000000000000007E-2</c:v>
                </c:pt>
                <c:pt idx="5">
                  <c:v>3.4000000000000002E-2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3640344"/>
        <c:axId val="673639952"/>
      </c:lineChart>
      <c:catAx>
        <c:axId val="673640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NI"/>
          </a:p>
        </c:txPr>
        <c:crossAx val="673639952"/>
        <c:crosses val="autoZero"/>
        <c:auto val="1"/>
        <c:lblAlgn val="ctr"/>
        <c:lblOffset val="100"/>
        <c:noMultiLvlLbl val="0"/>
      </c:catAx>
      <c:valAx>
        <c:axId val="673639952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one"/>
        <c:crossAx val="67364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N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NI"/>
    </a:p>
  </c:txPr>
  <c:externalData r:id="rId4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6885108692001726E-2"/>
          <c:y val="0.11197607752023722"/>
          <c:w val="0.97179109290376953"/>
          <c:h val="0.75489875745484503"/>
        </c:manualLayout>
      </c:layout>
      <c:lineChart>
        <c:grouping val="standard"/>
        <c:varyColors val="0"/>
        <c:ser>
          <c:idx val="0"/>
          <c:order val="0"/>
          <c:tx>
            <c:strRef>
              <c:f>Hoja1!$A$4</c:f>
              <c:strCache>
                <c:ptCount val="1"/>
                <c:pt idx="0">
                  <c:v>Aprueba</c:v>
                </c:pt>
              </c:strCache>
            </c:strRef>
          </c:tx>
          <c:spPr>
            <a:ln w="38100">
              <a:solidFill>
                <a:srgbClr val="669900"/>
              </a:solidFill>
              <a:prstDash val="solid"/>
            </a:ln>
          </c:spPr>
          <c:marker>
            <c:symbol val="diamond"/>
            <c:size val="12"/>
            <c:spPr>
              <a:solidFill>
                <a:srgbClr val="669900"/>
              </a:solidFill>
              <a:ln w="28575">
                <a:solidFill>
                  <a:srgbClr val="6699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dLbl>
              <c:idx val="2"/>
              <c:layout>
                <c:manualLayout>
                  <c:x val="-4.1576032515406126E-2"/>
                  <c:y val="-4.54380021837118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3075943498726681E-2"/>
                  <c:y val="-9.48203725997083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0409039454245204E-2"/>
                  <c:y val="-2.07468169757148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1576032515406126E-2"/>
                  <c:y val="-3.06232910589140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NI" sz="1400" b="1">
                    <a:solidFill>
                      <a:srgbClr val="003300"/>
                    </a:solidFill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Hoja1!$B$3:$Z$3</c:f>
              <c:strCache>
                <c:ptCount val="25"/>
                <c:pt idx="0">
                  <c:v>jul-07</c:v>
                </c:pt>
                <c:pt idx="1">
                  <c:v>Dic-07</c:v>
                </c:pt>
                <c:pt idx="2">
                  <c:v>Jul-08</c:v>
                </c:pt>
                <c:pt idx="3">
                  <c:v>Dic-08</c:v>
                </c:pt>
                <c:pt idx="4">
                  <c:v>Jun-09</c:v>
                </c:pt>
                <c:pt idx="5">
                  <c:v>Dic-09</c:v>
                </c:pt>
                <c:pt idx="6">
                  <c:v>Jun-10</c:v>
                </c:pt>
                <c:pt idx="7">
                  <c:v>Dic-10</c:v>
                </c:pt>
                <c:pt idx="8">
                  <c:v>Dic-11</c:v>
                </c:pt>
                <c:pt idx="9">
                  <c:v>Jun-12</c:v>
                </c:pt>
                <c:pt idx="10">
                  <c:v>dic-12</c:v>
                </c:pt>
                <c:pt idx="11">
                  <c:v>Jun-13</c:v>
                </c:pt>
                <c:pt idx="12">
                  <c:v>dic-13</c:v>
                </c:pt>
                <c:pt idx="13">
                  <c:v>jun-14</c:v>
                </c:pt>
                <c:pt idx="14">
                  <c:v>dic-14</c:v>
                </c:pt>
                <c:pt idx="15">
                  <c:v>jun-15</c:v>
                </c:pt>
                <c:pt idx="16">
                  <c:v>dic-15</c:v>
                </c:pt>
                <c:pt idx="17">
                  <c:v>mar-16</c:v>
                </c:pt>
                <c:pt idx="18">
                  <c:v>jul-16</c:v>
                </c:pt>
                <c:pt idx="19">
                  <c:v>sep-16</c:v>
                </c:pt>
                <c:pt idx="20">
                  <c:v>dic-16</c:v>
                </c:pt>
                <c:pt idx="21">
                  <c:v>abr-17</c:v>
                </c:pt>
                <c:pt idx="22">
                  <c:v>jun-17</c:v>
                </c:pt>
                <c:pt idx="23">
                  <c:v>sep-17</c:v>
                </c:pt>
                <c:pt idx="24">
                  <c:v>dic-17</c:v>
                </c:pt>
              </c:strCache>
            </c:strRef>
          </c:cat>
          <c:val>
            <c:numRef>
              <c:f>Hoja1!$B$4:$Z$4</c:f>
              <c:numCache>
                <c:formatCode>_(* #,##0.0_);_(* \(#,##0.0\);_(* "-"??_);_(@_)</c:formatCode>
                <c:ptCount val="25"/>
                <c:pt idx="0">
                  <c:v>35.9</c:v>
                </c:pt>
                <c:pt idx="1">
                  <c:v>22.5</c:v>
                </c:pt>
                <c:pt idx="2">
                  <c:v>18.399999999999999</c:v>
                </c:pt>
                <c:pt idx="3">
                  <c:v>34.5</c:v>
                </c:pt>
                <c:pt idx="4">
                  <c:v>38.4</c:v>
                </c:pt>
                <c:pt idx="5">
                  <c:v>25.8</c:v>
                </c:pt>
                <c:pt idx="6">
                  <c:v>31.900000000000002</c:v>
                </c:pt>
                <c:pt idx="7">
                  <c:v>45</c:v>
                </c:pt>
                <c:pt idx="8">
                  <c:v>60.6</c:v>
                </c:pt>
                <c:pt idx="9">
                  <c:v>58.70000000000001</c:v>
                </c:pt>
                <c:pt idx="10">
                  <c:v>67.800000000000011</c:v>
                </c:pt>
                <c:pt idx="11">
                  <c:v>66.25</c:v>
                </c:pt>
                <c:pt idx="12">
                  <c:v>65.3</c:v>
                </c:pt>
                <c:pt idx="13">
                  <c:v>61.9</c:v>
                </c:pt>
                <c:pt idx="14">
                  <c:v>65.8</c:v>
                </c:pt>
                <c:pt idx="15">
                  <c:v>70.2</c:v>
                </c:pt>
                <c:pt idx="16">
                  <c:v>71.099999999999994</c:v>
                </c:pt>
                <c:pt idx="17">
                  <c:v>65.2</c:v>
                </c:pt>
                <c:pt idx="18">
                  <c:v>67.3</c:v>
                </c:pt>
                <c:pt idx="19">
                  <c:v>64.8</c:v>
                </c:pt>
                <c:pt idx="20">
                  <c:v>65.400000000000006</c:v>
                </c:pt>
                <c:pt idx="21">
                  <c:v>73.900000000000006</c:v>
                </c:pt>
                <c:pt idx="22">
                  <c:v>78.3</c:v>
                </c:pt>
                <c:pt idx="23">
                  <c:v>80</c:v>
                </c:pt>
                <c:pt idx="24">
                  <c:v>80.8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Hoja1!$A$5</c:f>
              <c:strCache>
                <c:ptCount val="1"/>
                <c:pt idx="0">
                  <c:v>Ni aprueba ni desaprueba</c:v>
                </c:pt>
              </c:strCache>
            </c:strRef>
          </c:tx>
          <c:spPr>
            <a:ln w="38100">
              <a:solidFill>
                <a:srgbClr val="FFC000"/>
              </a:solidFill>
              <a:prstDash val="solid"/>
            </a:ln>
          </c:spPr>
          <c:marker>
            <c:symbol val="square"/>
            <c:size val="11"/>
            <c:spPr>
              <a:solidFill>
                <a:srgbClr val="FFC000"/>
              </a:solidFill>
              <a:ln w="28575">
                <a:solidFill>
                  <a:srgbClr val="FFC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dLbl>
              <c:idx val="0"/>
              <c:layout>
                <c:manualLayout>
                  <c:x val="-6.4951277311276839E-2"/>
                  <c:y val="2.98701127006799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6700876736215802E-2"/>
                  <c:y val="3.23392312214788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520096575289601E-2"/>
                  <c:y val="2.98701127006799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520096575289601E-2"/>
                  <c:y val="-5.16107984857109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8333630055600851E-3"/>
                  <c:y val="7.1604437103191504E-2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8034328758456054E-2"/>
                  <c:y val="3.72774682630782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NI" sz="1400" b="1" i="0" u="none" strike="noStrike" kern="1200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Hoja1!$B$3:$Z$3</c:f>
              <c:strCache>
                <c:ptCount val="25"/>
                <c:pt idx="0">
                  <c:v>jul-07</c:v>
                </c:pt>
                <c:pt idx="1">
                  <c:v>Dic-07</c:v>
                </c:pt>
                <c:pt idx="2">
                  <c:v>Jul-08</c:v>
                </c:pt>
                <c:pt idx="3">
                  <c:v>Dic-08</c:v>
                </c:pt>
                <c:pt idx="4">
                  <c:v>Jun-09</c:v>
                </c:pt>
                <c:pt idx="5">
                  <c:v>Dic-09</c:v>
                </c:pt>
                <c:pt idx="6">
                  <c:v>Jun-10</c:v>
                </c:pt>
                <c:pt idx="7">
                  <c:v>Dic-10</c:v>
                </c:pt>
                <c:pt idx="8">
                  <c:v>Dic-11</c:v>
                </c:pt>
                <c:pt idx="9">
                  <c:v>Jun-12</c:v>
                </c:pt>
                <c:pt idx="10">
                  <c:v>dic-12</c:v>
                </c:pt>
                <c:pt idx="11">
                  <c:v>Jun-13</c:v>
                </c:pt>
                <c:pt idx="12">
                  <c:v>dic-13</c:v>
                </c:pt>
                <c:pt idx="13">
                  <c:v>jun-14</c:v>
                </c:pt>
                <c:pt idx="14">
                  <c:v>dic-14</c:v>
                </c:pt>
                <c:pt idx="15">
                  <c:v>jun-15</c:v>
                </c:pt>
                <c:pt idx="16">
                  <c:v>dic-15</c:v>
                </c:pt>
                <c:pt idx="17">
                  <c:v>mar-16</c:v>
                </c:pt>
                <c:pt idx="18">
                  <c:v>jul-16</c:v>
                </c:pt>
                <c:pt idx="19">
                  <c:v>sep-16</c:v>
                </c:pt>
                <c:pt idx="20">
                  <c:v>dic-16</c:v>
                </c:pt>
                <c:pt idx="21">
                  <c:v>abr-17</c:v>
                </c:pt>
                <c:pt idx="22">
                  <c:v>jun-17</c:v>
                </c:pt>
                <c:pt idx="23">
                  <c:v>sep-17</c:v>
                </c:pt>
                <c:pt idx="24">
                  <c:v>dic-17</c:v>
                </c:pt>
              </c:strCache>
            </c:strRef>
          </c:cat>
          <c:val>
            <c:numRef>
              <c:f>Hoja1!$B$5:$Z$5</c:f>
              <c:numCache>
                <c:formatCode>_(* #,##0.0_);_(* \(#,##0.0\);_(* "-"??_);_(@_)</c:formatCode>
                <c:ptCount val="25"/>
                <c:pt idx="0">
                  <c:v>30.599999999999994</c:v>
                </c:pt>
                <c:pt idx="1">
                  <c:v>37.4</c:v>
                </c:pt>
                <c:pt idx="2">
                  <c:v>38.5</c:v>
                </c:pt>
                <c:pt idx="3">
                  <c:v>34.200000000000003</c:v>
                </c:pt>
                <c:pt idx="4">
                  <c:v>21.2</c:v>
                </c:pt>
                <c:pt idx="5">
                  <c:v>16.900000000000002</c:v>
                </c:pt>
                <c:pt idx="6">
                  <c:v>23.599999999999994</c:v>
                </c:pt>
                <c:pt idx="7">
                  <c:v>24.7</c:v>
                </c:pt>
                <c:pt idx="8">
                  <c:v>22.400000000000002</c:v>
                </c:pt>
                <c:pt idx="9">
                  <c:v>23.9</c:v>
                </c:pt>
                <c:pt idx="10">
                  <c:v>20.399999999999999</c:v>
                </c:pt>
                <c:pt idx="11">
                  <c:v>18.5</c:v>
                </c:pt>
                <c:pt idx="12">
                  <c:v>20.7</c:v>
                </c:pt>
                <c:pt idx="13">
                  <c:v>26.1</c:v>
                </c:pt>
                <c:pt idx="14">
                  <c:v>18.399999999999999</c:v>
                </c:pt>
                <c:pt idx="15">
                  <c:v>5.9</c:v>
                </c:pt>
                <c:pt idx="16">
                  <c:v>15.1</c:v>
                </c:pt>
                <c:pt idx="17">
                  <c:v>13.8</c:v>
                </c:pt>
                <c:pt idx="18">
                  <c:v>16.399999999999999</c:v>
                </c:pt>
                <c:pt idx="19">
                  <c:v>19.2</c:v>
                </c:pt>
                <c:pt idx="20">
                  <c:v>21.9</c:v>
                </c:pt>
                <c:pt idx="21">
                  <c:v>12.6</c:v>
                </c:pt>
                <c:pt idx="22">
                  <c:v>14.6</c:v>
                </c:pt>
                <c:pt idx="23">
                  <c:v>17.100000000000001</c:v>
                </c:pt>
                <c:pt idx="24">
                  <c:v>8.8000000000000007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Hoja1!$A$6</c:f>
              <c:strCache>
                <c:ptCount val="1"/>
                <c:pt idx="0">
                  <c:v>Desaprueba</c:v>
                </c:pt>
              </c:strCache>
            </c:strRef>
          </c:tx>
          <c:spPr>
            <a:ln w="38100">
              <a:solidFill>
                <a:srgbClr val="C00000"/>
              </a:solidFill>
              <a:prstDash val="solid"/>
            </a:ln>
          </c:spPr>
          <c:marker>
            <c:symbol val="circle"/>
            <c:size val="11"/>
            <c:spPr>
              <a:solidFill>
                <a:srgbClr val="C00000"/>
              </a:solidFill>
              <a:ln w="28575">
                <a:solidFill>
                  <a:srgbClr val="C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dLbl>
              <c:idx val="0"/>
              <c:layout>
                <c:manualLayout>
                  <c:x val="-6.6046918706576474E-2"/>
                  <c:y val="-1.25862830550811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2284373266796162E-2"/>
                  <c:y val="-2.98701127006799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9534239741775801E-2"/>
                  <c:y val="-2.98701127006799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8117558238995727E-2"/>
                  <c:y val="-2.74009941798800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7951099277916333E-2"/>
                  <c:y val="3.67960873609128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8200787719535885E-2"/>
                  <c:y val="-2.74009941798800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NI" sz="1400" b="1" i="0" u="none" strike="noStrike" kern="1200" baseline="0">
                    <a:solidFill>
                      <a:srgbClr val="C00000"/>
                    </a:solidFill>
                    <a:latin typeface="Arial"/>
                    <a:ea typeface="Arial"/>
                    <a:cs typeface="Arial"/>
                  </a:defRPr>
                </a:pPr>
                <a:endParaRPr lang="es-NI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Hoja1!$B$3:$Z$3</c:f>
              <c:strCache>
                <c:ptCount val="25"/>
                <c:pt idx="0">
                  <c:v>jul-07</c:v>
                </c:pt>
                <c:pt idx="1">
                  <c:v>Dic-07</c:v>
                </c:pt>
                <c:pt idx="2">
                  <c:v>Jul-08</c:v>
                </c:pt>
                <c:pt idx="3">
                  <c:v>Dic-08</c:v>
                </c:pt>
                <c:pt idx="4">
                  <c:v>Jun-09</c:v>
                </c:pt>
                <c:pt idx="5">
                  <c:v>Dic-09</c:v>
                </c:pt>
                <c:pt idx="6">
                  <c:v>Jun-10</c:v>
                </c:pt>
                <c:pt idx="7">
                  <c:v>Dic-10</c:v>
                </c:pt>
                <c:pt idx="8">
                  <c:v>Dic-11</c:v>
                </c:pt>
                <c:pt idx="9">
                  <c:v>Jun-12</c:v>
                </c:pt>
                <c:pt idx="10">
                  <c:v>dic-12</c:v>
                </c:pt>
                <c:pt idx="11">
                  <c:v>Jun-13</c:v>
                </c:pt>
                <c:pt idx="12">
                  <c:v>dic-13</c:v>
                </c:pt>
                <c:pt idx="13">
                  <c:v>jun-14</c:v>
                </c:pt>
                <c:pt idx="14">
                  <c:v>dic-14</c:v>
                </c:pt>
                <c:pt idx="15">
                  <c:v>jun-15</c:v>
                </c:pt>
                <c:pt idx="16">
                  <c:v>dic-15</c:v>
                </c:pt>
                <c:pt idx="17">
                  <c:v>mar-16</c:v>
                </c:pt>
                <c:pt idx="18">
                  <c:v>jul-16</c:v>
                </c:pt>
                <c:pt idx="19">
                  <c:v>sep-16</c:v>
                </c:pt>
                <c:pt idx="20">
                  <c:v>dic-16</c:v>
                </c:pt>
                <c:pt idx="21">
                  <c:v>abr-17</c:v>
                </c:pt>
                <c:pt idx="22">
                  <c:v>jun-17</c:v>
                </c:pt>
                <c:pt idx="23">
                  <c:v>sep-17</c:v>
                </c:pt>
                <c:pt idx="24">
                  <c:v>dic-17</c:v>
                </c:pt>
              </c:strCache>
            </c:strRef>
          </c:cat>
          <c:val>
            <c:numRef>
              <c:f>Hoja1!$B$6:$Z$6</c:f>
              <c:numCache>
                <c:formatCode>_(* #,##0.0_);_(* \(#,##0.0\);_(* "-"??_);_(@_)</c:formatCode>
                <c:ptCount val="25"/>
                <c:pt idx="0">
                  <c:v>32.1</c:v>
                </c:pt>
                <c:pt idx="1">
                  <c:v>39.4</c:v>
                </c:pt>
                <c:pt idx="2">
                  <c:v>41.100000000000009</c:v>
                </c:pt>
                <c:pt idx="3">
                  <c:v>30.7</c:v>
                </c:pt>
                <c:pt idx="4">
                  <c:v>38</c:v>
                </c:pt>
                <c:pt idx="5">
                  <c:v>57</c:v>
                </c:pt>
                <c:pt idx="6">
                  <c:v>43.7</c:v>
                </c:pt>
                <c:pt idx="7">
                  <c:v>28.7</c:v>
                </c:pt>
                <c:pt idx="8">
                  <c:v>16.7</c:v>
                </c:pt>
                <c:pt idx="9">
                  <c:v>16.400000000000002</c:v>
                </c:pt>
                <c:pt idx="10">
                  <c:v>11.700000000000001</c:v>
                </c:pt>
                <c:pt idx="11">
                  <c:v>14.4375</c:v>
                </c:pt>
                <c:pt idx="12">
                  <c:v>13.1</c:v>
                </c:pt>
                <c:pt idx="13">
                  <c:v>11</c:v>
                </c:pt>
                <c:pt idx="14">
                  <c:v>11.3</c:v>
                </c:pt>
                <c:pt idx="15">
                  <c:v>21.4</c:v>
                </c:pt>
                <c:pt idx="16">
                  <c:v>12.7</c:v>
                </c:pt>
                <c:pt idx="17">
                  <c:v>17.600000000000001</c:v>
                </c:pt>
                <c:pt idx="18">
                  <c:v>12.3</c:v>
                </c:pt>
                <c:pt idx="19">
                  <c:v>10.5</c:v>
                </c:pt>
                <c:pt idx="20">
                  <c:v>9.8000000000000007</c:v>
                </c:pt>
                <c:pt idx="21">
                  <c:v>6.9</c:v>
                </c:pt>
                <c:pt idx="22">
                  <c:v>5.7</c:v>
                </c:pt>
                <c:pt idx="23">
                  <c:v>2.9</c:v>
                </c:pt>
                <c:pt idx="24">
                  <c:v>8.9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60816624"/>
        <c:axId val="660817016"/>
      </c:lineChart>
      <c:catAx>
        <c:axId val="660816624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4013">
            <a:solidFill>
              <a:schemeClr val="bg1">
                <a:lumMod val="65000"/>
              </a:schemeClr>
            </a:solidFill>
            <a:prstDash val="solid"/>
          </a:ln>
        </c:spPr>
        <c:txPr>
          <a:bodyPr rot="-5400000" vert="horz"/>
          <a:lstStyle/>
          <a:p>
            <a:pPr>
              <a:defRPr lang="es-NI" sz="10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NI"/>
          </a:p>
        </c:txPr>
        <c:crossAx val="660817016"/>
        <c:crosses val="autoZero"/>
        <c:auto val="1"/>
        <c:lblAlgn val="ctr"/>
        <c:lblOffset val="100"/>
        <c:tickMarkSkip val="1"/>
        <c:noMultiLvlLbl val="0"/>
      </c:catAx>
      <c:valAx>
        <c:axId val="660817016"/>
        <c:scaling>
          <c:orientation val="minMax"/>
        </c:scaling>
        <c:delete val="1"/>
        <c:axPos val="l"/>
        <c:numFmt formatCode="_(* #,##0.0_);_(* \(#,##0.0\);_(* &quot;-&quot;??_);_(@_)" sourceLinked="1"/>
        <c:majorTickMark val="out"/>
        <c:minorTickMark val="none"/>
        <c:tickLblPos val="none"/>
        <c:crossAx val="660816624"/>
        <c:crosses val="autoZero"/>
        <c:crossBetween val="between"/>
      </c:valAx>
      <c:spPr>
        <a:noFill/>
        <a:ln w="25624">
          <a:noFill/>
        </a:ln>
      </c:spPr>
    </c:plotArea>
    <c:legend>
      <c:legendPos val="t"/>
      <c:layout>
        <c:manualLayout>
          <c:xMode val="edge"/>
          <c:yMode val="edge"/>
          <c:x val="4.1881888457648384E-2"/>
          <c:y val="1.6602185976065404E-2"/>
          <c:w val="0.92695601326639065"/>
          <c:h val="9.1091420376954724E-2"/>
        </c:manualLayout>
      </c:layout>
      <c:overlay val="0"/>
      <c:txPr>
        <a:bodyPr/>
        <a:lstStyle/>
        <a:p>
          <a:pPr>
            <a:defRPr lang="es-AR" sz="1400" b="1" i="1"/>
          </a:pPr>
          <a:endParaRPr lang="es-NI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NI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2597570921554651E-2"/>
          <c:y val="9.3200301136211264E-2"/>
          <c:w val="0.96740244993824132"/>
          <c:h val="0.75483752811295557"/>
        </c:manualLayout>
      </c:layout>
      <c:lineChart>
        <c:grouping val="standard"/>
        <c:varyColors val="0"/>
        <c:ser>
          <c:idx val="0"/>
          <c:order val="0"/>
          <c:tx>
            <c:strRef>
              <c:f>Hoja1!$A$4</c:f>
              <c:strCache>
                <c:ptCount val="1"/>
                <c:pt idx="0">
                  <c:v>Aprueba</c:v>
                </c:pt>
              </c:strCache>
            </c:strRef>
          </c:tx>
          <c:spPr>
            <a:ln w="38100">
              <a:solidFill>
                <a:srgbClr val="669900"/>
              </a:solidFill>
              <a:prstDash val="solid"/>
            </a:ln>
          </c:spPr>
          <c:marker>
            <c:symbol val="diamond"/>
            <c:size val="12"/>
            <c:spPr>
              <a:solidFill>
                <a:srgbClr val="669900"/>
              </a:solidFill>
              <a:ln w="28575">
                <a:solidFill>
                  <a:srgbClr val="6699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dLbl>
              <c:idx val="2"/>
              <c:layout>
                <c:manualLayout>
                  <c:x val="-4.1576032515406126E-2"/>
                  <c:y val="-4.54380021837118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5909306504286011E-2"/>
                  <c:y val="5.33267386482764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8742669509846048E-2"/>
                  <c:y val="-4.29688836629120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1576032515406126E-2"/>
                  <c:y val="-3.06232910589139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9"/>
              <c:layout>
                <c:manualLayout>
                  <c:x val="-4.9399387576552926E-2"/>
                  <c:y val="5.15250289650356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0"/>
              <c:layout>
                <c:manualLayout>
                  <c:x val="-3.9677165354330815E-2"/>
                  <c:y val="3.8927222372117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1"/>
              <c:layout>
                <c:manualLayout>
                  <c:x val="-7.5000000000000108E-2"/>
                  <c:y val="-1.39835653181392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2"/>
              <c:layout>
                <c:manualLayout>
                  <c:x val="-7.495220909886266E-2"/>
                  <c:y val="-2.65813719110575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3"/>
              <c:layout>
                <c:manualLayout>
                  <c:x val="-4.7533792650918651E-2"/>
                  <c:y val="-3.91791785039757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NI" sz="1400" b="1">
                    <a:solidFill>
                      <a:srgbClr val="005800"/>
                    </a:solidFill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Hoja1!$B$3:$Z$3</c:f>
              <c:strCache>
                <c:ptCount val="25"/>
                <c:pt idx="0">
                  <c:v>jul-07</c:v>
                </c:pt>
                <c:pt idx="1">
                  <c:v>Dic-07</c:v>
                </c:pt>
                <c:pt idx="2">
                  <c:v>Jul-08</c:v>
                </c:pt>
                <c:pt idx="3">
                  <c:v>Dic-08</c:v>
                </c:pt>
                <c:pt idx="4">
                  <c:v>Jun-09</c:v>
                </c:pt>
                <c:pt idx="5">
                  <c:v>Dic-09</c:v>
                </c:pt>
                <c:pt idx="6">
                  <c:v>Jun-10</c:v>
                </c:pt>
                <c:pt idx="7">
                  <c:v>Dic-10</c:v>
                </c:pt>
                <c:pt idx="8">
                  <c:v>Dic-11</c:v>
                </c:pt>
                <c:pt idx="9">
                  <c:v>Jun-12</c:v>
                </c:pt>
                <c:pt idx="10">
                  <c:v>dic-12</c:v>
                </c:pt>
                <c:pt idx="11">
                  <c:v>Jun-13</c:v>
                </c:pt>
                <c:pt idx="12">
                  <c:v>dic. 13</c:v>
                </c:pt>
                <c:pt idx="13">
                  <c:v>jun-14</c:v>
                </c:pt>
                <c:pt idx="14">
                  <c:v>dic-14</c:v>
                </c:pt>
                <c:pt idx="15">
                  <c:v>jun-15</c:v>
                </c:pt>
                <c:pt idx="16">
                  <c:v>dic-15</c:v>
                </c:pt>
                <c:pt idx="17">
                  <c:v>mar-16</c:v>
                </c:pt>
                <c:pt idx="18">
                  <c:v>jul-16</c:v>
                </c:pt>
                <c:pt idx="19">
                  <c:v>Sept-16</c:v>
                </c:pt>
                <c:pt idx="20">
                  <c:v>dic-16</c:v>
                </c:pt>
                <c:pt idx="21">
                  <c:v>abr-17</c:v>
                </c:pt>
                <c:pt idx="22">
                  <c:v>Jun. 17</c:v>
                </c:pt>
                <c:pt idx="23">
                  <c:v>sep-17</c:v>
                </c:pt>
                <c:pt idx="24">
                  <c:v>dic-17</c:v>
                </c:pt>
              </c:strCache>
            </c:strRef>
          </c:cat>
          <c:val>
            <c:numRef>
              <c:f>Hoja1!$B$4:$Z$4</c:f>
              <c:numCache>
                <c:formatCode>_(* #,##0.0_);_(* \(#,##0.0\);_(* "-"??_);_(@_)</c:formatCode>
                <c:ptCount val="25"/>
                <c:pt idx="0">
                  <c:v>28.000000000000004</c:v>
                </c:pt>
                <c:pt idx="1">
                  <c:v>18.399999999999999</c:v>
                </c:pt>
                <c:pt idx="2">
                  <c:v>14.400000000000002</c:v>
                </c:pt>
                <c:pt idx="3">
                  <c:v>31.3</c:v>
                </c:pt>
                <c:pt idx="4">
                  <c:v>29.599999999999994</c:v>
                </c:pt>
                <c:pt idx="5">
                  <c:v>23.599999999999994</c:v>
                </c:pt>
                <c:pt idx="6">
                  <c:v>29.099999999999994</c:v>
                </c:pt>
                <c:pt idx="7">
                  <c:v>40.6</c:v>
                </c:pt>
                <c:pt idx="8">
                  <c:v>59.20000000000001</c:v>
                </c:pt>
                <c:pt idx="9">
                  <c:v>62.7</c:v>
                </c:pt>
                <c:pt idx="10">
                  <c:v>66.900000000000006</c:v>
                </c:pt>
                <c:pt idx="11">
                  <c:v>63</c:v>
                </c:pt>
                <c:pt idx="12">
                  <c:v>64.3</c:v>
                </c:pt>
                <c:pt idx="13">
                  <c:v>63.1</c:v>
                </c:pt>
                <c:pt idx="14">
                  <c:v>64</c:v>
                </c:pt>
                <c:pt idx="15">
                  <c:v>61.8</c:v>
                </c:pt>
                <c:pt idx="16">
                  <c:v>57.6</c:v>
                </c:pt>
                <c:pt idx="17">
                  <c:v>64.7</c:v>
                </c:pt>
                <c:pt idx="18">
                  <c:v>67.2</c:v>
                </c:pt>
                <c:pt idx="19">
                  <c:v>64.599999999999994</c:v>
                </c:pt>
                <c:pt idx="20">
                  <c:v>64.8</c:v>
                </c:pt>
                <c:pt idx="21">
                  <c:v>73.7</c:v>
                </c:pt>
                <c:pt idx="22">
                  <c:v>79.3</c:v>
                </c:pt>
                <c:pt idx="23">
                  <c:v>79.2</c:v>
                </c:pt>
                <c:pt idx="24">
                  <c:v>81.400000000000006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Hoja1!$A$5</c:f>
              <c:strCache>
                <c:ptCount val="1"/>
                <c:pt idx="0">
                  <c:v>Ni aprueba ni desaprueba</c:v>
                </c:pt>
              </c:strCache>
            </c:strRef>
          </c:tx>
          <c:spPr>
            <a:ln w="38100">
              <a:solidFill>
                <a:srgbClr val="FFC000"/>
              </a:solidFill>
              <a:prstDash val="solid"/>
            </a:ln>
          </c:spPr>
          <c:marker>
            <c:symbol val="square"/>
            <c:size val="11"/>
            <c:spPr>
              <a:solidFill>
                <a:srgbClr val="FFC000"/>
              </a:solidFill>
              <a:ln w="28575">
                <a:solidFill>
                  <a:srgbClr val="FFC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dLbl>
              <c:idx val="0"/>
              <c:layout>
                <c:manualLayout>
                  <c:x val="-6.4951277311276839E-2"/>
                  <c:y val="2.98701127006798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6700876736215802E-2"/>
                  <c:y val="3.23392312214788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520096575289601E-2"/>
                  <c:y val="2.98701127006798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520096575289601E-2"/>
                  <c:y val="7.92524831166739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8034328758456054E-2"/>
                  <c:y val="3.72774682630782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4.3701054769576177E-2"/>
                  <c:y val="3.23392312214788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NI" sz="1200" b="1" i="0" u="none" strike="noStrike" kern="1200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Hoja1!$B$3:$Z$3</c:f>
              <c:strCache>
                <c:ptCount val="25"/>
                <c:pt idx="0">
                  <c:v>jul-07</c:v>
                </c:pt>
                <c:pt idx="1">
                  <c:v>Dic-07</c:v>
                </c:pt>
                <c:pt idx="2">
                  <c:v>Jul-08</c:v>
                </c:pt>
                <c:pt idx="3">
                  <c:v>Dic-08</c:v>
                </c:pt>
                <c:pt idx="4">
                  <c:v>Jun-09</c:v>
                </c:pt>
                <c:pt idx="5">
                  <c:v>Dic-09</c:v>
                </c:pt>
                <c:pt idx="6">
                  <c:v>Jun-10</c:v>
                </c:pt>
                <c:pt idx="7">
                  <c:v>Dic-10</c:v>
                </c:pt>
                <c:pt idx="8">
                  <c:v>Dic-11</c:v>
                </c:pt>
                <c:pt idx="9">
                  <c:v>Jun-12</c:v>
                </c:pt>
                <c:pt idx="10">
                  <c:v>dic-12</c:v>
                </c:pt>
                <c:pt idx="11">
                  <c:v>Jun-13</c:v>
                </c:pt>
                <c:pt idx="12">
                  <c:v>dic. 13</c:v>
                </c:pt>
                <c:pt idx="13">
                  <c:v>jun-14</c:v>
                </c:pt>
                <c:pt idx="14">
                  <c:v>dic-14</c:v>
                </c:pt>
                <c:pt idx="15">
                  <c:v>jun-15</c:v>
                </c:pt>
                <c:pt idx="16">
                  <c:v>dic-15</c:v>
                </c:pt>
                <c:pt idx="17">
                  <c:v>mar-16</c:v>
                </c:pt>
                <c:pt idx="18">
                  <c:v>jul-16</c:v>
                </c:pt>
                <c:pt idx="19">
                  <c:v>Sept-16</c:v>
                </c:pt>
                <c:pt idx="20">
                  <c:v>dic-16</c:v>
                </c:pt>
                <c:pt idx="21">
                  <c:v>abr-17</c:v>
                </c:pt>
                <c:pt idx="22">
                  <c:v>Jun. 17</c:v>
                </c:pt>
                <c:pt idx="23">
                  <c:v>sep-17</c:v>
                </c:pt>
                <c:pt idx="24">
                  <c:v>dic-17</c:v>
                </c:pt>
              </c:strCache>
            </c:strRef>
          </c:cat>
          <c:val>
            <c:numRef>
              <c:f>Hoja1!$B$5:$Z$5</c:f>
              <c:numCache>
                <c:formatCode>_(* #,##0.0_);_(* \(#,##0.0\);_(* "-"??_);_(@_)</c:formatCode>
                <c:ptCount val="25"/>
                <c:pt idx="0">
                  <c:v>24.5</c:v>
                </c:pt>
                <c:pt idx="1">
                  <c:v>30.5</c:v>
                </c:pt>
                <c:pt idx="2">
                  <c:v>33.1</c:v>
                </c:pt>
                <c:pt idx="3">
                  <c:v>29.4</c:v>
                </c:pt>
                <c:pt idx="4">
                  <c:v>21.099999999999994</c:v>
                </c:pt>
                <c:pt idx="5">
                  <c:v>15.4</c:v>
                </c:pt>
                <c:pt idx="6">
                  <c:v>16.600000000000001</c:v>
                </c:pt>
                <c:pt idx="7">
                  <c:v>20.200000000000003</c:v>
                </c:pt>
                <c:pt idx="8">
                  <c:v>21.5</c:v>
                </c:pt>
                <c:pt idx="9">
                  <c:v>19.100000000000001</c:v>
                </c:pt>
                <c:pt idx="10">
                  <c:v>19.600000000000001</c:v>
                </c:pt>
                <c:pt idx="11">
                  <c:v>18.125</c:v>
                </c:pt>
                <c:pt idx="12">
                  <c:v>18.7</c:v>
                </c:pt>
                <c:pt idx="13">
                  <c:v>24.1</c:v>
                </c:pt>
                <c:pt idx="14">
                  <c:v>19.600000000000001</c:v>
                </c:pt>
                <c:pt idx="15">
                  <c:v>16.5</c:v>
                </c:pt>
                <c:pt idx="16">
                  <c:v>27.8</c:v>
                </c:pt>
                <c:pt idx="17">
                  <c:v>28.4</c:v>
                </c:pt>
                <c:pt idx="18">
                  <c:v>15.2</c:v>
                </c:pt>
                <c:pt idx="19">
                  <c:v>13.4</c:v>
                </c:pt>
                <c:pt idx="20">
                  <c:v>21.2</c:v>
                </c:pt>
                <c:pt idx="21">
                  <c:v>11.1</c:v>
                </c:pt>
                <c:pt idx="22">
                  <c:v>12.2</c:v>
                </c:pt>
                <c:pt idx="23">
                  <c:v>17</c:v>
                </c:pt>
                <c:pt idx="24">
                  <c:v>8.6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Hoja1!$A$6</c:f>
              <c:strCache>
                <c:ptCount val="1"/>
                <c:pt idx="0">
                  <c:v>Desaprueba</c:v>
                </c:pt>
              </c:strCache>
            </c:strRef>
          </c:tx>
          <c:spPr>
            <a:ln w="38100">
              <a:solidFill>
                <a:srgbClr val="C00000"/>
              </a:solidFill>
              <a:prstDash val="solid"/>
            </a:ln>
          </c:spPr>
          <c:marker>
            <c:symbol val="circle"/>
            <c:size val="11"/>
            <c:spPr>
              <a:solidFill>
                <a:srgbClr val="C00000"/>
              </a:solidFill>
              <a:ln w="28575">
                <a:solidFill>
                  <a:srgbClr val="C0000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dLbl>
              <c:idx val="0"/>
              <c:layout>
                <c:manualLayout>
                  <c:x val="-6.6046918706576474E-2"/>
                  <c:y val="-1.25862830550811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2284373266796162E-2"/>
                  <c:y val="-2.98701127006798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9534239741775801E-2"/>
                  <c:y val="-2.98701127006798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520096575289601E-2"/>
                  <c:y val="-3.23392312214788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9367780780697104E-2"/>
                  <c:y val="-4.22157053046775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8117558238995727E-2"/>
                  <c:y val="-2.74009941798800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7951099277916333E-2"/>
                  <c:y val="3.67960873609128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8200787719535851E-2"/>
                  <c:y val="-2.74009941798800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2.3867513730655598E-2"/>
                  <c:y val="-2.987030711946096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NI" sz="1400" b="1" i="0" u="none" strike="noStrike" kern="1200" baseline="0">
                    <a:solidFill>
                      <a:srgbClr val="C00000"/>
                    </a:solidFill>
                    <a:latin typeface="Arial"/>
                    <a:ea typeface="Arial"/>
                    <a:cs typeface="Arial"/>
                  </a:defRPr>
                </a:pPr>
                <a:endParaRPr lang="es-NI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Hoja1!$B$3:$Z$3</c:f>
              <c:strCache>
                <c:ptCount val="25"/>
                <c:pt idx="0">
                  <c:v>jul-07</c:v>
                </c:pt>
                <c:pt idx="1">
                  <c:v>Dic-07</c:v>
                </c:pt>
                <c:pt idx="2">
                  <c:v>Jul-08</c:v>
                </c:pt>
                <c:pt idx="3">
                  <c:v>Dic-08</c:v>
                </c:pt>
                <c:pt idx="4">
                  <c:v>Jun-09</c:v>
                </c:pt>
                <c:pt idx="5">
                  <c:v>Dic-09</c:v>
                </c:pt>
                <c:pt idx="6">
                  <c:v>Jun-10</c:v>
                </c:pt>
                <c:pt idx="7">
                  <c:v>Dic-10</c:v>
                </c:pt>
                <c:pt idx="8">
                  <c:v>Dic-11</c:v>
                </c:pt>
                <c:pt idx="9">
                  <c:v>Jun-12</c:v>
                </c:pt>
                <c:pt idx="10">
                  <c:v>dic-12</c:v>
                </c:pt>
                <c:pt idx="11">
                  <c:v>Jun-13</c:v>
                </c:pt>
                <c:pt idx="12">
                  <c:v>dic. 13</c:v>
                </c:pt>
                <c:pt idx="13">
                  <c:v>jun-14</c:v>
                </c:pt>
                <c:pt idx="14">
                  <c:v>dic-14</c:v>
                </c:pt>
                <c:pt idx="15">
                  <c:v>jun-15</c:v>
                </c:pt>
                <c:pt idx="16">
                  <c:v>dic-15</c:v>
                </c:pt>
                <c:pt idx="17">
                  <c:v>mar-16</c:v>
                </c:pt>
                <c:pt idx="18">
                  <c:v>jul-16</c:v>
                </c:pt>
                <c:pt idx="19">
                  <c:v>Sept-16</c:v>
                </c:pt>
                <c:pt idx="20">
                  <c:v>dic-16</c:v>
                </c:pt>
                <c:pt idx="21">
                  <c:v>abr-17</c:v>
                </c:pt>
                <c:pt idx="22">
                  <c:v>Jun. 17</c:v>
                </c:pt>
                <c:pt idx="23">
                  <c:v>sep-17</c:v>
                </c:pt>
                <c:pt idx="24">
                  <c:v>dic-17</c:v>
                </c:pt>
              </c:strCache>
            </c:strRef>
          </c:cat>
          <c:val>
            <c:numRef>
              <c:f>Hoja1!$B$6:$Z$6</c:f>
              <c:numCache>
                <c:formatCode>_(* #,##0.0_);_(* \(#,##0.0\);_(* "-"??_);_(@_)</c:formatCode>
                <c:ptCount val="25"/>
                <c:pt idx="0">
                  <c:v>42.1</c:v>
                </c:pt>
                <c:pt idx="1">
                  <c:v>46.300000000000004</c:v>
                </c:pt>
                <c:pt idx="2">
                  <c:v>46.6</c:v>
                </c:pt>
                <c:pt idx="3">
                  <c:v>35.5</c:v>
                </c:pt>
                <c:pt idx="4">
                  <c:v>40.6</c:v>
                </c:pt>
                <c:pt idx="5">
                  <c:v>57.4</c:v>
                </c:pt>
                <c:pt idx="6">
                  <c:v>47.9</c:v>
                </c:pt>
                <c:pt idx="7">
                  <c:v>31.5</c:v>
                </c:pt>
                <c:pt idx="8">
                  <c:v>17.399999999999999</c:v>
                </c:pt>
                <c:pt idx="9">
                  <c:v>15.3</c:v>
                </c:pt>
                <c:pt idx="10">
                  <c:v>12</c:v>
                </c:pt>
                <c:pt idx="11">
                  <c:v>17.375</c:v>
                </c:pt>
                <c:pt idx="12">
                  <c:v>15.3</c:v>
                </c:pt>
                <c:pt idx="13">
                  <c:v>11.2</c:v>
                </c:pt>
                <c:pt idx="14">
                  <c:v>12.2</c:v>
                </c:pt>
                <c:pt idx="15">
                  <c:v>18.600000000000001</c:v>
                </c:pt>
                <c:pt idx="16">
                  <c:v>13.1</c:v>
                </c:pt>
                <c:pt idx="17">
                  <c:v>17.8</c:v>
                </c:pt>
                <c:pt idx="18">
                  <c:v>13.6</c:v>
                </c:pt>
                <c:pt idx="19">
                  <c:v>14.4</c:v>
                </c:pt>
                <c:pt idx="20">
                  <c:v>10.8</c:v>
                </c:pt>
                <c:pt idx="21">
                  <c:v>7.9</c:v>
                </c:pt>
                <c:pt idx="22">
                  <c:v>6.9</c:v>
                </c:pt>
                <c:pt idx="23">
                  <c:v>3.8</c:v>
                </c:pt>
                <c:pt idx="24">
                  <c:v>8.6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60817800"/>
        <c:axId val="660818192"/>
      </c:lineChart>
      <c:catAx>
        <c:axId val="660817800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4013">
            <a:solidFill>
              <a:schemeClr val="bg1">
                <a:lumMod val="65000"/>
              </a:schemeClr>
            </a:solidFill>
            <a:prstDash val="solid"/>
          </a:ln>
        </c:spPr>
        <c:txPr>
          <a:bodyPr rot="-5400000" vert="horz"/>
          <a:lstStyle/>
          <a:p>
            <a:pPr>
              <a:defRPr lang="es-NI" sz="105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NI"/>
          </a:p>
        </c:txPr>
        <c:crossAx val="660818192"/>
        <c:crosses val="autoZero"/>
        <c:auto val="1"/>
        <c:lblAlgn val="ctr"/>
        <c:lblOffset val="100"/>
        <c:tickMarkSkip val="1"/>
        <c:noMultiLvlLbl val="0"/>
      </c:catAx>
      <c:valAx>
        <c:axId val="660818192"/>
        <c:scaling>
          <c:orientation val="minMax"/>
        </c:scaling>
        <c:delete val="1"/>
        <c:axPos val="l"/>
        <c:numFmt formatCode="_(* #,##0.0_);_(* \(#,##0.0\);_(* &quot;-&quot;??_);_(@_)" sourceLinked="1"/>
        <c:majorTickMark val="out"/>
        <c:minorTickMark val="none"/>
        <c:tickLblPos val="none"/>
        <c:crossAx val="660817800"/>
        <c:crosses val="autoZero"/>
        <c:crossBetween val="between"/>
      </c:valAx>
      <c:spPr>
        <a:noFill/>
        <a:ln w="25624">
          <a:noFill/>
        </a:ln>
      </c:spPr>
    </c:plotArea>
    <c:legend>
      <c:legendPos val="t"/>
      <c:layout>
        <c:manualLayout>
          <c:xMode val="edge"/>
          <c:yMode val="edge"/>
          <c:x val="0"/>
          <c:y val="9.6165108638722727E-2"/>
          <c:w val="0.99835808558516159"/>
          <c:h val="2.5280127604869317E-2"/>
        </c:manualLayout>
      </c:layout>
      <c:overlay val="0"/>
      <c:spPr>
        <a:noFill/>
      </c:spPr>
      <c:txPr>
        <a:bodyPr/>
        <a:lstStyle/>
        <a:p>
          <a:pPr>
            <a:defRPr lang="es-AR" sz="1400" b="1" i="1"/>
          </a:pPr>
          <a:endParaRPr lang="es-NI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NI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6029031708798061E-2"/>
          <c:y val="0.23583692059359807"/>
          <c:w val="0.97235466047901764"/>
          <c:h val="0.60039557960330248"/>
        </c:manualLayout>
      </c:layout>
      <c:lineChart>
        <c:grouping val="standar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Acuerdo</c:v>
                </c:pt>
              </c:strCache>
            </c:strRef>
          </c:tx>
          <c:spPr>
            <a:ln w="85725">
              <a:solidFill>
                <a:srgbClr val="00823B"/>
              </a:solidFill>
            </a:ln>
          </c:spPr>
          <c:marker>
            <c:symbol val="diamond"/>
            <c:size val="18"/>
            <c:spPr>
              <a:solidFill>
                <a:srgbClr val="00823B"/>
              </a:solidFill>
              <a:ln>
                <a:solidFill>
                  <a:srgbClr val="00823B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NI" b="1">
                    <a:solidFill>
                      <a:srgbClr val="00660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Hoja1!$B$1:$E$1</c:f>
              <c:strCache>
                <c:ptCount val="4"/>
                <c:pt idx="0">
                  <c:v>Mar.17</c:v>
                </c:pt>
                <c:pt idx="1">
                  <c:v>Jun.17</c:v>
                </c:pt>
                <c:pt idx="2">
                  <c:v>Sep.17</c:v>
                </c:pt>
                <c:pt idx="3">
                  <c:v>Dic.17</c:v>
                </c:pt>
              </c:strCache>
            </c:strRef>
          </c:cat>
          <c:val>
            <c:numRef>
              <c:f>Hoja1!$B$2:$E$2</c:f>
              <c:numCache>
                <c:formatCode>0.0%</c:formatCode>
                <c:ptCount val="4"/>
                <c:pt idx="0">
                  <c:v>0.74099999999999999</c:v>
                </c:pt>
                <c:pt idx="1">
                  <c:v>0.83499999999999996</c:v>
                </c:pt>
                <c:pt idx="2">
                  <c:v>0.84199999999999997</c:v>
                </c:pt>
                <c:pt idx="3">
                  <c:v>0.84899999999999998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Desacuerdo</c:v>
                </c:pt>
              </c:strCache>
            </c:strRef>
          </c:tx>
          <c:spPr>
            <a:ln w="69850">
              <a:solidFill>
                <a:srgbClr val="C00000"/>
              </a:solidFill>
            </a:ln>
          </c:spPr>
          <c:marker>
            <c:symbol val="diamond"/>
            <c:size val="18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NI" b="1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es-N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Hoja1!$B$1:$E$1</c:f>
              <c:strCache>
                <c:ptCount val="4"/>
                <c:pt idx="0">
                  <c:v>Mar.17</c:v>
                </c:pt>
                <c:pt idx="1">
                  <c:v>Jun.17</c:v>
                </c:pt>
                <c:pt idx="2">
                  <c:v>Sep.17</c:v>
                </c:pt>
                <c:pt idx="3">
                  <c:v>Dic.17</c:v>
                </c:pt>
              </c:strCache>
            </c:strRef>
          </c:cat>
          <c:val>
            <c:numRef>
              <c:f>Hoja1!$B$3:$E$3</c:f>
              <c:numCache>
                <c:formatCode>0.0%</c:formatCode>
                <c:ptCount val="4"/>
                <c:pt idx="0">
                  <c:v>8.8999999999999996E-2</c:v>
                </c:pt>
                <c:pt idx="1">
                  <c:v>8.3000000000000004E-2</c:v>
                </c:pt>
                <c:pt idx="2">
                  <c:v>5.5E-2</c:v>
                </c:pt>
                <c:pt idx="3">
                  <c:v>8.7999999999999995E-2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3631328"/>
        <c:axId val="660819368"/>
      </c:lineChart>
      <c:catAx>
        <c:axId val="673631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s-NI" sz="1400" b="1">
                <a:latin typeface="Arial" pitchFamily="34" charset="0"/>
                <a:cs typeface="Arial" pitchFamily="34" charset="0"/>
              </a:defRPr>
            </a:pPr>
            <a:endParaRPr lang="es-NI"/>
          </a:p>
        </c:txPr>
        <c:crossAx val="660819368"/>
        <c:crosses val="autoZero"/>
        <c:auto val="1"/>
        <c:lblAlgn val="ctr"/>
        <c:lblOffset val="100"/>
        <c:noMultiLvlLbl val="0"/>
      </c:catAx>
      <c:valAx>
        <c:axId val="660819368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one"/>
        <c:crossAx val="673631328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lang="es-NI" b="1">
                <a:solidFill>
                  <a:srgbClr val="006600"/>
                </a:solidFill>
                <a:latin typeface="Arial" pitchFamily="34" charset="0"/>
                <a:cs typeface="Arial" pitchFamily="34" charset="0"/>
              </a:defRPr>
            </a:pPr>
            <a:endParaRPr lang="es-NI"/>
          </a:p>
        </c:txPr>
      </c:legendEntry>
      <c:legendEntry>
        <c:idx val="1"/>
        <c:txPr>
          <a:bodyPr/>
          <a:lstStyle/>
          <a:p>
            <a:pPr>
              <a:defRPr lang="es-NI" b="1">
                <a:solidFill>
                  <a:srgbClr val="C00000"/>
                </a:solidFill>
                <a:latin typeface="Arial" pitchFamily="34" charset="0"/>
                <a:cs typeface="Arial" pitchFamily="34" charset="0"/>
              </a:defRPr>
            </a:pPr>
            <a:endParaRPr lang="es-NI"/>
          </a:p>
        </c:txPr>
      </c:legendEntry>
      <c:layout>
        <c:manualLayout>
          <c:xMode val="edge"/>
          <c:yMode val="edge"/>
          <c:x val="2.5453824788550284E-2"/>
          <c:y val="1.4681619123579959E-2"/>
          <c:w val="0.79392338073007418"/>
          <c:h val="9.9950544466868463E-2"/>
        </c:manualLayout>
      </c:layout>
      <c:overlay val="0"/>
      <c:spPr>
        <a:noFill/>
      </c:spPr>
      <c:txPr>
        <a:bodyPr/>
        <a:lstStyle/>
        <a:p>
          <a:pPr>
            <a:defRPr lang="es-NI" b="1">
              <a:latin typeface="Arial" pitchFamily="34" charset="0"/>
              <a:cs typeface="Arial" pitchFamily="34" charset="0"/>
            </a:defRPr>
          </a:pPr>
          <a:endParaRPr lang="es-NI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NI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D2F5E0-2366-4887-89F2-557010D040E0}" type="doc">
      <dgm:prSet loTypeId="urn:microsoft.com/office/officeart/2005/8/layout/vList6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NI"/>
        </a:p>
      </dgm:t>
    </dgm:pt>
    <dgm:pt modelId="{9E97BC98-CF4E-4898-82B3-3122D69CE478}">
      <dgm:prSet phldrT="[Texto]" custT="1"/>
      <dgm:spPr>
        <a:solidFill>
          <a:srgbClr val="008000"/>
        </a:solidFill>
      </dgm:spPr>
      <dgm:t>
        <a:bodyPr/>
        <a:lstStyle/>
        <a:p>
          <a:r>
            <a:rPr lang="es-NI" sz="2000" b="1" dirty="0" smtClean="0"/>
            <a:t>Se ha fortalecido</a:t>
          </a:r>
          <a:endParaRPr lang="es-NI" sz="2000" b="1" dirty="0"/>
        </a:p>
      </dgm:t>
    </dgm:pt>
    <dgm:pt modelId="{F13262A9-A7FB-41D9-90C4-AE7B2ECD93E8}" type="parTrans" cxnId="{2990DEBF-13EE-417D-B762-2A5C2B64FF38}">
      <dgm:prSet/>
      <dgm:spPr/>
      <dgm:t>
        <a:bodyPr/>
        <a:lstStyle/>
        <a:p>
          <a:endParaRPr lang="es-NI" sz="1800" b="1"/>
        </a:p>
      </dgm:t>
    </dgm:pt>
    <dgm:pt modelId="{F584E194-4A3A-45DE-A00C-7AABCD71B8BA}" type="sibTrans" cxnId="{2990DEBF-13EE-417D-B762-2A5C2B64FF38}">
      <dgm:prSet/>
      <dgm:spPr/>
      <dgm:t>
        <a:bodyPr/>
        <a:lstStyle/>
        <a:p>
          <a:endParaRPr lang="es-NI" sz="1800" b="1"/>
        </a:p>
      </dgm:t>
    </dgm:pt>
    <dgm:pt modelId="{7948958A-4ADE-4534-B7FE-04BEEF60E5C9}">
      <dgm:prSet phldrT="[Texto]" custT="1"/>
      <dgm:spPr>
        <a:solidFill>
          <a:srgbClr val="00B0F0"/>
        </a:solidFill>
      </dgm:spPr>
      <dgm:t>
        <a:bodyPr/>
        <a:lstStyle/>
        <a:p>
          <a:r>
            <a:rPr lang="es-NI" sz="1800" b="1" dirty="0" smtClean="0">
              <a:solidFill>
                <a:schemeClr val="tx1"/>
              </a:solidFill>
            </a:rPr>
            <a:t>No opina</a:t>
          </a:r>
          <a:endParaRPr lang="es-NI" sz="1800" b="1" dirty="0">
            <a:solidFill>
              <a:schemeClr val="tx1"/>
            </a:solidFill>
          </a:endParaRPr>
        </a:p>
      </dgm:t>
    </dgm:pt>
    <dgm:pt modelId="{A5ED541D-EAC3-402F-A728-EFC023D0A3F4}" type="parTrans" cxnId="{9B40EC3E-6731-4545-84B9-545DE36FFD96}">
      <dgm:prSet/>
      <dgm:spPr/>
      <dgm:t>
        <a:bodyPr/>
        <a:lstStyle/>
        <a:p>
          <a:endParaRPr lang="es-NI" sz="1800" b="1"/>
        </a:p>
      </dgm:t>
    </dgm:pt>
    <dgm:pt modelId="{F2664F8F-B8A7-45E4-8DE2-5272E23FD9D2}" type="sibTrans" cxnId="{9B40EC3E-6731-4545-84B9-545DE36FFD96}">
      <dgm:prSet/>
      <dgm:spPr/>
      <dgm:t>
        <a:bodyPr/>
        <a:lstStyle/>
        <a:p>
          <a:endParaRPr lang="es-NI" sz="1800" b="1"/>
        </a:p>
      </dgm:t>
    </dgm:pt>
    <dgm:pt modelId="{A066802C-D84C-4528-82F3-3E58B6926E6F}">
      <dgm:prSet phldrT="[Texto]" custT="1"/>
      <dgm:spPr/>
      <dgm:t>
        <a:bodyPr/>
        <a:lstStyle/>
        <a:p>
          <a:endParaRPr lang="es-NI" sz="3200" b="1" dirty="0"/>
        </a:p>
      </dgm:t>
    </dgm:pt>
    <dgm:pt modelId="{1F9145CA-E0CD-4E3F-A5A4-F3584822AB11}" type="parTrans" cxnId="{EB396DBE-98FE-4941-8759-5B95B61EC3B9}">
      <dgm:prSet/>
      <dgm:spPr/>
      <dgm:t>
        <a:bodyPr/>
        <a:lstStyle/>
        <a:p>
          <a:endParaRPr lang="es-NI" sz="1800" b="1"/>
        </a:p>
      </dgm:t>
    </dgm:pt>
    <dgm:pt modelId="{2B8FD123-F093-4C16-ACDC-19ABFD5BF2DE}" type="sibTrans" cxnId="{EB396DBE-98FE-4941-8759-5B95B61EC3B9}">
      <dgm:prSet/>
      <dgm:spPr/>
      <dgm:t>
        <a:bodyPr/>
        <a:lstStyle/>
        <a:p>
          <a:endParaRPr lang="es-NI" sz="1800" b="1"/>
        </a:p>
      </dgm:t>
    </dgm:pt>
    <dgm:pt modelId="{0144E15D-E4D4-4EC0-8458-4E139DB407AB}">
      <dgm:prSet custT="1"/>
      <dgm:spPr>
        <a:solidFill>
          <a:srgbClr val="FF0000"/>
        </a:solidFill>
      </dgm:spPr>
      <dgm:t>
        <a:bodyPr/>
        <a:lstStyle/>
        <a:p>
          <a:r>
            <a:rPr lang="es-NI" sz="2000" b="1" dirty="0" smtClean="0"/>
            <a:t>Se ha debilitado</a:t>
          </a:r>
          <a:endParaRPr lang="es-NI" sz="2000" b="1" dirty="0"/>
        </a:p>
      </dgm:t>
    </dgm:pt>
    <dgm:pt modelId="{EF653C73-0C32-4DF8-B745-6366D88BE12F}" type="parTrans" cxnId="{58DBD6D0-BB1A-49CF-9A6B-545F0FFD4FA8}">
      <dgm:prSet/>
      <dgm:spPr/>
      <dgm:t>
        <a:bodyPr/>
        <a:lstStyle/>
        <a:p>
          <a:endParaRPr lang="es-NI" sz="1800" b="1"/>
        </a:p>
      </dgm:t>
    </dgm:pt>
    <dgm:pt modelId="{153AB7EC-D508-4784-8145-46B35CC93E2E}" type="sibTrans" cxnId="{58DBD6D0-BB1A-49CF-9A6B-545F0FFD4FA8}">
      <dgm:prSet/>
      <dgm:spPr/>
      <dgm:t>
        <a:bodyPr/>
        <a:lstStyle/>
        <a:p>
          <a:endParaRPr lang="es-NI" sz="1800" b="1"/>
        </a:p>
      </dgm:t>
    </dgm:pt>
    <dgm:pt modelId="{ACCDB702-7125-448B-AB7A-4CA67714DD9E}">
      <dgm:prSet custT="1"/>
      <dgm:spPr/>
      <dgm:t>
        <a:bodyPr/>
        <a:lstStyle/>
        <a:p>
          <a:pPr algn="l"/>
          <a:endParaRPr lang="es-NI" sz="3200" b="1" dirty="0"/>
        </a:p>
      </dgm:t>
    </dgm:pt>
    <dgm:pt modelId="{DD849F79-005B-4C19-9946-05478E750BCB}" type="parTrans" cxnId="{12109BD9-5817-4246-AE55-0E4A016AD94C}">
      <dgm:prSet/>
      <dgm:spPr/>
      <dgm:t>
        <a:bodyPr/>
        <a:lstStyle/>
        <a:p>
          <a:endParaRPr lang="es-NI" sz="1800" b="1"/>
        </a:p>
      </dgm:t>
    </dgm:pt>
    <dgm:pt modelId="{42B18C31-5B6F-4036-83B1-A64FEB9DB43B}" type="sibTrans" cxnId="{12109BD9-5817-4246-AE55-0E4A016AD94C}">
      <dgm:prSet/>
      <dgm:spPr/>
      <dgm:t>
        <a:bodyPr/>
        <a:lstStyle/>
        <a:p>
          <a:endParaRPr lang="es-NI" sz="1800" b="1"/>
        </a:p>
      </dgm:t>
    </dgm:pt>
    <dgm:pt modelId="{00F1292F-C14B-41F8-B9FA-5D03E6E8E7AF}">
      <dgm:prSet custT="1"/>
      <dgm:spPr>
        <a:solidFill>
          <a:srgbClr val="FFC000"/>
        </a:solidFill>
      </dgm:spPr>
      <dgm:t>
        <a:bodyPr/>
        <a:lstStyle/>
        <a:p>
          <a:r>
            <a:rPr lang="es-NI" sz="1400" b="1" dirty="0" smtClean="0">
              <a:solidFill>
                <a:schemeClr val="tx2">
                  <a:lumMod val="50000"/>
                </a:schemeClr>
              </a:solidFill>
            </a:rPr>
            <a:t>No ha sido muy diferente en comparación a gobiernos anteriores</a:t>
          </a:r>
          <a:endParaRPr lang="es-NI" sz="1400" b="1" dirty="0">
            <a:solidFill>
              <a:schemeClr val="tx2">
                <a:lumMod val="50000"/>
              </a:schemeClr>
            </a:solidFill>
          </a:endParaRPr>
        </a:p>
      </dgm:t>
    </dgm:pt>
    <dgm:pt modelId="{B949C63E-1D16-42D4-831C-2ACB18FF33DB}" type="parTrans" cxnId="{73E06053-CF2B-46B0-8E58-80563612DC47}">
      <dgm:prSet/>
      <dgm:spPr/>
      <dgm:t>
        <a:bodyPr/>
        <a:lstStyle/>
        <a:p>
          <a:endParaRPr lang="es-NI" sz="1800" b="1"/>
        </a:p>
      </dgm:t>
    </dgm:pt>
    <dgm:pt modelId="{6F3B7B34-3C1B-4425-8642-FFB12E99C53F}" type="sibTrans" cxnId="{73E06053-CF2B-46B0-8E58-80563612DC47}">
      <dgm:prSet/>
      <dgm:spPr/>
      <dgm:t>
        <a:bodyPr/>
        <a:lstStyle/>
        <a:p>
          <a:endParaRPr lang="es-NI" sz="1800" b="1"/>
        </a:p>
      </dgm:t>
    </dgm:pt>
    <dgm:pt modelId="{E4B94005-5A47-4962-8EE8-E5DD25479D2F}">
      <dgm:prSet phldrT="[Texto]" custT="1"/>
      <dgm:spPr/>
      <dgm:t>
        <a:bodyPr/>
        <a:lstStyle/>
        <a:p>
          <a:endParaRPr lang="es-NI" sz="3000" b="1" dirty="0"/>
        </a:p>
      </dgm:t>
    </dgm:pt>
    <dgm:pt modelId="{1AF1CEC9-D36D-4B8A-9563-D63A68232FC1}" type="parTrans" cxnId="{5427A524-88B2-430B-A9DF-91A23B423224}">
      <dgm:prSet/>
      <dgm:spPr/>
      <dgm:t>
        <a:bodyPr/>
        <a:lstStyle/>
        <a:p>
          <a:endParaRPr lang="es-NI"/>
        </a:p>
      </dgm:t>
    </dgm:pt>
    <dgm:pt modelId="{8EE2DB51-36BD-48BA-9A18-17315171CFC4}" type="sibTrans" cxnId="{5427A524-88B2-430B-A9DF-91A23B423224}">
      <dgm:prSet/>
      <dgm:spPr/>
      <dgm:t>
        <a:bodyPr/>
        <a:lstStyle/>
        <a:p>
          <a:endParaRPr lang="es-NI"/>
        </a:p>
      </dgm:t>
    </dgm:pt>
    <dgm:pt modelId="{FBBB8EBE-6E8E-4946-9E07-B059ABC56369}">
      <dgm:prSet custT="1"/>
      <dgm:spPr/>
      <dgm:t>
        <a:bodyPr/>
        <a:lstStyle/>
        <a:p>
          <a:endParaRPr lang="es-NI" sz="3200" b="1" dirty="0"/>
        </a:p>
      </dgm:t>
    </dgm:pt>
    <dgm:pt modelId="{AE020EB1-E772-45F2-9E54-4068256F5361}" type="parTrans" cxnId="{9B0A3D62-455E-4521-B3D7-6A497D1DD1AD}">
      <dgm:prSet/>
      <dgm:spPr/>
      <dgm:t>
        <a:bodyPr/>
        <a:lstStyle/>
        <a:p>
          <a:endParaRPr lang="es-NI"/>
        </a:p>
      </dgm:t>
    </dgm:pt>
    <dgm:pt modelId="{F7F57A45-9268-49CF-9C69-A6F5A81AAF96}" type="sibTrans" cxnId="{9B0A3D62-455E-4521-B3D7-6A497D1DD1AD}">
      <dgm:prSet/>
      <dgm:spPr/>
      <dgm:t>
        <a:bodyPr/>
        <a:lstStyle/>
        <a:p>
          <a:endParaRPr lang="es-NI"/>
        </a:p>
      </dgm:t>
    </dgm:pt>
    <dgm:pt modelId="{E4673261-AD91-4ABF-AD27-1C0B6E6EBD49}">
      <dgm:prSet phldrT="[Texto]" custT="1"/>
      <dgm:spPr/>
      <dgm:t>
        <a:bodyPr/>
        <a:lstStyle/>
        <a:p>
          <a:endParaRPr lang="es-NI" sz="3000" b="1" dirty="0"/>
        </a:p>
      </dgm:t>
    </dgm:pt>
    <dgm:pt modelId="{A3CE17FE-51B1-4308-95ED-64B9E4D74C7B}" type="parTrans" cxnId="{E36CD5AB-352A-43BC-8617-CF8526F1E377}">
      <dgm:prSet/>
      <dgm:spPr/>
      <dgm:t>
        <a:bodyPr/>
        <a:lstStyle/>
        <a:p>
          <a:endParaRPr lang="es-NI"/>
        </a:p>
      </dgm:t>
    </dgm:pt>
    <dgm:pt modelId="{3B2BCF6B-9411-4AAA-8DC0-32238C62DC98}" type="sibTrans" cxnId="{E36CD5AB-352A-43BC-8617-CF8526F1E377}">
      <dgm:prSet/>
      <dgm:spPr/>
      <dgm:t>
        <a:bodyPr/>
        <a:lstStyle/>
        <a:p>
          <a:endParaRPr lang="es-NI"/>
        </a:p>
      </dgm:t>
    </dgm:pt>
    <dgm:pt modelId="{6004F510-4078-4F95-AB03-F8E73FA91213}" type="pres">
      <dgm:prSet presAssocID="{31D2F5E0-2366-4887-89F2-557010D040E0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NI"/>
        </a:p>
      </dgm:t>
    </dgm:pt>
    <dgm:pt modelId="{F0FBC3F2-B8CC-4145-8937-131FD607E462}" type="pres">
      <dgm:prSet presAssocID="{9E97BC98-CF4E-4898-82B3-3122D69CE478}" presName="linNode" presStyleCnt="0"/>
      <dgm:spPr/>
    </dgm:pt>
    <dgm:pt modelId="{47AD32BF-2228-487E-8098-FA73A8F29394}" type="pres">
      <dgm:prSet presAssocID="{9E97BC98-CF4E-4898-82B3-3122D69CE478}" presName="parent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9A68285E-E7BE-4222-9A6F-ACAC36DDFA74}" type="pres">
      <dgm:prSet presAssocID="{9E97BC98-CF4E-4898-82B3-3122D69CE478}" presName="childShp" presStyleLbl="bgAccFollowNode1" presStyleIdx="0" presStyleCnt="4" custScaleX="63251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5DDAB76A-8848-4E16-9591-692B240B2F4F}" type="pres">
      <dgm:prSet presAssocID="{F584E194-4A3A-45DE-A00C-7AABCD71B8BA}" presName="spacing" presStyleCnt="0"/>
      <dgm:spPr/>
    </dgm:pt>
    <dgm:pt modelId="{B0BFE397-B0D4-4132-8983-6BE4552A4153}" type="pres">
      <dgm:prSet presAssocID="{0144E15D-E4D4-4EC0-8458-4E139DB407AB}" presName="linNode" presStyleCnt="0"/>
      <dgm:spPr/>
    </dgm:pt>
    <dgm:pt modelId="{664C12FF-2D60-41A4-9511-90B5869206F8}" type="pres">
      <dgm:prSet presAssocID="{0144E15D-E4D4-4EC0-8458-4E139DB407AB}" presName="parent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711A6064-C383-4D1D-AA83-236ED1A40E2D}" type="pres">
      <dgm:prSet presAssocID="{0144E15D-E4D4-4EC0-8458-4E139DB407AB}" presName="childShp" presStyleLbl="bgAccFollowNode1" presStyleIdx="1" presStyleCnt="4" custScaleX="63251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251EC409-CB4A-4DA5-8F42-F586FA4ECDA7}" type="pres">
      <dgm:prSet presAssocID="{153AB7EC-D508-4784-8145-46B35CC93E2E}" presName="spacing" presStyleCnt="0"/>
      <dgm:spPr/>
    </dgm:pt>
    <dgm:pt modelId="{489513B3-46D7-480C-BACC-8596AF524165}" type="pres">
      <dgm:prSet presAssocID="{00F1292F-C14B-41F8-B9FA-5D03E6E8E7AF}" presName="linNode" presStyleCnt="0"/>
      <dgm:spPr/>
    </dgm:pt>
    <dgm:pt modelId="{25BF082C-3A7E-4D62-864E-FC1A7E1289E3}" type="pres">
      <dgm:prSet presAssocID="{00F1292F-C14B-41F8-B9FA-5D03E6E8E7AF}" presName="parent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EAC6D723-D14C-45E6-9BC6-52BA54A4D235}" type="pres">
      <dgm:prSet presAssocID="{00F1292F-C14B-41F8-B9FA-5D03E6E8E7AF}" presName="childShp" presStyleLbl="bgAccFollowNode1" presStyleIdx="2" presStyleCnt="4" custScaleX="68501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511C3525-0447-4BC8-B036-28137D5D5AF1}" type="pres">
      <dgm:prSet presAssocID="{6F3B7B34-3C1B-4425-8642-FFB12E99C53F}" presName="spacing" presStyleCnt="0"/>
      <dgm:spPr/>
    </dgm:pt>
    <dgm:pt modelId="{01D914F9-DB20-41C9-9243-7096D881FA37}" type="pres">
      <dgm:prSet presAssocID="{7948958A-4ADE-4534-B7FE-04BEEF60E5C9}" presName="linNode" presStyleCnt="0"/>
      <dgm:spPr/>
    </dgm:pt>
    <dgm:pt modelId="{C840A9BF-AC2A-4FED-A223-43057F1BDCCF}" type="pres">
      <dgm:prSet presAssocID="{7948958A-4ADE-4534-B7FE-04BEEF60E5C9}" presName="parent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B1C69A12-E886-469F-947A-E8E660FD9817}" type="pres">
      <dgm:prSet presAssocID="{7948958A-4ADE-4534-B7FE-04BEEF60E5C9}" presName="childShp" presStyleLbl="bgAccFollowNode1" presStyleIdx="3" presStyleCnt="4" custScaleX="68501">
        <dgm:presLayoutVars>
          <dgm:bulletEnabled val="1"/>
        </dgm:presLayoutVars>
      </dgm:prSet>
      <dgm:spPr/>
      <dgm:t>
        <a:bodyPr/>
        <a:lstStyle/>
        <a:p>
          <a:endParaRPr lang="es-NI"/>
        </a:p>
      </dgm:t>
    </dgm:pt>
  </dgm:ptLst>
  <dgm:cxnLst>
    <dgm:cxn modelId="{F22EA7C3-DAD3-4A59-B549-714BD3E3F4E7}" type="presOf" srcId="{A066802C-D84C-4528-82F3-3E58B6926E6F}" destId="{B1C69A12-E886-469F-947A-E8E660FD9817}" srcOrd="0" destOrd="0" presId="urn:microsoft.com/office/officeart/2005/8/layout/vList6"/>
    <dgm:cxn modelId="{5427A524-88B2-430B-A9DF-91A23B423224}" srcId="{9E97BC98-CF4E-4898-82B3-3122D69CE478}" destId="{E4B94005-5A47-4962-8EE8-E5DD25479D2F}" srcOrd="1" destOrd="0" parTransId="{1AF1CEC9-D36D-4B8A-9563-D63A68232FC1}" sibTransId="{8EE2DB51-36BD-48BA-9A18-17315171CFC4}"/>
    <dgm:cxn modelId="{DA3EA371-8F69-460E-BBDB-56F9D27A158D}" type="presOf" srcId="{0144E15D-E4D4-4EC0-8458-4E139DB407AB}" destId="{664C12FF-2D60-41A4-9511-90B5869206F8}" srcOrd="0" destOrd="0" presId="urn:microsoft.com/office/officeart/2005/8/layout/vList6"/>
    <dgm:cxn modelId="{4A44A2E5-A686-4094-844A-1B2DE69AE204}" type="presOf" srcId="{7948958A-4ADE-4534-B7FE-04BEEF60E5C9}" destId="{C840A9BF-AC2A-4FED-A223-43057F1BDCCF}" srcOrd="0" destOrd="0" presId="urn:microsoft.com/office/officeart/2005/8/layout/vList6"/>
    <dgm:cxn modelId="{47B09C45-6401-4699-A49E-D348F9CFF7ED}" type="presOf" srcId="{9E97BC98-CF4E-4898-82B3-3122D69CE478}" destId="{47AD32BF-2228-487E-8098-FA73A8F29394}" srcOrd="0" destOrd="0" presId="urn:microsoft.com/office/officeart/2005/8/layout/vList6"/>
    <dgm:cxn modelId="{9B0A3D62-455E-4521-B3D7-6A497D1DD1AD}" srcId="{00F1292F-C14B-41F8-B9FA-5D03E6E8E7AF}" destId="{FBBB8EBE-6E8E-4946-9E07-B059ABC56369}" srcOrd="0" destOrd="0" parTransId="{AE020EB1-E772-45F2-9E54-4068256F5361}" sibTransId="{F7F57A45-9268-49CF-9C69-A6F5A81AAF96}"/>
    <dgm:cxn modelId="{9B40EC3E-6731-4545-84B9-545DE36FFD96}" srcId="{31D2F5E0-2366-4887-89F2-557010D040E0}" destId="{7948958A-4ADE-4534-B7FE-04BEEF60E5C9}" srcOrd="3" destOrd="0" parTransId="{A5ED541D-EAC3-402F-A728-EFC023D0A3F4}" sibTransId="{F2664F8F-B8A7-45E4-8DE2-5272E23FD9D2}"/>
    <dgm:cxn modelId="{F07D99CC-0FAF-4581-8CCF-0475C32D0C98}" type="presOf" srcId="{00F1292F-C14B-41F8-B9FA-5D03E6E8E7AF}" destId="{25BF082C-3A7E-4D62-864E-FC1A7E1289E3}" srcOrd="0" destOrd="0" presId="urn:microsoft.com/office/officeart/2005/8/layout/vList6"/>
    <dgm:cxn modelId="{37F5F495-034E-492A-8E19-D86C531C9A3D}" type="presOf" srcId="{E4B94005-5A47-4962-8EE8-E5DD25479D2F}" destId="{9A68285E-E7BE-4222-9A6F-ACAC36DDFA74}" srcOrd="0" destOrd="1" presId="urn:microsoft.com/office/officeart/2005/8/layout/vList6"/>
    <dgm:cxn modelId="{E4BE222C-0D09-43A3-99DE-12C5C213605E}" type="presOf" srcId="{FBBB8EBE-6E8E-4946-9E07-B059ABC56369}" destId="{EAC6D723-D14C-45E6-9BC6-52BA54A4D235}" srcOrd="0" destOrd="0" presId="urn:microsoft.com/office/officeart/2005/8/layout/vList6"/>
    <dgm:cxn modelId="{B60BF683-1A13-458A-83C3-869FD7EE8312}" type="presOf" srcId="{E4673261-AD91-4ABF-AD27-1C0B6E6EBD49}" destId="{9A68285E-E7BE-4222-9A6F-ACAC36DDFA74}" srcOrd="0" destOrd="0" presId="urn:microsoft.com/office/officeart/2005/8/layout/vList6"/>
    <dgm:cxn modelId="{2990DEBF-13EE-417D-B762-2A5C2B64FF38}" srcId="{31D2F5E0-2366-4887-89F2-557010D040E0}" destId="{9E97BC98-CF4E-4898-82B3-3122D69CE478}" srcOrd="0" destOrd="0" parTransId="{F13262A9-A7FB-41D9-90C4-AE7B2ECD93E8}" sibTransId="{F584E194-4A3A-45DE-A00C-7AABCD71B8BA}"/>
    <dgm:cxn modelId="{E36CD5AB-352A-43BC-8617-CF8526F1E377}" srcId="{9E97BC98-CF4E-4898-82B3-3122D69CE478}" destId="{E4673261-AD91-4ABF-AD27-1C0B6E6EBD49}" srcOrd="0" destOrd="0" parTransId="{A3CE17FE-51B1-4308-95ED-64B9E4D74C7B}" sibTransId="{3B2BCF6B-9411-4AAA-8DC0-32238C62DC98}"/>
    <dgm:cxn modelId="{58DBD6D0-BB1A-49CF-9A6B-545F0FFD4FA8}" srcId="{31D2F5E0-2366-4887-89F2-557010D040E0}" destId="{0144E15D-E4D4-4EC0-8458-4E139DB407AB}" srcOrd="1" destOrd="0" parTransId="{EF653C73-0C32-4DF8-B745-6366D88BE12F}" sibTransId="{153AB7EC-D508-4784-8145-46B35CC93E2E}"/>
    <dgm:cxn modelId="{F91ED667-15B2-4B34-907B-CC2F48205C6D}" type="presOf" srcId="{31D2F5E0-2366-4887-89F2-557010D040E0}" destId="{6004F510-4078-4F95-AB03-F8E73FA91213}" srcOrd="0" destOrd="0" presId="urn:microsoft.com/office/officeart/2005/8/layout/vList6"/>
    <dgm:cxn modelId="{73E06053-CF2B-46B0-8E58-80563612DC47}" srcId="{31D2F5E0-2366-4887-89F2-557010D040E0}" destId="{00F1292F-C14B-41F8-B9FA-5D03E6E8E7AF}" srcOrd="2" destOrd="0" parTransId="{B949C63E-1D16-42D4-831C-2ACB18FF33DB}" sibTransId="{6F3B7B34-3C1B-4425-8642-FFB12E99C53F}"/>
    <dgm:cxn modelId="{145FCADF-3C1C-45F5-B831-93803E7E0023}" type="presOf" srcId="{ACCDB702-7125-448B-AB7A-4CA67714DD9E}" destId="{711A6064-C383-4D1D-AA83-236ED1A40E2D}" srcOrd="0" destOrd="0" presId="urn:microsoft.com/office/officeart/2005/8/layout/vList6"/>
    <dgm:cxn modelId="{EB396DBE-98FE-4941-8759-5B95B61EC3B9}" srcId="{7948958A-4ADE-4534-B7FE-04BEEF60E5C9}" destId="{A066802C-D84C-4528-82F3-3E58B6926E6F}" srcOrd="0" destOrd="0" parTransId="{1F9145CA-E0CD-4E3F-A5A4-F3584822AB11}" sibTransId="{2B8FD123-F093-4C16-ACDC-19ABFD5BF2DE}"/>
    <dgm:cxn modelId="{12109BD9-5817-4246-AE55-0E4A016AD94C}" srcId="{0144E15D-E4D4-4EC0-8458-4E139DB407AB}" destId="{ACCDB702-7125-448B-AB7A-4CA67714DD9E}" srcOrd="0" destOrd="0" parTransId="{DD849F79-005B-4C19-9946-05478E750BCB}" sibTransId="{42B18C31-5B6F-4036-83B1-A64FEB9DB43B}"/>
    <dgm:cxn modelId="{EC7AEDB3-1603-41AA-A8F6-910591000322}" type="presParOf" srcId="{6004F510-4078-4F95-AB03-F8E73FA91213}" destId="{F0FBC3F2-B8CC-4145-8937-131FD607E462}" srcOrd="0" destOrd="0" presId="urn:microsoft.com/office/officeart/2005/8/layout/vList6"/>
    <dgm:cxn modelId="{C89DD915-BEB0-4F7F-9D5F-793B286CC8ED}" type="presParOf" srcId="{F0FBC3F2-B8CC-4145-8937-131FD607E462}" destId="{47AD32BF-2228-487E-8098-FA73A8F29394}" srcOrd="0" destOrd="0" presId="urn:microsoft.com/office/officeart/2005/8/layout/vList6"/>
    <dgm:cxn modelId="{0E36958B-38E8-4B7B-A12D-AE8C8A70C342}" type="presParOf" srcId="{F0FBC3F2-B8CC-4145-8937-131FD607E462}" destId="{9A68285E-E7BE-4222-9A6F-ACAC36DDFA74}" srcOrd="1" destOrd="0" presId="urn:microsoft.com/office/officeart/2005/8/layout/vList6"/>
    <dgm:cxn modelId="{CE123B08-CC47-4748-9B22-B6885F339B20}" type="presParOf" srcId="{6004F510-4078-4F95-AB03-F8E73FA91213}" destId="{5DDAB76A-8848-4E16-9591-692B240B2F4F}" srcOrd="1" destOrd="0" presId="urn:microsoft.com/office/officeart/2005/8/layout/vList6"/>
    <dgm:cxn modelId="{679F6930-2F13-44F7-9F95-5ABE115CF812}" type="presParOf" srcId="{6004F510-4078-4F95-AB03-F8E73FA91213}" destId="{B0BFE397-B0D4-4132-8983-6BE4552A4153}" srcOrd="2" destOrd="0" presId="urn:microsoft.com/office/officeart/2005/8/layout/vList6"/>
    <dgm:cxn modelId="{7780ADE9-09A2-4609-9CE3-52D9073D56C3}" type="presParOf" srcId="{B0BFE397-B0D4-4132-8983-6BE4552A4153}" destId="{664C12FF-2D60-41A4-9511-90B5869206F8}" srcOrd="0" destOrd="0" presId="urn:microsoft.com/office/officeart/2005/8/layout/vList6"/>
    <dgm:cxn modelId="{9F3FEDF2-10D1-4258-93B5-65246D5ADFEF}" type="presParOf" srcId="{B0BFE397-B0D4-4132-8983-6BE4552A4153}" destId="{711A6064-C383-4D1D-AA83-236ED1A40E2D}" srcOrd="1" destOrd="0" presId="urn:microsoft.com/office/officeart/2005/8/layout/vList6"/>
    <dgm:cxn modelId="{E3415A0F-46B2-49CA-907A-02F2AC70335A}" type="presParOf" srcId="{6004F510-4078-4F95-AB03-F8E73FA91213}" destId="{251EC409-CB4A-4DA5-8F42-F586FA4ECDA7}" srcOrd="3" destOrd="0" presId="urn:microsoft.com/office/officeart/2005/8/layout/vList6"/>
    <dgm:cxn modelId="{006C08B7-BE32-46D2-88F3-69F7891D95C8}" type="presParOf" srcId="{6004F510-4078-4F95-AB03-F8E73FA91213}" destId="{489513B3-46D7-480C-BACC-8596AF524165}" srcOrd="4" destOrd="0" presId="urn:microsoft.com/office/officeart/2005/8/layout/vList6"/>
    <dgm:cxn modelId="{4FB2AB9B-C2EC-44E6-82BF-761765A93BD1}" type="presParOf" srcId="{489513B3-46D7-480C-BACC-8596AF524165}" destId="{25BF082C-3A7E-4D62-864E-FC1A7E1289E3}" srcOrd="0" destOrd="0" presId="urn:microsoft.com/office/officeart/2005/8/layout/vList6"/>
    <dgm:cxn modelId="{AEF1297C-8ED8-4065-8F93-36E3E0DDE9E9}" type="presParOf" srcId="{489513B3-46D7-480C-BACC-8596AF524165}" destId="{EAC6D723-D14C-45E6-9BC6-52BA54A4D235}" srcOrd="1" destOrd="0" presId="urn:microsoft.com/office/officeart/2005/8/layout/vList6"/>
    <dgm:cxn modelId="{AA9E27F8-1DAE-49CF-98C7-5AB32F88C086}" type="presParOf" srcId="{6004F510-4078-4F95-AB03-F8E73FA91213}" destId="{511C3525-0447-4BC8-B036-28137D5D5AF1}" srcOrd="5" destOrd="0" presId="urn:microsoft.com/office/officeart/2005/8/layout/vList6"/>
    <dgm:cxn modelId="{1B26E6AA-94F3-4407-BFC2-45A962DD5773}" type="presParOf" srcId="{6004F510-4078-4F95-AB03-F8E73FA91213}" destId="{01D914F9-DB20-41C9-9243-7096D881FA37}" srcOrd="6" destOrd="0" presId="urn:microsoft.com/office/officeart/2005/8/layout/vList6"/>
    <dgm:cxn modelId="{2AB7FEA5-7AD4-4481-883A-C4586220F8A8}" type="presParOf" srcId="{01D914F9-DB20-41C9-9243-7096D881FA37}" destId="{C840A9BF-AC2A-4FED-A223-43057F1BDCCF}" srcOrd="0" destOrd="0" presId="urn:microsoft.com/office/officeart/2005/8/layout/vList6"/>
    <dgm:cxn modelId="{C4F963D9-86F6-4A0E-A7F7-A629B53A6557}" type="presParOf" srcId="{01D914F9-DB20-41C9-9243-7096D881FA37}" destId="{B1C69A12-E886-469F-947A-E8E660FD981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68285E-E7BE-4222-9A6F-ACAC36DDFA74}">
      <dsp:nvSpPr>
        <dsp:cNvPr id="0" name=""/>
        <dsp:cNvSpPr/>
      </dsp:nvSpPr>
      <dsp:spPr>
        <a:xfrm>
          <a:off x="2096651" y="1338"/>
          <a:ext cx="1559424" cy="106212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NI" sz="3000" b="1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NI" sz="3000" b="1" kern="1200" dirty="0"/>
        </a:p>
      </dsp:txBody>
      <dsp:txXfrm>
        <a:off x="2096651" y="134104"/>
        <a:ext cx="1161128" cy="796593"/>
      </dsp:txXfrm>
    </dsp:sp>
    <dsp:sp modelId="{47AD32BF-2228-487E-8098-FA73A8F29394}">
      <dsp:nvSpPr>
        <dsp:cNvPr id="0" name=""/>
        <dsp:cNvSpPr/>
      </dsp:nvSpPr>
      <dsp:spPr>
        <a:xfrm>
          <a:off x="453014" y="1338"/>
          <a:ext cx="1643636" cy="1062124"/>
        </a:xfrm>
        <a:prstGeom prst="roundRect">
          <a:avLst/>
        </a:prstGeom>
        <a:solidFill>
          <a:srgbClr val="00800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2000" b="1" kern="1200" dirty="0" smtClean="0"/>
            <a:t>Se ha fortalecido</a:t>
          </a:r>
          <a:endParaRPr lang="es-NI" sz="2000" b="1" kern="1200" dirty="0"/>
        </a:p>
      </dsp:txBody>
      <dsp:txXfrm>
        <a:off x="504863" y="53187"/>
        <a:ext cx="1539938" cy="958426"/>
      </dsp:txXfrm>
    </dsp:sp>
    <dsp:sp modelId="{711A6064-C383-4D1D-AA83-236ED1A40E2D}">
      <dsp:nvSpPr>
        <dsp:cNvPr id="0" name=""/>
        <dsp:cNvSpPr/>
      </dsp:nvSpPr>
      <dsp:spPr>
        <a:xfrm>
          <a:off x="2096651" y="1169675"/>
          <a:ext cx="1559424" cy="106212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NI" sz="3200" b="1" kern="1200" dirty="0"/>
        </a:p>
      </dsp:txBody>
      <dsp:txXfrm>
        <a:off x="2096651" y="1302441"/>
        <a:ext cx="1161128" cy="796593"/>
      </dsp:txXfrm>
    </dsp:sp>
    <dsp:sp modelId="{664C12FF-2D60-41A4-9511-90B5869206F8}">
      <dsp:nvSpPr>
        <dsp:cNvPr id="0" name=""/>
        <dsp:cNvSpPr/>
      </dsp:nvSpPr>
      <dsp:spPr>
        <a:xfrm>
          <a:off x="453014" y="1169675"/>
          <a:ext cx="1643636" cy="1062124"/>
        </a:xfrm>
        <a:prstGeom prst="roundRect">
          <a:avLst/>
        </a:prstGeom>
        <a:solidFill>
          <a:srgbClr val="FF000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2000" b="1" kern="1200" dirty="0" smtClean="0"/>
            <a:t>Se ha debilitado</a:t>
          </a:r>
          <a:endParaRPr lang="es-NI" sz="2000" b="1" kern="1200" dirty="0"/>
        </a:p>
      </dsp:txBody>
      <dsp:txXfrm>
        <a:off x="504863" y="1221524"/>
        <a:ext cx="1539938" cy="958426"/>
      </dsp:txXfrm>
    </dsp:sp>
    <dsp:sp modelId="{EAC6D723-D14C-45E6-9BC6-52BA54A4D235}">
      <dsp:nvSpPr>
        <dsp:cNvPr id="0" name=""/>
        <dsp:cNvSpPr/>
      </dsp:nvSpPr>
      <dsp:spPr>
        <a:xfrm>
          <a:off x="2031933" y="2338012"/>
          <a:ext cx="1688861" cy="106212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NI" sz="3200" b="1" kern="1200" dirty="0"/>
        </a:p>
      </dsp:txBody>
      <dsp:txXfrm>
        <a:off x="2031933" y="2470778"/>
        <a:ext cx="1290565" cy="796593"/>
      </dsp:txXfrm>
    </dsp:sp>
    <dsp:sp modelId="{25BF082C-3A7E-4D62-864E-FC1A7E1289E3}">
      <dsp:nvSpPr>
        <dsp:cNvPr id="0" name=""/>
        <dsp:cNvSpPr/>
      </dsp:nvSpPr>
      <dsp:spPr>
        <a:xfrm>
          <a:off x="388296" y="2338012"/>
          <a:ext cx="1643636" cy="1062124"/>
        </a:xfrm>
        <a:prstGeom prst="roundRect">
          <a:avLst/>
        </a:prstGeom>
        <a:solidFill>
          <a:srgbClr val="FFC00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400" b="1" kern="1200" dirty="0" smtClean="0">
              <a:solidFill>
                <a:schemeClr val="tx2">
                  <a:lumMod val="50000"/>
                </a:schemeClr>
              </a:solidFill>
            </a:rPr>
            <a:t>No ha sido muy diferente en comparación a gobiernos anteriores</a:t>
          </a:r>
          <a:endParaRPr lang="es-NI" sz="1400" b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440145" y="2389861"/>
        <a:ext cx="1539938" cy="958426"/>
      </dsp:txXfrm>
    </dsp:sp>
    <dsp:sp modelId="{B1C69A12-E886-469F-947A-E8E660FD9817}">
      <dsp:nvSpPr>
        <dsp:cNvPr id="0" name=""/>
        <dsp:cNvSpPr/>
      </dsp:nvSpPr>
      <dsp:spPr>
        <a:xfrm>
          <a:off x="2031933" y="3506349"/>
          <a:ext cx="1688861" cy="106212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NI" sz="3200" b="1" kern="1200" dirty="0"/>
        </a:p>
      </dsp:txBody>
      <dsp:txXfrm>
        <a:off x="2031933" y="3639115"/>
        <a:ext cx="1290565" cy="796593"/>
      </dsp:txXfrm>
    </dsp:sp>
    <dsp:sp modelId="{C840A9BF-AC2A-4FED-A223-43057F1BDCCF}">
      <dsp:nvSpPr>
        <dsp:cNvPr id="0" name=""/>
        <dsp:cNvSpPr/>
      </dsp:nvSpPr>
      <dsp:spPr>
        <a:xfrm>
          <a:off x="388296" y="3506349"/>
          <a:ext cx="1643636" cy="1062124"/>
        </a:xfrm>
        <a:prstGeom prst="roundRect">
          <a:avLst/>
        </a:prstGeom>
        <a:solidFill>
          <a:srgbClr val="00B0F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800" b="1" kern="1200" dirty="0" smtClean="0">
              <a:solidFill>
                <a:schemeClr val="tx1"/>
              </a:solidFill>
            </a:rPr>
            <a:t>No opina</a:t>
          </a:r>
          <a:endParaRPr lang="es-NI" sz="1800" b="1" kern="1200" dirty="0">
            <a:solidFill>
              <a:schemeClr val="tx1"/>
            </a:solidFill>
          </a:endParaRPr>
        </a:p>
      </dsp:txBody>
      <dsp:txXfrm>
        <a:off x="440145" y="3558198"/>
        <a:ext cx="1539938" cy="9584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s-NI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5754076A-AD6A-489A-BA20-9EE4F0987EB4}" type="datetimeFigureOut">
              <a:rPr lang="es-NI" smtClean="0"/>
              <a:pPr/>
              <a:t>11/01/2018</a:t>
            </a:fld>
            <a:endParaRPr lang="es-NI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s-NI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s-NI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4A57165D-C399-4377-BA77-B6FCDDECD553}" type="slidenum">
              <a:rPr lang="es-NI" smtClean="0"/>
              <a:pPr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788433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8D769-7F68-4A8D-BCC7-A4590C0F6FB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727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EF4AF-A2FA-4D6D-9AF5-725745432BD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29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04913" y="704850"/>
            <a:ext cx="4692650" cy="35194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val="3771942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04913" y="704850"/>
            <a:ext cx="4692650" cy="35194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val="971545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1E00B-C9E7-4C99-95B1-078A44E07AF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526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04913" y="704850"/>
            <a:ext cx="4692650" cy="35194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2980794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268413" y="723900"/>
            <a:ext cx="4818062" cy="361315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8D1C1F-02CA-494C-9003-69C90191424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293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7165D-C399-4377-BA77-B6FCDDECD553}" type="slidenum">
              <a:rPr lang="es-NI" smtClean="0"/>
              <a:pPr/>
              <a:t>17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8769784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204913" y="704850"/>
            <a:ext cx="4692650" cy="3519488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ADB3C-0E33-4ECE-8C6A-9F3B01AEF956}" type="slidenum">
              <a:rPr lang="es-ES" smtClean="0"/>
              <a:pPr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62798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ADB3C-0E33-4ECE-8C6A-9F3B01AEF956}" type="slidenum">
              <a:rPr lang="es-ES" smtClean="0"/>
              <a:pPr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5285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06500" y="704850"/>
            <a:ext cx="4692650" cy="35194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221072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06500" y="704850"/>
            <a:ext cx="4692650" cy="35194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847610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06500" y="704850"/>
            <a:ext cx="4692650" cy="35194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00826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06500" y="704850"/>
            <a:ext cx="4692650" cy="35194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808471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06500" y="704850"/>
            <a:ext cx="4692650" cy="35194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201961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06500" y="704850"/>
            <a:ext cx="4692650" cy="35194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481766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4023092" y="8917422"/>
            <a:ext cx="3077739" cy="469424"/>
          </a:xfrm>
          <a:prstGeom prst="rect">
            <a:avLst/>
          </a:prstGeom>
          <a:noFill/>
        </p:spPr>
        <p:txBody>
          <a:bodyPr lIns="94229" tIns="47114" rIns="94229" bIns="47114" anchor="b"/>
          <a:lstStyle/>
          <a:p>
            <a:pPr algn="r">
              <a:defRPr/>
            </a:pPr>
            <a:fld id="{B423BBCC-D995-4127-AA6E-353AC22E19D7}" type="slidenum">
              <a:rPr lang="es-ES" sz="1200">
                <a:solidFill>
                  <a:prstClr val="black"/>
                </a:solidFill>
              </a:rPr>
              <a:pPr algn="r">
                <a:defRPr/>
              </a:pPr>
              <a:t>34</a:t>
            </a:fld>
            <a:endParaRPr lang="es-ES" sz="1200">
              <a:solidFill>
                <a:prstClr val="black"/>
              </a:solidFill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06500" y="704850"/>
            <a:ext cx="4692650" cy="35194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997" y="4459526"/>
            <a:ext cx="5208482" cy="4224814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val="28366802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4023092" y="8917422"/>
            <a:ext cx="3077739" cy="469424"/>
          </a:xfrm>
          <a:prstGeom prst="rect">
            <a:avLst/>
          </a:prstGeom>
          <a:noFill/>
        </p:spPr>
        <p:txBody>
          <a:bodyPr lIns="94229" tIns="47114" rIns="94229" bIns="47114" anchor="b"/>
          <a:lstStyle/>
          <a:p>
            <a:pPr algn="r">
              <a:defRPr/>
            </a:pPr>
            <a:fld id="{B423BBCC-D995-4127-AA6E-353AC22E19D7}" type="slidenum">
              <a:rPr lang="es-ES" sz="1200">
                <a:solidFill>
                  <a:prstClr val="black"/>
                </a:solidFill>
              </a:rPr>
              <a:pPr algn="r">
                <a:defRPr/>
              </a:pPr>
              <a:t>35</a:t>
            </a:fld>
            <a:endParaRPr lang="es-ES" sz="1200">
              <a:solidFill>
                <a:prstClr val="black"/>
              </a:solidFill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06500" y="704850"/>
            <a:ext cx="4692650" cy="35194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997" y="4459526"/>
            <a:ext cx="5208482" cy="4224814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val="292944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392793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935977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054398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307830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957149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850" y="339726"/>
            <a:ext cx="6419850" cy="1325563"/>
          </a:xfrm>
        </p:spPr>
        <p:txBody>
          <a:bodyPr>
            <a:normAutofit/>
          </a:bodyPr>
          <a:lstStyle>
            <a:lvl1pPr algn="ctr">
              <a:defRPr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31750" y="6561137"/>
            <a:ext cx="79121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NI" smtClean="0"/>
              <a:t>Sistema de Monitoreo de Opinión Pública; Correspondiente 4to. Trimestre 2017; M&amp;R Consultores</a:t>
            </a:r>
            <a:endParaRPr lang="es-N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55000" y="6538913"/>
            <a:ext cx="48895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D7931C-D6D0-4984-AC1D-8AAED3448793}" type="slidenum">
              <a:rPr lang="es-NI" smtClean="0"/>
              <a:pPr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68497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‹Nº›</a:t>
            </a:fld>
            <a:endParaRPr lang="es-NI"/>
          </a:p>
        </p:txBody>
      </p:sp>
      <p:pic>
        <p:nvPicPr>
          <p:cNvPr id="5" name="Imagen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969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745819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709202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513082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621284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8850" y="-130174"/>
            <a:ext cx="6102350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362D1-A225-48A3-B551-58A4251A6A8D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37" y="72537"/>
            <a:ext cx="774713" cy="92013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200" y="145075"/>
            <a:ext cx="1130300" cy="77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8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00814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35696" y="497246"/>
            <a:ext cx="5040560" cy="1143000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8700" y="6615087"/>
            <a:ext cx="8501090" cy="285728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r>
              <a:rPr lang="es-NI" smtClean="0"/>
              <a:t>Sistema de Monitoreo de Opinión Pública; Correspondiente 4to. Trimestre 2017; M&amp;R Consultores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33490" y="6510194"/>
            <a:ext cx="471462" cy="2873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E844671-50F2-41A1-8DDA-5C73565705B3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1388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00814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35696" y="497246"/>
            <a:ext cx="5040560" cy="1143000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8700" y="6615087"/>
            <a:ext cx="8501090" cy="285728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r>
              <a:rPr lang="es-NI" smtClean="0"/>
              <a:t>Sistema de Monitoreo de Opinión Pública; Correspondiente 4to. Trimestre 2017; M&amp;R Consultores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33490" y="6510194"/>
            <a:ext cx="471462" cy="2873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E844671-50F2-41A1-8DDA-5C73565705B3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211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00814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35696" y="497246"/>
            <a:ext cx="5040560" cy="1143000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8700" y="6615087"/>
            <a:ext cx="8501090" cy="285728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r>
              <a:rPr lang="es-NI" smtClean="0"/>
              <a:t>Sistema de Monitoreo de Opinión Pública; Correspondiente 4to. Trimestre 2017; M&amp;R Consultores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33490" y="6510194"/>
            <a:ext cx="471462" cy="2873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E844671-50F2-41A1-8DDA-5C73565705B3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267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8850" y="-130174"/>
            <a:ext cx="6102350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-292100" y="6538913"/>
            <a:ext cx="8801100" cy="365125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r>
              <a:rPr lang="es-NI" smtClean="0"/>
              <a:t>Sistema de Monitoreo de Opinión Pública; Correspondiente 4to. Trimestre 2017; M&amp;R Consultores</a:t>
            </a:r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3100" y="6549413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7362D1-A225-48A3-B551-58A4251A6A8D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200" y="145075"/>
            <a:ext cx="774713" cy="92013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388" y="220571"/>
            <a:ext cx="1231770" cy="84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32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N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7931C-D6D0-4984-AC1D-8AAED3448793}" type="slidenum">
              <a:rPr lang="es-NI" smtClean="0"/>
              <a:pPr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180524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chart" Target="../charts/chart9.xml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0.jpeg"/><Relationship Id="rId7" Type="http://schemas.openxmlformats.org/officeDocument/2006/relationships/diagramColors" Target="../diagrams/colors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microsoft.com/office/2007/relationships/hdphoto" Target="../media/hdphoto1.wdp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187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ángulo 34"/>
          <p:cNvSpPr/>
          <p:nvPr/>
        </p:nvSpPr>
        <p:spPr>
          <a:xfrm>
            <a:off x="9099" y="3011196"/>
            <a:ext cx="8706119" cy="954371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10" name="Rectángulo 9"/>
          <p:cNvSpPr/>
          <p:nvPr/>
        </p:nvSpPr>
        <p:spPr>
          <a:xfrm>
            <a:off x="9099" y="1274353"/>
            <a:ext cx="8706119" cy="1177808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2787" y="92820"/>
            <a:ext cx="6419850" cy="669701"/>
          </a:xfrm>
        </p:spPr>
        <p:txBody>
          <a:bodyPr>
            <a:normAutofit/>
          </a:bodyPr>
          <a:lstStyle/>
          <a:p>
            <a:r>
              <a:rPr lang="es-NI" sz="3200" dirty="0" smtClean="0"/>
              <a:t>Nicaragüenses</a:t>
            </a:r>
            <a:endParaRPr lang="es-NI" sz="3200" dirty="0"/>
          </a:p>
        </p:txBody>
      </p:sp>
      <p:sp>
        <p:nvSpPr>
          <p:cNvPr id="15" name="Rectángulo redondeado 14"/>
          <p:cNvSpPr/>
          <p:nvPr/>
        </p:nvSpPr>
        <p:spPr>
          <a:xfrm>
            <a:off x="141677" y="1459019"/>
            <a:ext cx="1313645" cy="822245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16" name="Rectángulo redondeado 15"/>
          <p:cNvSpPr/>
          <p:nvPr/>
        </p:nvSpPr>
        <p:spPr>
          <a:xfrm>
            <a:off x="3721791" y="1464363"/>
            <a:ext cx="1313645" cy="822245"/>
          </a:xfrm>
          <a:prstGeom prst="roundRect">
            <a:avLst/>
          </a:prstGeom>
          <a:solidFill>
            <a:srgbClr val="F74FA5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cxnSp>
        <p:nvCxnSpPr>
          <p:cNvPr id="18" name="Conector recto 17"/>
          <p:cNvCxnSpPr/>
          <p:nvPr/>
        </p:nvCxnSpPr>
        <p:spPr>
          <a:xfrm>
            <a:off x="4019159" y="1140366"/>
            <a:ext cx="3490175" cy="0"/>
          </a:xfrm>
          <a:prstGeom prst="line">
            <a:avLst/>
          </a:prstGeom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uadroTexto 19"/>
          <p:cNvSpPr txBox="1"/>
          <p:nvPr/>
        </p:nvSpPr>
        <p:spPr>
          <a:xfrm>
            <a:off x="1750769" y="1983490"/>
            <a:ext cx="1076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b="1" dirty="0" smtClean="0">
                <a:solidFill>
                  <a:srgbClr val="666666"/>
                </a:solidFill>
              </a:rPr>
              <a:t>Hombres</a:t>
            </a:r>
            <a:endParaRPr lang="es-NI" b="1" dirty="0">
              <a:solidFill>
                <a:srgbClr val="666666"/>
              </a:solidFill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5271247" y="2004023"/>
            <a:ext cx="1076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b="1" dirty="0" smtClean="0">
                <a:solidFill>
                  <a:srgbClr val="666666"/>
                </a:solidFill>
              </a:rPr>
              <a:t>Mujeres</a:t>
            </a:r>
            <a:endParaRPr lang="es-NI" b="1" dirty="0">
              <a:solidFill>
                <a:srgbClr val="666666"/>
              </a:solidFill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1405365" y="1459019"/>
            <a:ext cx="1755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63.2%</a:t>
            </a:r>
            <a:endParaRPr lang="es-NI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5103906" y="1457894"/>
            <a:ext cx="1506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3600" b="1" dirty="0" smtClean="0">
                <a:solidFill>
                  <a:srgbClr val="E12F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36.8%</a:t>
            </a:r>
            <a:endParaRPr lang="es-NI" sz="3600" b="1" dirty="0">
              <a:solidFill>
                <a:srgbClr val="E12F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74" t="33253"/>
          <a:stretch/>
        </p:blipFill>
        <p:spPr>
          <a:xfrm>
            <a:off x="4009698" y="1338942"/>
            <a:ext cx="708340" cy="90919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" t="31356" r="67183"/>
          <a:stretch/>
        </p:blipFill>
        <p:spPr>
          <a:xfrm>
            <a:off x="400034" y="1277979"/>
            <a:ext cx="746974" cy="985302"/>
          </a:xfrm>
          <a:prstGeom prst="rect">
            <a:avLst/>
          </a:prstGeom>
        </p:spPr>
      </p:pic>
      <p:sp>
        <p:nvSpPr>
          <p:cNvPr id="25" name="Rectángulo redondeado 24"/>
          <p:cNvSpPr/>
          <p:nvPr/>
        </p:nvSpPr>
        <p:spPr>
          <a:xfrm>
            <a:off x="939451" y="4005636"/>
            <a:ext cx="2794706" cy="782371"/>
          </a:xfrm>
          <a:prstGeom prst="roundRect">
            <a:avLst/>
          </a:prstGeom>
          <a:solidFill>
            <a:srgbClr val="003300"/>
          </a:solidFill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Núcleo familiar compuesto por..</a:t>
            </a:r>
            <a:endParaRPr lang="es-NI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n 2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250" y="4004831"/>
            <a:ext cx="1325451" cy="1325451"/>
          </a:xfrm>
          <a:prstGeom prst="rect">
            <a:avLst/>
          </a:prstGeom>
        </p:spPr>
      </p:pic>
      <p:sp>
        <p:nvSpPr>
          <p:cNvPr id="28" name="CuadroTexto 27"/>
          <p:cNvSpPr txBox="1"/>
          <p:nvPr/>
        </p:nvSpPr>
        <p:spPr>
          <a:xfrm>
            <a:off x="1386825" y="4718387"/>
            <a:ext cx="17553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es-NI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Personas</a:t>
            </a:r>
            <a:endParaRPr lang="es-NI" sz="4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1716760" y="775473"/>
            <a:ext cx="2768953" cy="515155"/>
          </a:xfrm>
          <a:prstGeom prst="roundRect">
            <a:avLst/>
          </a:prstGeom>
          <a:solidFill>
            <a:srgbClr val="0D9684"/>
          </a:solidFill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Sexo PSH</a:t>
            </a:r>
            <a:endParaRPr lang="es-NI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ángulo redondeado 30"/>
          <p:cNvSpPr/>
          <p:nvPr/>
        </p:nvSpPr>
        <p:spPr>
          <a:xfrm>
            <a:off x="5819260" y="4001763"/>
            <a:ext cx="2222893" cy="812645"/>
          </a:xfrm>
          <a:prstGeom prst="roundRect">
            <a:avLst/>
          </a:prstGeom>
          <a:solidFill>
            <a:srgbClr val="C00000"/>
          </a:solidFill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Promedio hijos</a:t>
            </a:r>
            <a:endParaRPr lang="es-NI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uadroTexto 31"/>
          <p:cNvSpPr txBox="1"/>
          <p:nvPr/>
        </p:nvSpPr>
        <p:spPr>
          <a:xfrm>
            <a:off x="3809232" y="3995392"/>
            <a:ext cx="175530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76.5%</a:t>
            </a:r>
          </a:p>
          <a:p>
            <a:pPr algn="ctr"/>
            <a:r>
              <a:rPr lang="es-NI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entrevistados con hijos</a:t>
            </a:r>
            <a:endParaRPr lang="es-NI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6144688" y="4774067"/>
            <a:ext cx="17553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9" name="CuadroTexto 38"/>
          <p:cNvSpPr txBox="1"/>
          <p:nvPr/>
        </p:nvSpPr>
        <p:spPr>
          <a:xfrm>
            <a:off x="13512" y="3105495"/>
            <a:ext cx="175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38.3%</a:t>
            </a:r>
            <a:endParaRPr lang="es-NI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1386825" y="3091606"/>
            <a:ext cx="175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32.1%</a:t>
            </a:r>
            <a:endParaRPr lang="es-NI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CuadroTexto 42"/>
          <p:cNvSpPr txBox="1"/>
          <p:nvPr/>
        </p:nvSpPr>
        <p:spPr>
          <a:xfrm>
            <a:off x="2672523" y="3092559"/>
            <a:ext cx="175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6.7%</a:t>
            </a:r>
            <a:endParaRPr lang="es-NI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CuadroTexto 44"/>
          <p:cNvSpPr txBox="1"/>
          <p:nvPr/>
        </p:nvSpPr>
        <p:spPr>
          <a:xfrm>
            <a:off x="4022549" y="3091606"/>
            <a:ext cx="175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21.3%</a:t>
            </a:r>
            <a:endParaRPr lang="es-NI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CuadroTexto 46"/>
          <p:cNvSpPr txBox="1"/>
          <p:nvPr/>
        </p:nvSpPr>
        <p:spPr>
          <a:xfrm>
            <a:off x="5352922" y="3105495"/>
            <a:ext cx="175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1.7%</a:t>
            </a:r>
            <a:endParaRPr lang="es-NI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286120" y="3013853"/>
            <a:ext cx="6703559" cy="885847"/>
            <a:chOff x="286120" y="3416976"/>
            <a:chExt cx="6703559" cy="885847"/>
          </a:xfrm>
        </p:grpSpPr>
        <p:sp>
          <p:nvSpPr>
            <p:cNvPr id="38" name="CuadroTexto 37"/>
            <p:cNvSpPr txBox="1"/>
            <p:nvPr/>
          </p:nvSpPr>
          <p:spPr>
            <a:xfrm>
              <a:off x="286120" y="3933491"/>
              <a:ext cx="10765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NI" b="1" dirty="0" smtClean="0">
                  <a:solidFill>
                    <a:srgbClr val="356C0E"/>
                  </a:solidFill>
                </a:rPr>
                <a:t>Primaria</a:t>
              </a:r>
              <a:endParaRPr lang="es-NI" b="1" dirty="0">
                <a:solidFill>
                  <a:srgbClr val="356C0E"/>
                </a:solidFill>
              </a:endParaRPr>
            </a:p>
          </p:txBody>
        </p:sp>
        <p:sp>
          <p:nvSpPr>
            <p:cNvPr id="40" name="CuadroTexto 39"/>
            <p:cNvSpPr txBox="1"/>
            <p:nvPr/>
          </p:nvSpPr>
          <p:spPr>
            <a:xfrm>
              <a:off x="1533689" y="3920244"/>
              <a:ext cx="12317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NI" b="1" dirty="0" smtClean="0">
                  <a:solidFill>
                    <a:srgbClr val="356C0E"/>
                  </a:solidFill>
                </a:rPr>
                <a:t>Secundaria</a:t>
              </a:r>
              <a:endParaRPr lang="es-NI" b="1" dirty="0">
                <a:solidFill>
                  <a:srgbClr val="356C0E"/>
                </a:solidFill>
              </a:endParaRPr>
            </a:p>
          </p:txBody>
        </p:sp>
        <p:sp>
          <p:nvSpPr>
            <p:cNvPr id="42" name="CuadroTexto 41"/>
            <p:cNvSpPr txBox="1"/>
            <p:nvPr/>
          </p:nvSpPr>
          <p:spPr>
            <a:xfrm>
              <a:off x="3085197" y="3915597"/>
              <a:ext cx="10765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NI" b="1" dirty="0" smtClean="0">
                  <a:solidFill>
                    <a:srgbClr val="356C0E"/>
                  </a:solidFill>
                </a:rPr>
                <a:t>Técnico</a:t>
              </a:r>
              <a:endParaRPr lang="es-NI" b="1" dirty="0">
                <a:solidFill>
                  <a:srgbClr val="356C0E"/>
                </a:solidFill>
              </a:endParaRPr>
            </a:p>
          </p:txBody>
        </p:sp>
        <p:sp>
          <p:nvSpPr>
            <p:cNvPr id="44" name="CuadroTexto 43"/>
            <p:cNvSpPr txBox="1"/>
            <p:nvPr/>
          </p:nvSpPr>
          <p:spPr>
            <a:xfrm>
              <a:off x="4153589" y="3913305"/>
              <a:ext cx="13530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NI" b="1" dirty="0" smtClean="0">
                  <a:solidFill>
                    <a:srgbClr val="356C0E"/>
                  </a:solidFill>
                </a:rPr>
                <a:t>Universidad</a:t>
              </a:r>
              <a:endParaRPr lang="es-NI" b="1" dirty="0">
                <a:solidFill>
                  <a:srgbClr val="356C0E"/>
                </a:solidFill>
              </a:endParaRPr>
            </a:p>
          </p:txBody>
        </p:sp>
        <p:sp>
          <p:nvSpPr>
            <p:cNvPr id="46" name="CuadroTexto 45"/>
            <p:cNvSpPr txBox="1"/>
            <p:nvPr/>
          </p:nvSpPr>
          <p:spPr>
            <a:xfrm>
              <a:off x="5636602" y="3913305"/>
              <a:ext cx="13530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NI" b="1" dirty="0" smtClean="0">
                  <a:solidFill>
                    <a:srgbClr val="356C0E"/>
                  </a:solidFill>
                </a:rPr>
                <a:t>Posgrado</a:t>
              </a:r>
              <a:endParaRPr lang="es-NI" b="1" dirty="0">
                <a:solidFill>
                  <a:srgbClr val="356C0E"/>
                </a:solidFill>
              </a:endParaRPr>
            </a:p>
          </p:txBody>
        </p:sp>
        <p:sp>
          <p:nvSpPr>
            <p:cNvPr id="49" name="Cerrar corchete 48"/>
            <p:cNvSpPr/>
            <p:nvPr/>
          </p:nvSpPr>
          <p:spPr>
            <a:xfrm>
              <a:off x="1429441" y="3419757"/>
              <a:ext cx="45719" cy="866837"/>
            </a:xfrm>
            <a:prstGeom prst="rightBracket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  <p:sp>
          <p:nvSpPr>
            <p:cNvPr id="50" name="Cerrar corchete 49"/>
            <p:cNvSpPr/>
            <p:nvPr/>
          </p:nvSpPr>
          <p:spPr>
            <a:xfrm>
              <a:off x="2882452" y="3416976"/>
              <a:ext cx="45719" cy="866837"/>
            </a:xfrm>
            <a:prstGeom prst="rightBracket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  <p:sp>
          <p:nvSpPr>
            <p:cNvPr id="51" name="Cerrar corchete 50"/>
            <p:cNvSpPr/>
            <p:nvPr/>
          </p:nvSpPr>
          <p:spPr>
            <a:xfrm>
              <a:off x="4092703" y="3435986"/>
              <a:ext cx="45719" cy="866837"/>
            </a:xfrm>
            <a:prstGeom prst="rightBracket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  <p:sp>
          <p:nvSpPr>
            <p:cNvPr id="52" name="Cerrar corchete 51"/>
            <p:cNvSpPr/>
            <p:nvPr/>
          </p:nvSpPr>
          <p:spPr>
            <a:xfrm>
              <a:off x="5532664" y="3416976"/>
              <a:ext cx="45719" cy="866837"/>
            </a:xfrm>
            <a:prstGeom prst="rightBracket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  <p:sp>
          <p:nvSpPr>
            <p:cNvPr id="53" name="Cerrar corchete 52"/>
            <p:cNvSpPr/>
            <p:nvPr/>
          </p:nvSpPr>
          <p:spPr>
            <a:xfrm>
              <a:off x="6734651" y="3416976"/>
              <a:ext cx="45719" cy="866837"/>
            </a:xfrm>
            <a:prstGeom prst="rightBracket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</p:grpSp>
      <p:sp>
        <p:nvSpPr>
          <p:cNvPr id="55" name="Rectángulo redondeado 54"/>
          <p:cNvSpPr/>
          <p:nvPr/>
        </p:nvSpPr>
        <p:spPr>
          <a:xfrm>
            <a:off x="9099" y="2486087"/>
            <a:ext cx="8716003" cy="515155"/>
          </a:xfrm>
          <a:prstGeom prst="roundRect">
            <a:avLst/>
          </a:prstGeom>
          <a:solidFill>
            <a:srgbClr val="356C0E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Escolaridad PSH</a:t>
            </a:r>
            <a:endParaRPr lang="es-NI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7022340" y="1111089"/>
            <a:ext cx="1653388" cy="1792225"/>
            <a:chOff x="6156101" y="1184856"/>
            <a:chExt cx="1090232" cy="3185227"/>
          </a:xfrm>
          <a:solidFill>
            <a:srgbClr val="E2A50C"/>
          </a:solidFill>
        </p:grpSpPr>
        <p:sp>
          <p:nvSpPr>
            <p:cNvPr id="11" name="Rectángulo 10"/>
            <p:cNvSpPr/>
            <p:nvPr/>
          </p:nvSpPr>
          <p:spPr>
            <a:xfrm>
              <a:off x="6156101" y="1184856"/>
              <a:ext cx="1090232" cy="24083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  <p:sp>
          <p:nvSpPr>
            <p:cNvPr id="12" name="Triángulo isósceles 11"/>
            <p:cNvSpPr/>
            <p:nvPr/>
          </p:nvSpPr>
          <p:spPr>
            <a:xfrm rot="10800000">
              <a:off x="6156101" y="3593206"/>
              <a:ext cx="721217" cy="776877"/>
            </a:xfrm>
            <a:prstGeom prst="triangle">
              <a:avLst>
                <a:gd name="adj" fmla="val 1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NI" dirty="0"/>
            </a:p>
          </p:txBody>
        </p:sp>
        <p:sp>
          <p:nvSpPr>
            <p:cNvPr id="13" name="Triángulo isósceles 12"/>
            <p:cNvSpPr/>
            <p:nvPr/>
          </p:nvSpPr>
          <p:spPr>
            <a:xfrm rot="10800000">
              <a:off x="6525116" y="3583232"/>
              <a:ext cx="721217" cy="776877"/>
            </a:xfrm>
            <a:prstGeom prst="triangle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NI" dirty="0"/>
            </a:p>
          </p:txBody>
        </p:sp>
      </p:grpSp>
      <p:sp>
        <p:nvSpPr>
          <p:cNvPr id="29" name="CuadroTexto 28"/>
          <p:cNvSpPr txBox="1"/>
          <p:nvPr/>
        </p:nvSpPr>
        <p:spPr>
          <a:xfrm>
            <a:off x="7076047" y="1340780"/>
            <a:ext cx="16613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PSH: Principal Soporte del Hogar</a:t>
            </a:r>
            <a:endParaRPr lang="es-NI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7" name="Conector recto 56"/>
          <p:cNvCxnSpPr/>
          <p:nvPr/>
        </p:nvCxnSpPr>
        <p:spPr>
          <a:xfrm>
            <a:off x="5300427" y="3965295"/>
            <a:ext cx="3490175" cy="0"/>
          </a:xfrm>
          <a:prstGeom prst="line">
            <a:avLst/>
          </a:prstGeom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Imagen 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529" y="2985952"/>
            <a:ext cx="964062" cy="964062"/>
          </a:xfrm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2</a:t>
            </a:fld>
            <a:endParaRPr lang="es-NI"/>
          </a:p>
        </p:txBody>
      </p:sp>
      <p:cxnSp>
        <p:nvCxnSpPr>
          <p:cNvPr id="54" name="Conector recto 53"/>
          <p:cNvCxnSpPr/>
          <p:nvPr/>
        </p:nvCxnSpPr>
        <p:spPr>
          <a:xfrm>
            <a:off x="859870" y="5474381"/>
            <a:ext cx="7956000" cy="0"/>
          </a:xfrm>
          <a:prstGeom prst="line">
            <a:avLst/>
          </a:prstGeom>
          <a:ln w="38100">
            <a:solidFill>
              <a:srgbClr val="7F7F7E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upo 7"/>
          <p:cNvGrpSpPr/>
          <p:nvPr/>
        </p:nvGrpSpPr>
        <p:grpSpPr>
          <a:xfrm>
            <a:off x="3222810" y="5435475"/>
            <a:ext cx="1734189" cy="1076729"/>
            <a:chOff x="2846294" y="5435475"/>
            <a:chExt cx="1734189" cy="1076729"/>
          </a:xfrm>
        </p:grpSpPr>
        <p:grpSp>
          <p:nvGrpSpPr>
            <p:cNvPr id="56" name="Grupo 55"/>
            <p:cNvGrpSpPr/>
            <p:nvPr/>
          </p:nvGrpSpPr>
          <p:grpSpPr>
            <a:xfrm>
              <a:off x="2892651" y="5782615"/>
              <a:ext cx="1687832" cy="290595"/>
              <a:chOff x="2280594" y="2258547"/>
              <a:chExt cx="1687832" cy="290595"/>
            </a:xfrm>
          </p:grpSpPr>
          <p:cxnSp>
            <p:nvCxnSpPr>
              <p:cNvPr id="58" name="Conector recto 57"/>
              <p:cNvCxnSpPr/>
              <p:nvPr/>
            </p:nvCxnSpPr>
            <p:spPr>
              <a:xfrm>
                <a:off x="2280594" y="2403844"/>
                <a:ext cx="1620194" cy="1"/>
              </a:xfrm>
              <a:prstGeom prst="line">
                <a:avLst/>
              </a:prstGeom>
              <a:ln w="57150">
                <a:solidFill>
                  <a:srgbClr val="CFCFCF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Elipse 58"/>
              <p:cNvSpPr/>
              <p:nvPr/>
            </p:nvSpPr>
            <p:spPr>
              <a:xfrm>
                <a:off x="3633575" y="2258547"/>
                <a:ext cx="334851" cy="290595"/>
              </a:xfrm>
              <a:prstGeom prst="ellipse">
                <a:avLst/>
              </a:prstGeom>
              <a:solidFill>
                <a:srgbClr val="CFCFCF"/>
              </a:solidFill>
              <a:ln>
                <a:solidFill>
                  <a:srgbClr val="CFCFCF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NI"/>
              </a:p>
            </p:txBody>
          </p:sp>
        </p:grpSp>
        <p:sp>
          <p:nvSpPr>
            <p:cNvPr id="60" name="CuadroTexto 59"/>
            <p:cNvSpPr txBox="1"/>
            <p:nvPr/>
          </p:nvSpPr>
          <p:spPr>
            <a:xfrm>
              <a:off x="3327713" y="5435475"/>
              <a:ext cx="7087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NI" sz="2800" b="1" dirty="0" smtClean="0"/>
                <a:t>C</a:t>
              </a:r>
              <a:endParaRPr lang="es-NI" sz="2800" b="1" dirty="0"/>
            </a:p>
          </p:txBody>
        </p:sp>
        <p:sp>
          <p:nvSpPr>
            <p:cNvPr id="61" name="CuadroTexto 60"/>
            <p:cNvSpPr txBox="1"/>
            <p:nvPr/>
          </p:nvSpPr>
          <p:spPr>
            <a:xfrm>
              <a:off x="2846294" y="5865873"/>
              <a:ext cx="15066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NI" sz="3600" b="1" dirty="0" smtClean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16.0%</a:t>
              </a:r>
              <a:endParaRPr lang="es-NI" sz="3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upo 73"/>
          <p:cNvGrpSpPr/>
          <p:nvPr/>
        </p:nvGrpSpPr>
        <p:grpSpPr>
          <a:xfrm>
            <a:off x="1426627" y="5435290"/>
            <a:ext cx="1687832" cy="1076729"/>
            <a:chOff x="2892651" y="5435475"/>
            <a:chExt cx="1687832" cy="1076729"/>
          </a:xfrm>
        </p:grpSpPr>
        <p:grpSp>
          <p:nvGrpSpPr>
            <p:cNvPr id="75" name="Grupo 74"/>
            <p:cNvGrpSpPr/>
            <p:nvPr/>
          </p:nvGrpSpPr>
          <p:grpSpPr>
            <a:xfrm>
              <a:off x="2892651" y="5782615"/>
              <a:ext cx="1687832" cy="290595"/>
              <a:chOff x="2280594" y="2258547"/>
              <a:chExt cx="1687832" cy="290595"/>
            </a:xfrm>
          </p:grpSpPr>
          <p:cxnSp>
            <p:nvCxnSpPr>
              <p:cNvPr id="78" name="Conector recto 77"/>
              <p:cNvCxnSpPr/>
              <p:nvPr/>
            </p:nvCxnSpPr>
            <p:spPr>
              <a:xfrm>
                <a:off x="2280594" y="2403844"/>
                <a:ext cx="1620194" cy="1"/>
              </a:xfrm>
              <a:prstGeom prst="line">
                <a:avLst/>
              </a:prstGeom>
              <a:ln w="57150">
                <a:solidFill>
                  <a:srgbClr val="CFCFCF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Elipse 78"/>
              <p:cNvSpPr/>
              <p:nvPr/>
            </p:nvSpPr>
            <p:spPr>
              <a:xfrm>
                <a:off x="3633575" y="2258547"/>
                <a:ext cx="334851" cy="290595"/>
              </a:xfrm>
              <a:prstGeom prst="ellipse">
                <a:avLst/>
              </a:prstGeom>
              <a:solidFill>
                <a:srgbClr val="CFCFCF"/>
              </a:solidFill>
              <a:ln>
                <a:solidFill>
                  <a:srgbClr val="CFCFCF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NI"/>
              </a:p>
            </p:txBody>
          </p:sp>
        </p:grpSp>
        <p:sp>
          <p:nvSpPr>
            <p:cNvPr id="76" name="CuadroTexto 75"/>
            <p:cNvSpPr txBox="1"/>
            <p:nvPr/>
          </p:nvSpPr>
          <p:spPr>
            <a:xfrm>
              <a:off x="3327713" y="5435475"/>
              <a:ext cx="7087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NI" sz="2800" b="1" dirty="0" smtClean="0"/>
                <a:t>AB</a:t>
              </a:r>
              <a:endParaRPr lang="es-NI" sz="2800" b="1" dirty="0"/>
            </a:p>
          </p:txBody>
        </p:sp>
        <p:sp>
          <p:nvSpPr>
            <p:cNvPr id="77" name="CuadroTexto 76"/>
            <p:cNvSpPr txBox="1"/>
            <p:nvPr/>
          </p:nvSpPr>
          <p:spPr>
            <a:xfrm>
              <a:off x="3085197" y="5865873"/>
              <a:ext cx="12677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NI" sz="3600" b="1" dirty="0" smtClean="0">
                  <a:solidFill>
                    <a:srgbClr val="00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0.7%</a:t>
              </a:r>
              <a:endParaRPr lang="es-NI" sz="3600" b="1" dirty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0" name="Grupo 79"/>
          <p:cNvGrpSpPr/>
          <p:nvPr/>
        </p:nvGrpSpPr>
        <p:grpSpPr>
          <a:xfrm>
            <a:off x="5271239" y="5452914"/>
            <a:ext cx="1734189" cy="1076729"/>
            <a:chOff x="2846294" y="5435475"/>
            <a:chExt cx="1734189" cy="1076729"/>
          </a:xfrm>
        </p:grpSpPr>
        <p:grpSp>
          <p:nvGrpSpPr>
            <p:cNvPr id="81" name="Grupo 80"/>
            <p:cNvGrpSpPr/>
            <p:nvPr/>
          </p:nvGrpSpPr>
          <p:grpSpPr>
            <a:xfrm>
              <a:off x="2892651" y="5782615"/>
              <a:ext cx="1687832" cy="290595"/>
              <a:chOff x="2280594" y="2258547"/>
              <a:chExt cx="1687832" cy="290595"/>
            </a:xfrm>
          </p:grpSpPr>
          <p:cxnSp>
            <p:nvCxnSpPr>
              <p:cNvPr id="84" name="Conector recto 83"/>
              <p:cNvCxnSpPr/>
              <p:nvPr/>
            </p:nvCxnSpPr>
            <p:spPr>
              <a:xfrm>
                <a:off x="2280594" y="2403844"/>
                <a:ext cx="1620194" cy="1"/>
              </a:xfrm>
              <a:prstGeom prst="line">
                <a:avLst/>
              </a:prstGeom>
              <a:ln w="57150">
                <a:solidFill>
                  <a:srgbClr val="CFCFCF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Elipse 84"/>
              <p:cNvSpPr/>
              <p:nvPr/>
            </p:nvSpPr>
            <p:spPr>
              <a:xfrm>
                <a:off x="3633575" y="2258547"/>
                <a:ext cx="334851" cy="290595"/>
              </a:xfrm>
              <a:prstGeom prst="ellipse">
                <a:avLst/>
              </a:prstGeom>
              <a:solidFill>
                <a:srgbClr val="CFCFCF"/>
              </a:solidFill>
              <a:ln>
                <a:solidFill>
                  <a:srgbClr val="CFCFCF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NI"/>
              </a:p>
            </p:txBody>
          </p:sp>
        </p:grpSp>
        <p:sp>
          <p:nvSpPr>
            <p:cNvPr id="82" name="CuadroTexto 81"/>
            <p:cNvSpPr txBox="1"/>
            <p:nvPr/>
          </p:nvSpPr>
          <p:spPr>
            <a:xfrm>
              <a:off x="3327713" y="5435475"/>
              <a:ext cx="7087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NI" sz="2800" b="1" dirty="0" smtClean="0"/>
                <a:t>D</a:t>
              </a:r>
              <a:endParaRPr lang="es-NI" sz="2800" b="1" dirty="0"/>
            </a:p>
          </p:txBody>
        </p:sp>
        <p:sp>
          <p:nvSpPr>
            <p:cNvPr id="83" name="CuadroTexto 82"/>
            <p:cNvSpPr txBox="1"/>
            <p:nvPr/>
          </p:nvSpPr>
          <p:spPr>
            <a:xfrm>
              <a:off x="2846294" y="5865873"/>
              <a:ext cx="15066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NI" sz="3600" b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48.8%</a:t>
              </a:r>
              <a:endParaRPr lang="es-NI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6" name="Grupo 85"/>
          <p:cNvGrpSpPr/>
          <p:nvPr/>
        </p:nvGrpSpPr>
        <p:grpSpPr>
          <a:xfrm>
            <a:off x="7225545" y="5457397"/>
            <a:ext cx="1734189" cy="1076729"/>
            <a:chOff x="2846294" y="5435475"/>
            <a:chExt cx="1734189" cy="1076729"/>
          </a:xfrm>
        </p:grpSpPr>
        <p:grpSp>
          <p:nvGrpSpPr>
            <p:cNvPr id="87" name="Grupo 86"/>
            <p:cNvGrpSpPr/>
            <p:nvPr/>
          </p:nvGrpSpPr>
          <p:grpSpPr>
            <a:xfrm>
              <a:off x="2892651" y="5782615"/>
              <a:ext cx="1687832" cy="290595"/>
              <a:chOff x="2280594" y="2258547"/>
              <a:chExt cx="1687832" cy="290595"/>
            </a:xfrm>
          </p:grpSpPr>
          <p:cxnSp>
            <p:nvCxnSpPr>
              <p:cNvPr id="90" name="Conector recto 89"/>
              <p:cNvCxnSpPr/>
              <p:nvPr/>
            </p:nvCxnSpPr>
            <p:spPr>
              <a:xfrm>
                <a:off x="2280594" y="2403844"/>
                <a:ext cx="1620194" cy="1"/>
              </a:xfrm>
              <a:prstGeom prst="line">
                <a:avLst/>
              </a:prstGeom>
              <a:ln w="57150">
                <a:solidFill>
                  <a:srgbClr val="CFCFCF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Elipse 90"/>
              <p:cNvSpPr/>
              <p:nvPr/>
            </p:nvSpPr>
            <p:spPr>
              <a:xfrm>
                <a:off x="3633575" y="2258547"/>
                <a:ext cx="334851" cy="290595"/>
              </a:xfrm>
              <a:prstGeom prst="ellipse">
                <a:avLst/>
              </a:prstGeom>
              <a:solidFill>
                <a:srgbClr val="CFCFCF"/>
              </a:solidFill>
              <a:ln>
                <a:solidFill>
                  <a:srgbClr val="CFCFCF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NI"/>
              </a:p>
            </p:txBody>
          </p:sp>
        </p:grpSp>
        <p:sp>
          <p:nvSpPr>
            <p:cNvPr id="88" name="CuadroTexto 87"/>
            <p:cNvSpPr txBox="1"/>
            <p:nvPr/>
          </p:nvSpPr>
          <p:spPr>
            <a:xfrm>
              <a:off x="3327713" y="5435475"/>
              <a:ext cx="7087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NI" sz="2800" b="1" dirty="0" smtClean="0"/>
                <a:t>E</a:t>
              </a:r>
              <a:endParaRPr lang="es-NI" sz="2800" b="1" dirty="0"/>
            </a:p>
          </p:txBody>
        </p:sp>
        <p:sp>
          <p:nvSpPr>
            <p:cNvPr id="89" name="CuadroTexto 88"/>
            <p:cNvSpPr txBox="1"/>
            <p:nvPr/>
          </p:nvSpPr>
          <p:spPr>
            <a:xfrm>
              <a:off x="2846294" y="5865873"/>
              <a:ext cx="15066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NI" sz="36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34.5%</a:t>
              </a:r>
              <a:endParaRPr lang="es-NI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8" name="Rectángulo redondeado 47"/>
          <p:cNvSpPr/>
          <p:nvPr/>
        </p:nvSpPr>
        <p:spPr>
          <a:xfrm>
            <a:off x="-15592" y="5446807"/>
            <a:ext cx="1251796" cy="515155"/>
          </a:xfrm>
          <a:prstGeom prst="roundRect">
            <a:avLst/>
          </a:prstGeom>
          <a:solidFill>
            <a:srgbClr val="E12F7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2800" dirty="0" smtClean="0"/>
              <a:t>NSE</a:t>
            </a:r>
            <a:endParaRPr lang="es-NI" sz="2800" dirty="0"/>
          </a:p>
        </p:txBody>
      </p:sp>
    </p:spTree>
    <p:extLst>
      <p:ext uri="{BB962C8B-B14F-4D97-AF65-F5344CB8AC3E}">
        <p14:creationId xmlns:p14="http://schemas.microsoft.com/office/powerpoint/2010/main" val="5534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7" y="147033"/>
            <a:ext cx="6552728" cy="1308348"/>
          </a:xfrm>
        </p:spPr>
        <p:txBody>
          <a:bodyPr/>
          <a:lstStyle/>
          <a:p>
            <a:r>
              <a:rPr lang="es-ES" sz="2400" dirty="0" smtClean="0"/>
              <a:t>Denominaciones Religiosas en Nicaragua</a:t>
            </a:r>
            <a:br>
              <a:rPr lang="es-ES" sz="2400" dirty="0" smtClean="0"/>
            </a:br>
            <a:r>
              <a:rPr lang="es-ES" sz="2400" dirty="0" smtClean="0"/>
              <a:t>Comportamiento 1950 a la fecha</a:t>
            </a:r>
            <a:endParaRPr lang="es-ES" sz="2400" dirty="0"/>
          </a:p>
        </p:txBody>
      </p:sp>
      <p:graphicFrame>
        <p:nvGraphicFramePr>
          <p:cNvPr id="8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5039980"/>
              </p:ext>
            </p:extLst>
          </p:nvPr>
        </p:nvGraphicFramePr>
        <p:xfrm>
          <a:off x="0" y="1623672"/>
          <a:ext cx="8569412" cy="4662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0" y="6378786"/>
            <a:ext cx="9139264" cy="26160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NI" sz="11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*Creyente sin </a:t>
            </a:r>
            <a:r>
              <a:rPr lang="es-NI" sz="11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denominación: Son </a:t>
            </a:r>
            <a:r>
              <a:rPr lang="es-NI" sz="11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personas que declaran creer en Dios, pero no pertenecen a ninguna denominación religiosa</a:t>
            </a:r>
            <a:r>
              <a:rPr lang="es-NI" sz="11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NI" sz="1100" i="1" dirty="0">
              <a:solidFill>
                <a:schemeClr val="bg1"/>
              </a:solidFill>
            </a:endParaRPr>
          </a:p>
        </p:txBody>
      </p:sp>
      <p:sp>
        <p:nvSpPr>
          <p:cNvPr id="5" name="9 Documento"/>
          <p:cNvSpPr/>
          <p:nvPr/>
        </p:nvSpPr>
        <p:spPr>
          <a:xfrm>
            <a:off x="2542971" y="1253521"/>
            <a:ext cx="3600400" cy="40372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Tendencia</a:t>
            </a:r>
            <a:endParaRPr lang="es-NI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3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54970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Imagen 7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41"/>
          <a:stretch/>
        </p:blipFill>
        <p:spPr>
          <a:xfrm>
            <a:off x="854917" y="4874466"/>
            <a:ext cx="1756360" cy="1275137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158" y="57591"/>
            <a:ext cx="6070684" cy="1100752"/>
          </a:xfrm>
        </p:spPr>
        <p:txBody>
          <a:bodyPr>
            <a:normAutofit/>
          </a:bodyPr>
          <a:lstStyle/>
          <a:p>
            <a:r>
              <a:rPr lang="es-ES_tradnl" sz="2800" dirty="0" smtClean="0"/>
              <a:t>Calidad de la pertenencia a iglesias o congregaciones</a:t>
            </a:r>
            <a:endParaRPr lang="es-NI" sz="2800" dirty="0"/>
          </a:p>
        </p:txBody>
      </p:sp>
      <p:sp>
        <p:nvSpPr>
          <p:cNvPr id="3" name="Rectángulo 31"/>
          <p:cNvSpPr/>
          <p:nvPr/>
        </p:nvSpPr>
        <p:spPr>
          <a:xfrm>
            <a:off x="6506669" y="1514121"/>
            <a:ext cx="2497643" cy="2613732"/>
          </a:xfrm>
          <a:prstGeom prst="rect">
            <a:avLst/>
          </a:prstGeom>
          <a:solidFill>
            <a:srgbClr val="737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4" name="Rectángulo 32"/>
          <p:cNvSpPr/>
          <p:nvPr/>
        </p:nvSpPr>
        <p:spPr>
          <a:xfrm>
            <a:off x="6635169" y="1627308"/>
            <a:ext cx="2252076" cy="2400258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grpSp>
        <p:nvGrpSpPr>
          <p:cNvPr id="5" name="Grupo 19"/>
          <p:cNvGrpSpPr/>
          <p:nvPr/>
        </p:nvGrpSpPr>
        <p:grpSpPr>
          <a:xfrm>
            <a:off x="6492690" y="987005"/>
            <a:ext cx="2563765" cy="3004606"/>
            <a:chOff x="6398775" y="1123189"/>
            <a:chExt cx="2563765" cy="3004606"/>
          </a:xfrm>
        </p:grpSpPr>
        <p:pic>
          <p:nvPicPr>
            <p:cNvPr id="6" name="Imagen 1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19" t="3946" r="12813" b="71989"/>
            <a:stretch/>
          </p:blipFill>
          <p:spPr>
            <a:xfrm>
              <a:off x="6398775" y="1123189"/>
              <a:ext cx="2563765" cy="644134"/>
            </a:xfrm>
            <a:prstGeom prst="rect">
              <a:avLst/>
            </a:prstGeom>
          </p:spPr>
        </p:pic>
        <p:sp>
          <p:nvSpPr>
            <p:cNvPr id="7" name="Rectángulo 9"/>
            <p:cNvSpPr/>
            <p:nvPr/>
          </p:nvSpPr>
          <p:spPr>
            <a:xfrm>
              <a:off x="6606668" y="1772265"/>
              <a:ext cx="221132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q"/>
              </a:pPr>
              <a:r>
                <a:rPr lang="en-US" sz="1600" b="1" dirty="0" smtClean="0"/>
                <a:t> </a:t>
              </a:r>
              <a:r>
                <a:rPr lang="en-US" sz="1600" b="1" dirty="0" err="1" smtClean="0"/>
                <a:t>Devotos</a:t>
              </a:r>
              <a:r>
                <a:rPr lang="en-US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: </a:t>
              </a:r>
              <a:r>
                <a:rPr lang="en-US" sz="1200" b="1" dirty="0" err="1" smtClean="0">
                  <a:solidFill>
                    <a:schemeClr val="accent5">
                      <a:lumMod val="75000"/>
                    </a:schemeClr>
                  </a:solidFill>
                </a:rPr>
                <a:t>Asisten</a:t>
              </a:r>
              <a:r>
                <a:rPr lang="en-US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  a </a:t>
              </a:r>
              <a:r>
                <a:rPr lang="en-US" sz="1200" b="1" dirty="0" err="1" smtClean="0">
                  <a:solidFill>
                    <a:schemeClr val="accent5">
                      <a:lumMod val="75000"/>
                    </a:schemeClr>
                  </a:solidFill>
                </a:rPr>
                <a:t>su</a:t>
              </a:r>
              <a:r>
                <a:rPr lang="en-US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accent5">
                      <a:lumMod val="75000"/>
                    </a:schemeClr>
                  </a:solidFill>
                </a:rPr>
                <a:t>iglesia</a:t>
              </a:r>
              <a:r>
                <a:rPr lang="en-US" sz="1200" b="1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en-US" sz="1200" b="1" dirty="0" err="1" smtClean="0">
                  <a:solidFill>
                    <a:schemeClr val="accent5">
                      <a:lumMod val="75000"/>
                    </a:schemeClr>
                  </a:solidFill>
                </a:rPr>
                <a:t>tres</a:t>
              </a:r>
              <a:r>
                <a:rPr lang="en-US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 o </a:t>
              </a:r>
              <a:r>
                <a:rPr lang="en-US" sz="1200" b="1" dirty="0" err="1">
                  <a:solidFill>
                    <a:schemeClr val="accent5">
                      <a:lumMod val="75000"/>
                    </a:schemeClr>
                  </a:solidFill>
                </a:rPr>
                <a:t>más</a:t>
              </a:r>
              <a:r>
                <a:rPr lang="en-US" sz="1200" b="1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accent5">
                      <a:lumMod val="75000"/>
                    </a:schemeClr>
                  </a:solidFill>
                </a:rPr>
                <a:t>veces</a:t>
              </a:r>
              <a:r>
                <a:rPr lang="en-US" sz="1200" b="1" dirty="0">
                  <a:solidFill>
                    <a:schemeClr val="accent5">
                      <a:lumMod val="75000"/>
                    </a:schemeClr>
                  </a:solidFill>
                </a:rPr>
                <a:t> a la </a:t>
              </a:r>
              <a:r>
                <a:rPr lang="en-US" sz="1200" b="1" dirty="0" err="1" smtClean="0">
                  <a:solidFill>
                    <a:schemeClr val="accent5">
                      <a:lumMod val="75000"/>
                    </a:schemeClr>
                  </a:solidFill>
                </a:rPr>
                <a:t>semana</a:t>
              </a:r>
              <a:r>
                <a:rPr lang="en-US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.</a:t>
              </a:r>
              <a:endParaRPr lang="en-US" sz="12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8" name="Rectángulo 10"/>
            <p:cNvSpPr/>
            <p:nvPr/>
          </p:nvSpPr>
          <p:spPr>
            <a:xfrm>
              <a:off x="6595789" y="2489988"/>
              <a:ext cx="221132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n-US" sz="1600" b="1" dirty="0"/>
                <a:t>De</a:t>
              </a:r>
              <a:r>
                <a:rPr lang="en-US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en-US" sz="1600" b="1" dirty="0" err="1"/>
                <a:t>Precepto</a:t>
              </a:r>
              <a:r>
                <a:rPr lang="en-US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: Se </a:t>
              </a:r>
              <a:r>
                <a:rPr lang="en-US" sz="1200" b="1" dirty="0" err="1" smtClean="0">
                  <a:solidFill>
                    <a:schemeClr val="accent5">
                      <a:lumMod val="75000"/>
                    </a:schemeClr>
                  </a:solidFill>
                </a:rPr>
                <a:t>limitan</a:t>
              </a:r>
              <a:r>
                <a:rPr lang="en-US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 a  </a:t>
              </a:r>
              <a:r>
                <a:rPr lang="en-US" sz="1200" b="1" dirty="0" err="1" smtClean="0">
                  <a:solidFill>
                    <a:schemeClr val="accent5">
                      <a:lumMod val="75000"/>
                    </a:schemeClr>
                  </a:solidFill>
                </a:rPr>
                <a:t>cumplir</a:t>
              </a:r>
              <a:r>
                <a:rPr lang="en-US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en-US" sz="1200" b="1" dirty="0" err="1" smtClean="0">
                  <a:solidFill>
                    <a:schemeClr val="accent5">
                      <a:lumMod val="75000"/>
                    </a:schemeClr>
                  </a:solidFill>
                </a:rPr>
                <a:t>preceptos</a:t>
              </a:r>
              <a:r>
                <a:rPr lang="en-US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accent5">
                      <a:lumMod val="75000"/>
                    </a:schemeClr>
                  </a:solidFill>
                </a:rPr>
                <a:t>establecidos</a:t>
              </a:r>
              <a:r>
                <a:rPr lang="en-US" sz="1200" b="1" dirty="0">
                  <a:solidFill>
                    <a:schemeClr val="accent5">
                      <a:lumMod val="75000"/>
                    </a:schemeClr>
                  </a:solidFill>
                </a:rPr>
                <a:t>.</a:t>
              </a:r>
            </a:p>
          </p:txBody>
        </p:sp>
        <p:sp>
          <p:nvSpPr>
            <p:cNvPr id="9" name="Rectángulo 11"/>
            <p:cNvSpPr/>
            <p:nvPr/>
          </p:nvSpPr>
          <p:spPr>
            <a:xfrm>
              <a:off x="6543250" y="3235243"/>
              <a:ext cx="2183177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n-US" sz="1600" b="1" dirty="0"/>
                <a:t>Nominal</a:t>
              </a:r>
              <a:r>
                <a:rPr lang="en-US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: Unicamente </a:t>
              </a:r>
              <a:r>
                <a:rPr lang="en-US" sz="1200" b="1" dirty="0" err="1" smtClean="0">
                  <a:solidFill>
                    <a:schemeClr val="accent5">
                      <a:lumMod val="75000"/>
                    </a:schemeClr>
                  </a:solidFill>
                </a:rPr>
                <a:t>asisten</a:t>
              </a:r>
              <a:r>
                <a:rPr lang="en-US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 a </a:t>
              </a:r>
              <a:r>
                <a:rPr lang="en-US" sz="1200" b="1" dirty="0" err="1" smtClean="0">
                  <a:solidFill>
                    <a:schemeClr val="accent5">
                      <a:lumMod val="75000"/>
                    </a:schemeClr>
                  </a:solidFill>
                </a:rPr>
                <a:t>su</a:t>
              </a:r>
              <a:r>
                <a:rPr lang="en-US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en-US" sz="1200" b="1" dirty="0" err="1" smtClean="0">
                  <a:solidFill>
                    <a:schemeClr val="accent5">
                      <a:lumMod val="75000"/>
                    </a:schemeClr>
                  </a:solidFill>
                </a:rPr>
                <a:t>iglesia</a:t>
              </a:r>
              <a:r>
                <a:rPr lang="en-US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en-US" sz="1200" b="1" dirty="0" err="1" smtClean="0">
                  <a:solidFill>
                    <a:schemeClr val="accent5">
                      <a:lumMod val="75000"/>
                    </a:schemeClr>
                  </a:solidFill>
                </a:rPr>
                <a:t>en</a:t>
              </a:r>
              <a:r>
                <a:rPr lang="en-US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en-US" sz="1200" b="1" dirty="0" err="1" smtClean="0">
                  <a:solidFill>
                    <a:schemeClr val="accent5">
                      <a:lumMod val="75000"/>
                    </a:schemeClr>
                  </a:solidFill>
                </a:rPr>
                <a:t>cumplimiento</a:t>
              </a:r>
              <a:r>
                <a:rPr lang="en-US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 de </a:t>
              </a:r>
              <a:r>
                <a:rPr lang="en-US" sz="1200" b="1" dirty="0" err="1" smtClean="0">
                  <a:solidFill>
                    <a:schemeClr val="accent5">
                      <a:lumMod val="75000"/>
                    </a:schemeClr>
                  </a:solidFill>
                </a:rPr>
                <a:t>compromisos</a:t>
              </a:r>
              <a:r>
                <a:rPr lang="en-US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en-US" sz="1200" b="1" dirty="0" err="1" smtClean="0">
                  <a:solidFill>
                    <a:schemeClr val="accent5">
                      <a:lumMod val="75000"/>
                    </a:schemeClr>
                  </a:solidFill>
                </a:rPr>
                <a:t>sociales</a:t>
              </a:r>
              <a:r>
                <a:rPr lang="en-US" sz="1200" b="1" dirty="0" smtClean="0">
                  <a:solidFill>
                    <a:schemeClr val="accent5">
                      <a:lumMod val="75000"/>
                    </a:schemeClr>
                  </a:solidFill>
                </a:rPr>
                <a:t>. </a:t>
              </a:r>
              <a:endParaRPr lang="en-US" sz="12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13" name="Rectángulo 18"/>
            <p:cNvSpPr/>
            <p:nvPr/>
          </p:nvSpPr>
          <p:spPr>
            <a:xfrm>
              <a:off x="6828017" y="1292661"/>
              <a:ext cx="17030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DEFINICIONES OPERATIVAS</a:t>
              </a:r>
            </a:p>
          </p:txBody>
        </p:sp>
      </p:grpSp>
      <p:sp>
        <p:nvSpPr>
          <p:cNvPr id="15" name="14 Rectángulo"/>
          <p:cNvSpPr/>
          <p:nvPr/>
        </p:nvSpPr>
        <p:spPr>
          <a:xfrm>
            <a:off x="51514" y="1411409"/>
            <a:ext cx="6251888" cy="2505315"/>
          </a:xfrm>
          <a:prstGeom prst="rect">
            <a:avLst/>
          </a:prstGeom>
          <a:solidFill>
            <a:srgbClr val="E5E5E5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graphicFrame>
        <p:nvGraphicFramePr>
          <p:cNvPr id="16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419176"/>
              </p:ext>
            </p:extLst>
          </p:nvPr>
        </p:nvGraphicFramePr>
        <p:xfrm>
          <a:off x="64392" y="2044724"/>
          <a:ext cx="6207619" cy="1872000"/>
        </p:xfrm>
        <a:graphic>
          <a:graphicData uri="http://schemas.openxmlformats.org/drawingml/2006/table">
            <a:tbl>
              <a:tblPr/>
              <a:tblGrid>
                <a:gridCol w="1162746"/>
                <a:gridCol w="1058229"/>
                <a:gridCol w="1424037"/>
                <a:gridCol w="1410974"/>
                <a:gridCol w="1151633"/>
              </a:tblGrid>
              <a:tr h="468000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1" i="0" u="none" strike="noStrike" dirty="0" smtClean="0">
                          <a:solidFill>
                            <a:srgbClr val="0E2048"/>
                          </a:solidFill>
                          <a:latin typeface="Calibri"/>
                        </a:rPr>
                        <a:t>Devotos</a:t>
                      </a:r>
                      <a:endParaRPr lang="es-NI" sz="1400" b="1" i="0" u="none" strike="noStrike" dirty="0">
                        <a:solidFill>
                          <a:srgbClr val="0E2048"/>
                        </a:solidFill>
                        <a:latin typeface="Calibri"/>
                      </a:endParaRPr>
                    </a:p>
                  </a:txBody>
                  <a:tcPr marL="85344" marR="85344" marT="42672" marB="426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20.2%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NI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48.0%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NI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42.2%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NI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1" i="0" u="none" strike="noStrike" dirty="0">
                          <a:solidFill>
                            <a:srgbClr val="0E2048"/>
                          </a:solidFill>
                          <a:latin typeface="Calibri"/>
                        </a:rPr>
                        <a:t>De Precepto</a:t>
                      </a:r>
                    </a:p>
                  </a:txBody>
                  <a:tcPr marL="85344" marR="85344" marT="42672" marB="426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NI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NI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22.5%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NI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28.9%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NI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1" i="0" u="none" strike="noStrike" dirty="0">
                          <a:solidFill>
                            <a:srgbClr val="0E2048"/>
                          </a:solidFill>
                          <a:latin typeface="Calibri"/>
                        </a:rPr>
                        <a:t>Nominales</a:t>
                      </a:r>
                    </a:p>
                  </a:txBody>
                  <a:tcPr marL="85344" marR="85344" marT="42672" marB="426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NI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45.5%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NI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29.4%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NI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28.9%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NI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38.5%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85344" marR="85344" marT="42672" marB="426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1F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100.0%</a:t>
                      </a:r>
                      <a:endParaRPr lang="es-ES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85344" marR="85344" marT="42672" marB="426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1F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100.0%</a:t>
                      </a:r>
                      <a:endParaRPr lang="es-ES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85344" marR="85344" marT="42672" marB="426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1F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100.0%</a:t>
                      </a:r>
                      <a:endParaRPr lang="es-ES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85344" marR="85344" marT="42672" marB="426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1F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100.0%</a:t>
                      </a:r>
                      <a:endParaRPr lang="es-ES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85344" marR="85344" marT="42672" marB="426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1F81"/>
                    </a:solidFill>
                  </a:tcPr>
                </a:tc>
              </a:tr>
            </a:tbl>
          </a:graphicData>
        </a:graphic>
      </p:graphicFrame>
      <p:cxnSp>
        <p:nvCxnSpPr>
          <p:cNvPr id="17" name="Conector recto 34"/>
          <p:cNvCxnSpPr/>
          <p:nvPr/>
        </p:nvCxnSpPr>
        <p:spPr>
          <a:xfrm>
            <a:off x="90151" y="2550444"/>
            <a:ext cx="6120000" cy="0"/>
          </a:xfrm>
          <a:prstGeom prst="line">
            <a:avLst/>
          </a:prstGeom>
          <a:ln>
            <a:solidFill>
              <a:srgbClr val="E5E5E5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36"/>
          <p:cNvCxnSpPr/>
          <p:nvPr/>
        </p:nvCxnSpPr>
        <p:spPr>
          <a:xfrm>
            <a:off x="77272" y="3070723"/>
            <a:ext cx="6120000" cy="0"/>
          </a:xfrm>
          <a:prstGeom prst="line">
            <a:avLst/>
          </a:prstGeom>
          <a:ln>
            <a:solidFill>
              <a:srgbClr val="E5E5E5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37"/>
          <p:cNvCxnSpPr/>
          <p:nvPr/>
        </p:nvCxnSpPr>
        <p:spPr>
          <a:xfrm>
            <a:off x="77272" y="3450955"/>
            <a:ext cx="6120000" cy="0"/>
          </a:xfrm>
          <a:prstGeom prst="line">
            <a:avLst/>
          </a:prstGeom>
          <a:ln>
            <a:solidFill>
              <a:srgbClr val="E5E5E5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upo 6"/>
          <p:cNvGrpSpPr/>
          <p:nvPr/>
        </p:nvGrpSpPr>
        <p:grpSpPr>
          <a:xfrm>
            <a:off x="935957" y="1269875"/>
            <a:ext cx="1364665" cy="857144"/>
            <a:chOff x="2240924" y="3329000"/>
            <a:chExt cx="3604754" cy="2350586"/>
          </a:xfrm>
        </p:grpSpPr>
        <p:sp>
          <p:nvSpPr>
            <p:cNvPr id="21" name="Pentágono 4"/>
            <p:cNvSpPr/>
            <p:nvPr/>
          </p:nvSpPr>
          <p:spPr>
            <a:xfrm rot="5400000">
              <a:off x="2880887" y="2945285"/>
              <a:ext cx="2350586" cy="3118016"/>
            </a:xfrm>
            <a:prstGeom prst="homePlate">
              <a:avLst>
                <a:gd name="adj" fmla="val 24249"/>
              </a:avLst>
            </a:prstGeom>
            <a:solidFill>
              <a:srgbClr val="02789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Triángulo isósceles 5"/>
            <p:cNvSpPr/>
            <p:nvPr/>
          </p:nvSpPr>
          <p:spPr>
            <a:xfrm>
              <a:off x="2240924" y="3335288"/>
              <a:ext cx="256248" cy="373646"/>
            </a:xfrm>
            <a:prstGeom prst="triangle">
              <a:avLst>
                <a:gd name="adj" fmla="val 100000"/>
              </a:avLst>
            </a:prstGeom>
            <a:solidFill>
              <a:srgbClr val="02628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3" name="Triángulo isósceles 35"/>
            <p:cNvSpPr/>
            <p:nvPr/>
          </p:nvSpPr>
          <p:spPr>
            <a:xfrm flipH="1">
              <a:off x="5607064" y="3333569"/>
              <a:ext cx="238614" cy="373646"/>
            </a:xfrm>
            <a:prstGeom prst="triangle">
              <a:avLst>
                <a:gd name="adj" fmla="val 100000"/>
              </a:avLst>
            </a:prstGeom>
            <a:solidFill>
              <a:srgbClr val="02628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4" name="Grupo 38"/>
          <p:cNvGrpSpPr/>
          <p:nvPr/>
        </p:nvGrpSpPr>
        <p:grpSpPr>
          <a:xfrm>
            <a:off x="2294256" y="1262370"/>
            <a:ext cx="1364665" cy="857144"/>
            <a:chOff x="2240924" y="3329000"/>
            <a:chExt cx="3604754" cy="2350586"/>
          </a:xfrm>
        </p:grpSpPr>
        <p:sp>
          <p:nvSpPr>
            <p:cNvPr id="25" name="Pentágono 39"/>
            <p:cNvSpPr/>
            <p:nvPr/>
          </p:nvSpPr>
          <p:spPr>
            <a:xfrm rot="5400000">
              <a:off x="2880887" y="2945285"/>
              <a:ext cx="2350586" cy="3118016"/>
            </a:xfrm>
            <a:prstGeom prst="homePlate">
              <a:avLst>
                <a:gd name="adj" fmla="val 24249"/>
              </a:avLst>
            </a:prstGeom>
            <a:solidFill>
              <a:srgbClr val="5C527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6" name="Triángulo isósceles 40"/>
            <p:cNvSpPr/>
            <p:nvPr/>
          </p:nvSpPr>
          <p:spPr>
            <a:xfrm>
              <a:off x="2240924" y="3335288"/>
              <a:ext cx="256248" cy="373646"/>
            </a:xfrm>
            <a:prstGeom prst="triangle">
              <a:avLst>
                <a:gd name="adj" fmla="val 100000"/>
              </a:avLst>
            </a:prstGeom>
            <a:solidFill>
              <a:srgbClr val="433C5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Triángulo isósceles 41"/>
            <p:cNvSpPr/>
            <p:nvPr/>
          </p:nvSpPr>
          <p:spPr>
            <a:xfrm flipH="1">
              <a:off x="5607064" y="3333569"/>
              <a:ext cx="238614" cy="373646"/>
            </a:xfrm>
            <a:prstGeom prst="triangle">
              <a:avLst>
                <a:gd name="adj" fmla="val 100000"/>
              </a:avLst>
            </a:prstGeom>
            <a:solidFill>
              <a:srgbClr val="433C5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8" name="Grupo 42"/>
          <p:cNvGrpSpPr/>
          <p:nvPr/>
        </p:nvGrpSpPr>
        <p:grpSpPr>
          <a:xfrm>
            <a:off x="3638444" y="1260651"/>
            <a:ext cx="1364665" cy="857144"/>
            <a:chOff x="2240924" y="3329000"/>
            <a:chExt cx="3604754" cy="2350586"/>
          </a:xfrm>
        </p:grpSpPr>
        <p:sp>
          <p:nvSpPr>
            <p:cNvPr id="29" name="Pentágono 43"/>
            <p:cNvSpPr/>
            <p:nvPr/>
          </p:nvSpPr>
          <p:spPr>
            <a:xfrm rot="5400000">
              <a:off x="2880887" y="2945285"/>
              <a:ext cx="2350586" cy="3118016"/>
            </a:xfrm>
            <a:prstGeom prst="homePlate">
              <a:avLst>
                <a:gd name="adj" fmla="val 24249"/>
              </a:avLst>
            </a:prstGeom>
            <a:solidFill>
              <a:srgbClr val="87AD3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bg1"/>
                </a:solidFill>
              </a:endParaRPr>
            </a:p>
          </p:txBody>
        </p:sp>
        <p:sp>
          <p:nvSpPr>
            <p:cNvPr id="30" name="Triángulo isósceles 44"/>
            <p:cNvSpPr/>
            <p:nvPr/>
          </p:nvSpPr>
          <p:spPr>
            <a:xfrm>
              <a:off x="2240924" y="3335288"/>
              <a:ext cx="256248" cy="373646"/>
            </a:xfrm>
            <a:prstGeom prst="triangle">
              <a:avLst>
                <a:gd name="adj" fmla="val 100000"/>
              </a:avLst>
            </a:prstGeom>
            <a:solidFill>
              <a:srgbClr val="57880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bg1"/>
                </a:solidFill>
              </a:endParaRPr>
            </a:p>
          </p:txBody>
        </p:sp>
        <p:sp>
          <p:nvSpPr>
            <p:cNvPr id="31" name="Triángulo isósceles 45"/>
            <p:cNvSpPr/>
            <p:nvPr/>
          </p:nvSpPr>
          <p:spPr>
            <a:xfrm flipH="1">
              <a:off x="5607064" y="3333569"/>
              <a:ext cx="238614" cy="373646"/>
            </a:xfrm>
            <a:prstGeom prst="triangle">
              <a:avLst>
                <a:gd name="adj" fmla="val 100000"/>
              </a:avLst>
            </a:prstGeom>
            <a:solidFill>
              <a:srgbClr val="57880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rupo 46"/>
          <p:cNvGrpSpPr/>
          <p:nvPr/>
        </p:nvGrpSpPr>
        <p:grpSpPr>
          <a:xfrm>
            <a:off x="4979335" y="1260651"/>
            <a:ext cx="1364665" cy="857144"/>
            <a:chOff x="2240924" y="3329000"/>
            <a:chExt cx="3604754" cy="2350586"/>
          </a:xfrm>
        </p:grpSpPr>
        <p:sp>
          <p:nvSpPr>
            <p:cNvPr id="33" name="Pentágono 47"/>
            <p:cNvSpPr/>
            <p:nvPr/>
          </p:nvSpPr>
          <p:spPr>
            <a:xfrm rot="5400000">
              <a:off x="2880887" y="2945285"/>
              <a:ext cx="2350586" cy="3118016"/>
            </a:xfrm>
            <a:prstGeom prst="homePlate">
              <a:avLst>
                <a:gd name="adj" fmla="val 24249"/>
              </a:avLst>
            </a:prstGeom>
            <a:solidFill>
              <a:srgbClr val="E53349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4" name="Triángulo isósceles 48"/>
            <p:cNvSpPr/>
            <p:nvPr/>
          </p:nvSpPr>
          <p:spPr>
            <a:xfrm>
              <a:off x="2240924" y="3335288"/>
              <a:ext cx="256248" cy="373646"/>
            </a:xfrm>
            <a:prstGeom prst="triangle">
              <a:avLst>
                <a:gd name="adj" fmla="val 100000"/>
              </a:avLst>
            </a:prstGeom>
            <a:solidFill>
              <a:srgbClr val="B5172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5" name="Triángulo isósceles 49"/>
            <p:cNvSpPr/>
            <p:nvPr/>
          </p:nvSpPr>
          <p:spPr>
            <a:xfrm flipH="1">
              <a:off x="5607064" y="3333569"/>
              <a:ext cx="238614" cy="373646"/>
            </a:xfrm>
            <a:prstGeom prst="triangle">
              <a:avLst>
                <a:gd name="adj" fmla="val 100000"/>
              </a:avLst>
            </a:prstGeom>
            <a:solidFill>
              <a:srgbClr val="B5172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6" name="Rectángulo 20"/>
          <p:cNvSpPr/>
          <p:nvPr/>
        </p:nvSpPr>
        <p:spPr>
          <a:xfrm>
            <a:off x="1266358" y="1514658"/>
            <a:ext cx="6906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s-NI" sz="1200" b="1" dirty="0">
                <a:solidFill>
                  <a:schemeClr val="bg1"/>
                </a:solidFill>
              </a:rPr>
              <a:t>Católica</a:t>
            </a:r>
          </a:p>
        </p:txBody>
      </p:sp>
      <p:sp>
        <p:nvSpPr>
          <p:cNvPr id="37" name="Rectángulo 21"/>
          <p:cNvSpPr/>
          <p:nvPr/>
        </p:nvSpPr>
        <p:spPr>
          <a:xfrm>
            <a:off x="2342976" y="1354042"/>
            <a:ext cx="12744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s-NI" sz="1200" b="1" dirty="0">
                <a:solidFill>
                  <a:schemeClr val="bg1"/>
                </a:solidFill>
              </a:rPr>
              <a:t>Evangélica (incluye moravos)</a:t>
            </a:r>
          </a:p>
        </p:txBody>
      </p:sp>
      <p:sp>
        <p:nvSpPr>
          <p:cNvPr id="38" name="Rectángulo 22"/>
          <p:cNvSpPr/>
          <p:nvPr/>
        </p:nvSpPr>
        <p:spPr>
          <a:xfrm>
            <a:off x="3606123" y="1375281"/>
            <a:ext cx="14441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s-NI" sz="1200" b="1" dirty="0">
                <a:solidFill>
                  <a:schemeClr val="bg1"/>
                </a:solidFill>
              </a:rPr>
              <a:t>Otros (Mormón, Testigo de </a:t>
            </a:r>
            <a:r>
              <a:rPr lang="es-NI" sz="1200" b="1" dirty="0" smtClean="0">
                <a:solidFill>
                  <a:schemeClr val="bg1"/>
                </a:solidFill>
              </a:rPr>
              <a:t>Jehová etc</a:t>
            </a:r>
            <a:r>
              <a:rPr lang="es-NI" sz="1200" b="1" dirty="0">
                <a:solidFill>
                  <a:schemeClr val="bg1"/>
                </a:solidFill>
              </a:rPr>
              <a:t>.)</a:t>
            </a:r>
          </a:p>
        </p:txBody>
      </p:sp>
      <p:sp>
        <p:nvSpPr>
          <p:cNvPr id="39" name="Rectángulo 28"/>
          <p:cNvSpPr/>
          <p:nvPr/>
        </p:nvSpPr>
        <p:spPr>
          <a:xfrm>
            <a:off x="5319034" y="1512254"/>
            <a:ext cx="6014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s-NI" sz="1200" b="1" dirty="0">
                <a:solidFill>
                  <a:schemeClr val="bg1"/>
                </a:solidFill>
              </a:rPr>
              <a:t>Global</a:t>
            </a:r>
          </a:p>
        </p:txBody>
      </p:sp>
      <p:sp>
        <p:nvSpPr>
          <p:cNvPr id="40" name="Marcador de pie de página 3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41" name="Marcador de número de diapositiva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4</a:t>
            </a:fld>
            <a:endParaRPr lang="es-NI"/>
          </a:p>
        </p:txBody>
      </p:sp>
      <p:sp>
        <p:nvSpPr>
          <p:cNvPr id="42" name="Título 1"/>
          <p:cNvSpPr txBox="1">
            <a:spLocks/>
          </p:cNvSpPr>
          <p:nvPr/>
        </p:nvSpPr>
        <p:spPr>
          <a:xfrm>
            <a:off x="51514" y="3965782"/>
            <a:ext cx="6870418" cy="995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s-NI" dirty="0" smtClean="0"/>
              <a:t>Participación y/o Aprobación celebraciones, tales como…</a:t>
            </a:r>
            <a:endParaRPr lang="es-NI" dirty="0"/>
          </a:p>
        </p:txBody>
      </p:sp>
      <p:grpSp>
        <p:nvGrpSpPr>
          <p:cNvPr id="46" name="Grupo 45"/>
          <p:cNvGrpSpPr/>
          <p:nvPr/>
        </p:nvGrpSpPr>
        <p:grpSpPr>
          <a:xfrm>
            <a:off x="827591" y="4781888"/>
            <a:ext cx="3058608" cy="1562563"/>
            <a:chOff x="1429395" y="2247266"/>
            <a:chExt cx="3868029" cy="2685210"/>
          </a:xfrm>
        </p:grpSpPr>
        <p:sp>
          <p:nvSpPr>
            <p:cNvPr id="52" name="Marco 51"/>
            <p:cNvSpPr/>
            <p:nvPr/>
          </p:nvSpPr>
          <p:spPr>
            <a:xfrm>
              <a:off x="1429395" y="2247266"/>
              <a:ext cx="3256536" cy="2685210"/>
            </a:xfrm>
            <a:prstGeom prst="frame">
              <a:avLst>
                <a:gd name="adj1" fmla="val 545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3" name="Forma libre 52"/>
            <p:cNvSpPr/>
            <p:nvPr/>
          </p:nvSpPr>
          <p:spPr>
            <a:xfrm>
              <a:off x="1816608" y="4466399"/>
              <a:ext cx="3480816" cy="318737"/>
            </a:xfrm>
            <a:custGeom>
              <a:avLst/>
              <a:gdLst>
                <a:gd name="connsiteX0" fmla="*/ 0 w 3480816"/>
                <a:gd name="connsiteY0" fmla="*/ 0 h 318737"/>
                <a:gd name="connsiteX1" fmla="*/ 3480816 w 3480816"/>
                <a:gd name="connsiteY1" fmla="*/ 0 h 318737"/>
                <a:gd name="connsiteX2" fmla="*/ 3480816 w 3480816"/>
                <a:gd name="connsiteY2" fmla="*/ 318737 h 318737"/>
                <a:gd name="connsiteX3" fmla="*/ 0 w 3480816"/>
                <a:gd name="connsiteY3" fmla="*/ 318737 h 318737"/>
                <a:gd name="connsiteX4" fmla="*/ 0 w 3480816"/>
                <a:gd name="connsiteY4" fmla="*/ 0 h 318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0816" h="318737">
                  <a:moveTo>
                    <a:pt x="0" y="0"/>
                  </a:moveTo>
                  <a:lnTo>
                    <a:pt x="3480816" y="0"/>
                  </a:lnTo>
                  <a:lnTo>
                    <a:pt x="3480816" y="318737"/>
                  </a:lnTo>
                  <a:lnTo>
                    <a:pt x="0" y="31873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53340" rIns="142240" bIns="5334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NI" sz="1400" kern="1200"/>
            </a:p>
          </p:txBody>
        </p:sp>
      </p:grpSp>
      <p:sp>
        <p:nvSpPr>
          <p:cNvPr id="47" name="CuadroTexto 46"/>
          <p:cNvSpPr txBox="1"/>
          <p:nvPr/>
        </p:nvSpPr>
        <p:spPr>
          <a:xfrm>
            <a:off x="1573306" y="5526503"/>
            <a:ext cx="2312893" cy="99895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rtlCol="0">
            <a:noAutofit/>
          </a:bodyPr>
          <a:lstStyle/>
          <a:p>
            <a:pPr algn="ctr"/>
            <a:r>
              <a:rPr lang="es-NI" b="1" dirty="0" smtClean="0">
                <a:latin typeface="Arial" panose="020B0604020202020204" pitchFamily="34" charset="0"/>
                <a:cs typeface="Arial" panose="020B0604020202020204" pitchFamily="34" charset="0"/>
              </a:rPr>
              <a:t>Purísimas, </a:t>
            </a:r>
          </a:p>
          <a:p>
            <a:pPr algn="ctr"/>
            <a:r>
              <a:rPr lang="es-NI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Procesiones,</a:t>
            </a:r>
          </a:p>
          <a:p>
            <a:pPr algn="ctr"/>
            <a:r>
              <a:rPr lang="es-NI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Devoción a Santos</a:t>
            </a:r>
            <a:endParaRPr lang="es-NI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4" name="Tabla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93771"/>
              </p:ext>
            </p:extLst>
          </p:nvPr>
        </p:nvGraphicFramePr>
        <p:xfrm>
          <a:off x="4187344" y="4828070"/>
          <a:ext cx="1354509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509"/>
              </a:tblGrid>
              <a:tr h="5711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1" dirty="0" smtClean="0">
                          <a:solidFill>
                            <a:schemeClr val="tx1"/>
                          </a:solidFill>
                        </a:rPr>
                        <a:t>Creyentes Católico</a:t>
                      </a:r>
                      <a:endParaRPr lang="es-ES" sz="14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1" dirty="0" smtClean="0">
                          <a:solidFill>
                            <a:schemeClr val="tx1"/>
                          </a:solidFill>
                        </a:rPr>
                        <a:t>(48.5%)</a:t>
                      </a:r>
                      <a:endParaRPr lang="es-E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9050" cap="flat" cmpd="sng" algn="ctr">
                      <a:solidFill>
                        <a:srgbClr val="00B0F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pSp>
        <p:nvGrpSpPr>
          <p:cNvPr id="55" name="Grupo 54"/>
          <p:cNvGrpSpPr/>
          <p:nvPr/>
        </p:nvGrpSpPr>
        <p:grpSpPr>
          <a:xfrm>
            <a:off x="4215947" y="5559220"/>
            <a:ext cx="1462910" cy="867093"/>
            <a:chOff x="5934760" y="3026050"/>
            <a:chExt cx="1462910" cy="2108033"/>
          </a:xfrm>
        </p:grpSpPr>
        <p:sp>
          <p:nvSpPr>
            <p:cNvPr id="56" name="Rectángulo 55"/>
            <p:cNvSpPr/>
            <p:nvPr/>
          </p:nvSpPr>
          <p:spPr>
            <a:xfrm>
              <a:off x="6015980" y="3229841"/>
              <a:ext cx="1209784" cy="19042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  <p:sp>
          <p:nvSpPr>
            <p:cNvPr id="57" name="CuadroTexto 56"/>
            <p:cNvSpPr txBox="1"/>
            <p:nvPr/>
          </p:nvSpPr>
          <p:spPr>
            <a:xfrm>
              <a:off x="5934760" y="3026050"/>
              <a:ext cx="1462910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NI" b="1" dirty="0" smtClean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s-NI" sz="2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94.5%</a:t>
              </a:r>
              <a:endParaRPr lang="es-NI" sz="2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Grupo 59"/>
          <p:cNvGrpSpPr/>
          <p:nvPr/>
        </p:nvGrpSpPr>
        <p:grpSpPr>
          <a:xfrm>
            <a:off x="5549389" y="5650651"/>
            <a:ext cx="1462910" cy="783268"/>
            <a:chOff x="7614398" y="3229841"/>
            <a:chExt cx="1462910" cy="1904242"/>
          </a:xfrm>
        </p:grpSpPr>
        <p:sp>
          <p:nvSpPr>
            <p:cNvPr id="61" name="Rectángulo 60"/>
            <p:cNvSpPr/>
            <p:nvPr/>
          </p:nvSpPr>
          <p:spPr>
            <a:xfrm>
              <a:off x="7672164" y="3229841"/>
              <a:ext cx="1209784" cy="19042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  <p:sp>
          <p:nvSpPr>
            <p:cNvPr id="62" name="CuadroTexto 61"/>
            <p:cNvSpPr txBox="1"/>
            <p:nvPr/>
          </p:nvSpPr>
          <p:spPr>
            <a:xfrm>
              <a:off x="7614398" y="3611189"/>
              <a:ext cx="1462910" cy="1272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NI" sz="2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26.0%</a:t>
              </a:r>
              <a:endParaRPr lang="es-NI" sz="2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65" name="Tabla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804086"/>
              </p:ext>
            </p:extLst>
          </p:nvPr>
        </p:nvGraphicFramePr>
        <p:xfrm>
          <a:off x="5588808" y="4838181"/>
          <a:ext cx="1287162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7162"/>
              </a:tblGrid>
              <a:tr h="5711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1" dirty="0" smtClean="0">
                          <a:solidFill>
                            <a:schemeClr val="bg1"/>
                          </a:solidFill>
                        </a:rPr>
                        <a:t>Creyentes no católicos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1" dirty="0" smtClean="0">
                          <a:solidFill>
                            <a:schemeClr val="bg1"/>
                          </a:solidFill>
                        </a:rPr>
                        <a:t>(39.4%)</a:t>
                      </a:r>
                      <a:endParaRPr lang="es-E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B43BB"/>
                    </a:solidFill>
                  </a:tcPr>
                </a:tc>
              </a:tr>
            </a:tbl>
          </a:graphicData>
        </a:graphic>
      </p:graphicFrame>
      <p:grpSp>
        <p:nvGrpSpPr>
          <p:cNvPr id="66" name="Grupo 65"/>
          <p:cNvGrpSpPr/>
          <p:nvPr/>
        </p:nvGrpSpPr>
        <p:grpSpPr>
          <a:xfrm>
            <a:off x="6814763" y="5650651"/>
            <a:ext cx="1462910" cy="783268"/>
            <a:chOff x="7574224" y="3229841"/>
            <a:chExt cx="1462910" cy="1904242"/>
          </a:xfrm>
        </p:grpSpPr>
        <p:sp>
          <p:nvSpPr>
            <p:cNvPr id="67" name="Rectángulo 66"/>
            <p:cNvSpPr/>
            <p:nvPr/>
          </p:nvSpPr>
          <p:spPr>
            <a:xfrm>
              <a:off x="7672164" y="3229841"/>
              <a:ext cx="1209784" cy="19042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  <p:sp>
          <p:nvSpPr>
            <p:cNvPr id="68" name="CuadroTexto 67"/>
            <p:cNvSpPr txBox="1"/>
            <p:nvPr/>
          </p:nvSpPr>
          <p:spPr>
            <a:xfrm>
              <a:off x="7574224" y="3549352"/>
              <a:ext cx="14629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NI" sz="2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56.7%</a:t>
              </a:r>
              <a:endParaRPr lang="es-NI" sz="2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71" name="Tabla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269704"/>
              </p:ext>
            </p:extLst>
          </p:nvPr>
        </p:nvGraphicFramePr>
        <p:xfrm>
          <a:off x="6902443" y="4835676"/>
          <a:ext cx="1287162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7162"/>
              </a:tblGrid>
              <a:tr h="5711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1" dirty="0" smtClean="0">
                          <a:solidFill>
                            <a:schemeClr val="bg1"/>
                          </a:solidFill>
                        </a:rPr>
                        <a:t>Creyentes sin</a:t>
                      </a:r>
                      <a:r>
                        <a:rPr lang="es-ES" sz="1400" b="1" baseline="0" dirty="0" smtClean="0">
                          <a:solidFill>
                            <a:schemeClr val="bg1"/>
                          </a:solidFill>
                        </a:rPr>
                        <a:t> denominación</a:t>
                      </a:r>
                      <a:r>
                        <a:rPr lang="es-ES" sz="1400" b="1" dirty="0" smtClean="0">
                          <a:solidFill>
                            <a:schemeClr val="bg1"/>
                          </a:solidFill>
                        </a:rPr>
                        <a:t>(12.1%)</a:t>
                      </a:r>
                      <a:endParaRPr lang="es-E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73" name="Rectángulo 72"/>
          <p:cNvSpPr/>
          <p:nvPr/>
        </p:nvSpPr>
        <p:spPr>
          <a:xfrm>
            <a:off x="2227697" y="4876509"/>
            <a:ext cx="1124838" cy="690687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000" r="-9000"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3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agen 4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313" y="1406816"/>
            <a:ext cx="6117069" cy="2704762"/>
          </a:xfrm>
          <a:prstGeom prst="rect">
            <a:avLst/>
          </a:prstGeom>
        </p:spPr>
      </p:pic>
      <p:pic>
        <p:nvPicPr>
          <p:cNvPr id="51" name="Imagen 5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027" y="3574513"/>
            <a:ext cx="5035640" cy="2028914"/>
          </a:xfrm>
          <a:prstGeom prst="rect">
            <a:avLst/>
          </a:prstGeom>
        </p:spPr>
      </p:pic>
      <p:pic>
        <p:nvPicPr>
          <p:cNvPr id="52" name="Imagen 5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909" y="5328724"/>
            <a:ext cx="2368763" cy="1704549"/>
          </a:xfrm>
          <a:prstGeom prst="rect">
            <a:avLst/>
          </a:prstGeom>
        </p:spPr>
      </p:pic>
      <p:grpSp>
        <p:nvGrpSpPr>
          <p:cNvPr id="53" name="80 Grupo"/>
          <p:cNvGrpSpPr/>
          <p:nvPr/>
        </p:nvGrpSpPr>
        <p:grpSpPr>
          <a:xfrm>
            <a:off x="2079073" y="1471880"/>
            <a:ext cx="1549350" cy="1402733"/>
            <a:chOff x="1125657" y="670560"/>
            <a:chExt cx="1312743" cy="1417320"/>
          </a:xfrm>
        </p:grpSpPr>
        <p:sp>
          <p:nvSpPr>
            <p:cNvPr id="54" name="76 Elipse"/>
            <p:cNvSpPr/>
            <p:nvPr/>
          </p:nvSpPr>
          <p:spPr>
            <a:xfrm>
              <a:off x="1219200" y="716280"/>
              <a:ext cx="1219200" cy="13716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  <p:sp>
          <p:nvSpPr>
            <p:cNvPr id="55" name="77 Elipse"/>
            <p:cNvSpPr/>
            <p:nvPr/>
          </p:nvSpPr>
          <p:spPr>
            <a:xfrm>
              <a:off x="1127760" y="670560"/>
              <a:ext cx="1158240" cy="1310640"/>
            </a:xfrm>
            <a:prstGeom prst="ellipse">
              <a:avLst/>
            </a:prstGeom>
            <a:solidFill>
              <a:srgbClr val="87AD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  <p:sp>
          <p:nvSpPr>
            <p:cNvPr id="56" name="Rectángulo 121"/>
            <p:cNvSpPr/>
            <p:nvPr/>
          </p:nvSpPr>
          <p:spPr>
            <a:xfrm>
              <a:off x="1173480" y="987518"/>
              <a:ext cx="973120" cy="2928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200" dirty="0" smtClean="0">
                  <a:solidFill>
                    <a:sysClr val="windowText" lastClr="000000"/>
                  </a:solidFill>
                  <a:latin typeface="Arial Black" panose="020B0A04020102020204" pitchFamily="34" charset="0"/>
                </a:rPr>
                <a:t>Salud</a:t>
              </a:r>
              <a:endParaRPr lang="es-ES" sz="1200" dirty="0">
                <a:solidFill>
                  <a:sysClr val="windowText" lastClr="00000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57" name="CuadroTexto 133"/>
            <p:cNvSpPr txBox="1"/>
            <p:nvPr/>
          </p:nvSpPr>
          <p:spPr>
            <a:xfrm>
              <a:off x="1125657" y="1281952"/>
              <a:ext cx="12000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8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87.1%</a:t>
              </a:r>
              <a:endPara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  <p:grpSp>
        <p:nvGrpSpPr>
          <p:cNvPr id="58" name="81 Grupo"/>
          <p:cNvGrpSpPr/>
          <p:nvPr/>
        </p:nvGrpSpPr>
        <p:grpSpPr>
          <a:xfrm>
            <a:off x="3502516" y="1486962"/>
            <a:ext cx="1546868" cy="1402733"/>
            <a:chOff x="1127760" y="670560"/>
            <a:chExt cx="1310640" cy="1417320"/>
          </a:xfrm>
        </p:grpSpPr>
        <p:sp>
          <p:nvSpPr>
            <p:cNvPr id="59" name="82 Elipse"/>
            <p:cNvSpPr/>
            <p:nvPr/>
          </p:nvSpPr>
          <p:spPr>
            <a:xfrm>
              <a:off x="1219200" y="716280"/>
              <a:ext cx="1219200" cy="13716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  <p:sp>
          <p:nvSpPr>
            <p:cNvPr id="60" name="83 Elipse"/>
            <p:cNvSpPr/>
            <p:nvPr/>
          </p:nvSpPr>
          <p:spPr>
            <a:xfrm>
              <a:off x="1127760" y="670560"/>
              <a:ext cx="1158240" cy="1310640"/>
            </a:xfrm>
            <a:prstGeom prst="ellipse">
              <a:avLst/>
            </a:prstGeom>
            <a:solidFill>
              <a:srgbClr val="B517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  <p:sp>
          <p:nvSpPr>
            <p:cNvPr id="61" name="Rectángulo 121"/>
            <p:cNvSpPr/>
            <p:nvPr/>
          </p:nvSpPr>
          <p:spPr>
            <a:xfrm>
              <a:off x="1229470" y="974688"/>
              <a:ext cx="973120" cy="2928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200" dirty="0" smtClean="0">
                  <a:solidFill>
                    <a:srgbClr val="FFC000"/>
                  </a:solidFill>
                  <a:latin typeface="Arial Black" panose="020B0A04020102020204" pitchFamily="34" charset="0"/>
                </a:rPr>
                <a:t>Trabajo</a:t>
              </a:r>
              <a:endParaRPr lang="es-ES" sz="1200" dirty="0">
                <a:solidFill>
                  <a:srgbClr val="FFC00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62" name="CuadroTexto 133"/>
            <p:cNvSpPr txBox="1"/>
            <p:nvPr/>
          </p:nvSpPr>
          <p:spPr>
            <a:xfrm>
              <a:off x="1144531" y="1269237"/>
              <a:ext cx="12268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8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74.4%</a:t>
              </a:r>
              <a:endPara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  <p:grpSp>
        <p:nvGrpSpPr>
          <p:cNvPr id="63" name="86 Grupo"/>
          <p:cNvGrpSpPr/>
          <p:nvPr/>
        </p:nvGrpSpPr>
        <p:grpSpPr>
          <a:xfrm>
            <a:off x="4970288" y="1456795"/>
            <a:ext cx="1554017" cy="1402733"/>
            <a:chOff x="1121703" y="670559"/>
            <a:chExt cx="1316697" cy="1417321"/>
          </a:xfrm>
        </p:grpSpPr>
        <p:sp>
          <p:nvSpPr>
            <p:cNvPr id="64" name="87 Elipse"/>
            <p:cNvSpPr/>
            <p:nvPr/>
          </p:nvSpPr>
          <p:spPr>
            <a:xfrm>
              <a:off x="1219200" y="716280"/>
              <a:ext cx="1219200" cy="13716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  <p:sp>
          <p:nvSpPr>
            <p:cNvPr id="65" name="88 Elipse"/>
            <p:cNvSpPr/>
            <p:nvPr/>
          </p:nvSpPr>
          <p:spPr>
            <a:xfrm>
              <a:off x="1127760" y="670559"/>
              <a:ext cx="1158240" cy="131064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  <p:sp>
          <p:nvSpPr>
            <p:cNvPr id="66" name="Rectángulo 121"/>
            <p:cNvSpPr/>
            <p:nvPr/>
          </p:nvSpPr>
          <p:spPr>
            <a:xfrm>
              <a:off x="1212818" y="987880"/>
              <a:ext cx="973120" cy="2928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200" dirty="0">
                  <a:solidFill>
                    <a:srgbClr val="FFC000"/>
                  </a:solidFill>
                  <a:latin typeface="Arial Black" panose="020B0A04020102020204" pitchFamily="34" charset="0"/>
                </a:rPr>
                <a:t>Bienestar económico</a:t>
              </a:r>
            </a:p>
          </p:txBody>
        </p:sp>
        <p:sp>
          <p:nvSpPr>
            <p:cNvPr id="67" name="CuadroTexto 133"/>
            <p:cNvSpPr txBox="1"/>
            <p:nvPr/>
          </p:nvSpPr>
          <p:spPr>
            <a:xfrm>
              <a:off x="1121703" y="1306282"/>
              <a:ext cx="12161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8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52.7%</a:t>
              </a:r>
              <a:endParaRPr lang="es-E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  <p:grpSp>
        <p:nvGrpSpPr>
          <p:cNvPr id="2" name="Grupo 1"/>
          <p:cNvGrpSpPr/>
          <p:nvPr/>
        </p:nvGrpSpPr>
        <p:grpSpPr>
          <a:xfrm>
            <a:off x="468080" y="3487607"/>
            <a:ext cx="7441503" cy="1128038"/>
            <a:chOff x="468080" y="3487607"/>
            <a:chExt cx="7441503" cy="1128038"/>
          </a:xfrm>
        </p:grpSpPr>
        <p:grpSp>
          <p:nvGrpSpPr>
            <p:cNvPr id="68" name="91 Grupo"/>
            <p:cNvGrpSpPr/>
            <p:nvPr/>
          </p:nvGrpSpPr>
          <p:grpSpPr>
            <a:xfrm>
              <a:off x="468080" y="3487607"/>
              <a:ext cx="1303583" cy="1060229"/>
              <a:chOff x="-4078645" y="2604398"/>
              <a:chExt cx="1377659" cy="1417320"/>
            </a:xfrm>
          </p:grpSpPr>
          <p:sp>
            <p:nvSpPr>
              <p:cNvPr id="69" name="92 Elipse"/>
              <p:cNvSpPr/>
              <p:nvPr/>
            </p:nvSpPr>
            <p:spPr>
              <a:xfrm>
                <a:off x="-3920186" y="2650118"/>
                <a:ext cx="1219200" cy="1371600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NI"/>
              </a:p>
            </p:txBody>
          </p:sp>
          <p:sp>
            <p:nvSpPr>
              <p:cNvPr id="70" name="93 Elipse"/>
              <p:cNvSpPr/>
              <p:nvPr/>
            </p:nvSpPr>
            <p:spPr>
              <a:xfrm>
                <a:off x="-4011626" y="2604398"/>
                <a:ext cx="1158240" cy="131064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NI">
                  <a:solidFill>
                    <a:srgbClr val="FFC000"/>
                  </a:solidFill>
                </a:endParaRPr>
              </a:p>
            </p:txBody>
          </p:sp>
          <p:sp>
            <p:nvSpPr>
              <p:cNvPr id="71" name="Rectángulo 121"/>
              <p:cNvSpPr/>
              <p:nvPr/>
            </p:nvSpPr>
            <p:spPr>
              <a:xfrm>
                <a:off x="-4078645" y="2927648"/>
                <a:ext cx="1316697" cy="2913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200" dirty="0">
                    <a:solidFill>
                      <a:srgbClr val="FFC000"/>
                    </a:solidFill>
                    <a:latin typeface="Arial Black" panose="020B0A04020102020204" pitchFamily="34" charset="0"/>
                  </a:rPr>
                  <a:t>Educación</a:t>
                </a:r>
              </a:p>
            </p:txBody>
          </p:sp>
          <p:sp>
            <p:nvSpPr>
              <p:cNvPr id="72" name="CuadroTexto 133"/>
              <p:cNvSpPr txBox="1"/>
              <p:nvPr/>
            </p:nvSpPr>
            <p:spPr>
              <a:xfrm>
                <a:off x="-4044823" y="3227493"/>
                <a:ext cx="1334101" cy="5381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24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anose="020B0A04020102020204" pitchFamily="34" charset="0"/>
                  </a:rPr>
                  <a:t>50.5%</a:t>
                </a:r>
                <a:endParaRPr lang="es-E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endParaRPr>
              </a:p>
            </p:txBody>
          </p:sp>
        </p:grpSp>
        <p:grpSp>
          <p:nvGrpSpPr>
            <p:cNvPr id="73" name="Grupo 72"/>
            <p:cNvGrpSpPr/>
            <p:nvPr/>
          </p:nvGrpSpPr>
          <p:grpSpPr>
            <a:xfrm>
              <a:off x="1632561" y="3487608"/>
              <a:ext cx="6277022" cy="1128037"/>
              <a:chOff x="1128024" y="3456758"/>
              <a:chExt cx="6277022" cy="1456008"/>
            </a:xfrm>
          </p:grpSpPr>
          <p:grpSp>
            <p:nvGrpSpPr>
              <p:cNvPr id="74" name="80 Grupo"/>
              <p:cNvGrpSpPr/>
              <p:nvPr/>
            </p:nvGrpSpPr>
            <p:grpSpPr>
              <a:xfrm>
                <a:off x="1128024" y="3456758"/>
                <a:ext cx="1345071" cy="1417320"/>
                <a:chOff x="1093329" y="670560"/>
                <a:chExt cx="1345071" cy="1417320"/>
              </a:xfrm>
            </p:grpSpPr>
            <p:sp>
              <p:nvSpPr>
                <p:cNvPr id="95" name="76 Elipse"/>
                <p:cNvSpPr/>
                <p:nvPr/>
              </p:nvSpPr>
              <p:spPr>
                <a:xfrm>
                  <a:off x="1219200" y="716280"/>
                  <a:ext cx="1219200" cy="1371600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NI"/>
                </a:p>
              </p:txBody>
            </p:sp>
            <p:sp>
              <p:nvSpPr>
                <p:cNvPr id="96" name="77 Elipse"/>
                <p:cNvSpPr/>
                <p:nvPr/>
              </p:nvSpPr>
              <p:spPr>
                <a:xfrm>
                  <a:off x="1127760" y="670560"/>
                  <a:ext cx="1158240" cy="1310640"/>
                </a:xfrm>
                <a:prstGeom prst="ellipse">
                  <a:avLst/>
                </a:prstGeom>
                <a:solidFill>
                  <a:srgbClr val="EB643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NI"/>
                </a:p>
              </p:txBody>
            </p:sp>
            <p:sp>
              <p:nvSpPr>
                <p:cNvPr id="97" name="Rectángulo 121"/>
                <p:cNvSpPr/>
                <p:nvPr/>
              </p:nvSpPr>
              <p:spPr>
                <a:xfrm>
                  <a:off x="1133116" y="1011230"/>
                  <a:ext cx="1114623" cy="24435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sz="1200" dirty="0">
                      <a:solidFill>
                        <a:schemeClr val="tx1"/>
                      </a:solidFill>
                      <a:latin typeface="Arial Black" panose="020B0A04020102020204" pitchFamily="34" charset="0"/>
                    </a:rPr>
                    <a:t>Unidad Familiar</a:t>
                  </a:r>
                </a:p>
              </p:txBody>
            </p:sp>
            <p:sp>
              <p:nvSpPr>
                <p:cNvPr id="98" name="CuadroTexto 133"/>
                <p:cNvSpPr txBox="1"/>
                <p:nvPr/>
              </p:nvSpPr>
              <p:spPr>
                <a:xfrm>
                  <a:off x="1093329" y="1269889"/>
                  <a:ext cx="12219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sz="2400" dirty="0" smtClean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Black" panose="020B0A04020102020204" pitchFamily="34" charset="0"/>
                    </a:rPr>
                    <a:t>50.0%</a:t>
                  </a:r>
                  <a:endParaRPr lang="es-ES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anose="020B0A04020102020204" pitchFamily="34" charset="0"/>
                  </a:endParaRPr>
                </a:p>
              </p:txBody>
            </p:sp>
          </p:grpSp>
          <p:grpSp>
            <p:nvGrpSpPr>
              <p:cNvPr id="75" name="80 Grupo"/>
              <p:cNvGrpSpPr/>
              <p:nvPr/>
            </p:nvGrpSpPr>
            <p:grpSpPr>
              <a:xfrm>
                <a:off x="2267265" y="3472586"/>
                <a:ext cx="1404742" cy="1417320"/>
                <a:chOff x="1033658" y="670560"/>
                <a:chExt cx="1404742" cy="1417320"/>
              </a:xfrm>
            </p:grpSpPr>
            <p:sp>
              <p:nvSpPr>
                <p:cNvPr id="91" name="76 Elipse"/>
                <p:cNvSpPr/>
                <p:nvPr/>
              </p:nvSpPr>
              <p:spPr>
                <a:xfrm>
                  <a:off x="1219200" y="716280"/>
                  <a:ext cx="1219200" cy="1371600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NI"/>
                </a:p>
              </p:txBody>
            </p:sp>
            <p:sp>
              <p:nvSpPr>
                <p:cNvPr id="92" name="77 Elipse"/>
                <p:cNvSpPr/>
                <p:nvPr/>
              </p:nvSpPr>
              <p:spPr>
                <a:xfrm>
                  <a:off x="1127760" y="670560"/>
                  <a:ext cx="1158240" cy="1310640"/>
                </a:xfrm>
                <a:prstGeom prst="ellipse">
                  <a:avLst/>
                </a:prstGeom>
                <a:solidFill>
                  <a:srgbClr val="88AD3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NI"/>
                </a:p>
              </p:txBody>
            </p:sp>
            <p:sp>
              <p:nvSpPr>
                <p:cNvPr id="93" name="Rectángulo 92"/>
                <p:cNvSpPr/>
                <p:nvPr/>
              </p:nvSpPr>
              <p:spPr>
                <a:xfrm>
                  <a:off x="1145529" y="997665"/>
                  <a:ext cx="1114623" cy="24435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sz="1200" dirty="0" smtClean="0">
                      <a:solidFill>
                        <a:sysClr val="windowText" lastClr="000000"/>
                      </a:solidFill>
                      <a:latin typeface="Arial Black" panose="020B0A04020102020204" pitchFamily="34" charset="0"/>
                    </a:rPr>
                    <a:t>Paz</a:t>
                  </a:r>
                  <a:endParaRPr lang="es-ES" sz="1200" dirty="0">
                    <a:solidFill>
                      <a:sysClr val="windowText" lastClr="000000"/>
                    </a:solidFill>
                    <a:latin typeface="Arial Black" panose="020B0A04020102020204" pitchFamily="34" charset="0"/>
                  </a:endParaRPr>
                </a:p>
              </p:txBody>
            </p:sp>
            <p:sp>
              <p:nvSpPr>
                <p:cNvPr id="94" name="CuadroTexto 133"/>
                <p:cNvSpPr txBox="1"/>
                <p:nvPr/>
              </p:nvSpPr>
              <p:spPr>
                <a:xfrm>
                  <a:off x="1033658" y="1244120"/>
                  <a:ext cx="136779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sz="2400" dirty="0" smtClean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Black" panose="020B0A04020102020204" pitchFamily="34" charset="0"/>
                    </a:rPr>
                    <a:t>45.4%</a:t>
                  </a:r>
                  <a:endParaRPr lang="es-ES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anose="020B0A04020102020204" pitchFamily="34" charset="0"/>
                  </a:endParaRPr>
                </a:p>
              </p:txBody>
            </p:sp>
          </p:grpSp>
          <p:grpSp>
            <p:nvGrpSpPr>
              <p:cNvPr id="76" name="80 Grupo"/>
              <p:cNvGrpSpPr/>
              <p:nvPr/>
            </p:nvGrpSpPr>
            <p:grpSpPr>
              <a:xfrm>
                <a:off x="3591635" y="3495446"/>
                <a:ext cx="1341234" cy="1417320"/>
                <a:chOff x="1097166" y="670560"/>
                <a:chExt cx="1341234" cy="1417320"/>
              </a:xfrm>
            </p:grpSpPr>
            <p:sp>
              <p:nvSpPr>
                <p:cNvPr id="87" name="76 Elipse"/>
                <p:cNvSpPr/>
                <p:nvPr/>
              </p:nvSpPr>
              <p:spPr>
                <a:xfrm>
                  <a:off x="1219200" y="716280"/>
                  <a:ext cx="1219200" cy="1371600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NI"/>
                </a:p>
              </p:txBody>
            </p:sp>
            <p:sp>
              <p:nvSpPr>
                <p:cNvPr id="88" name="77 Elipse"/>
                <p:cNvSpPr/>
                <p:nvPr/>
              </p:nvSpPr>
              <p:spPr>
                <a:xfrm>
                  <a:off x="1127760" y="670560"/>
                  <a:ext cx="1158240" cy="1310640"/>
                </a:xfrm>
                <a:prstGeom prst="ellipse">
                  <a:avLst/>
                </a:prstGeom>
                <a:solidFill>
                  <a:srgbClr val="3ACBC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NI"/>
                </a:p>
              </p:txBody>
            </p:sp>
            <p:sp>
              <p:nvSpPr>
                <p:cNvPr id="89" name="Rectángulo 121"/>
                <p:cNvSpPr/>
                <p:nvPr/>
              </p:nvSpPr>
              <p:spPr>
                <a:xfrm>
                  <a:off x="1097166" y="997913"/>
                  <a:ext cx="1114623" cy="24435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sz="1200" dirty="0" smtClean="0">
                      <a:solidFill>
                        <a:sysClr val="windowText" lastClr="000000"/>
                      </a:solidFill>
                      <a:latin typeface="Arial Black" panose="020B0A04020102020204" pitchFamily="34" charset="0"/>
                    </a:rPr>
                    <a:t>Seguridad</a:t>
                  </a:r>
                  <a:endParaRPr lang="es-ES" sz="1200" dirty="0">
                    <a:solidFill>
                      <a:sysClr val="windowText" lastClr="000000"/>
                    </a:solidFill>
                    <a:latin typeface="Arial Black" panose="020B0A04020102020204" pitchFamily="34" charset="0"/>
                  </a:endParaRPr>
                </a:p>
              </p:txBody>
            </p:sp>
            <p:sp>
              <p:nvSpPr>
                <p:cNvPr id="90" name="CuadroTexto 133"/>
                <p:cNvSpPr txBox="1"/>
                <p:nvPr/>
              </p:nvSpPr>
              <p:spPr>
                <a:xfrm>
                  <a:off x="1144531" y="1269237"/>
                  <a:ext cx="123634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sz="2400" dirty="0" smtClean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Black" panose="020B0A04020102020204" pitchFamily="34" charset="0"/>
                    </a:rPr>
                    <a:t>28.5%</a:t>
                  </a:r>
                  <a:endParaRPr lang="es-ES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anose="020B0A04020102020204" pitchFamily="34" charset="0"/>
                  </a:endParaRPr>
                </a:p>
              </p:txBody>
            </p:sp>
          </p:grpSp>
          <p:grpSp>
            <p:nvGrpSpPr>
              <p:cNvPr id="77" name="80 Grupo"/>
              <p:cNvGrpSpPr/>
              <p:nvPr/>
            </p:nvGrpSpPr>
            <p:grpSpPr>
              <a:xfrm>
                <a:off x="4873082" y="3484057"/>
                <a:ext cx="1335378" cy="1417320"/>
                <a:chOff x="1103022" y="670560"/>
                <a:chExt cx="1335378" cy="1417320"/>
              </a:xfrm>
            </p:grpSpPr>
            <p:sp>
              <p:nvSpPr>
                <p:cNvPr id="83" name="76 Elipse"/>
                <p:cNvSpPr/>
                <p:nvPr/>
              </p:nvSpPr>
              <p:spPr>
                <a:xfrm>
                  <a:off x="1219200" y="716280"/>
                  <a:ext cx="1219200" cy="1371600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NI"/>
                </a:p>
              </p:txBody>
            </p:sp>
            <p:sp>
              <p:nvSpPr>
                <p:cNvPr id="84" name="77 Elipse"/>
                <p:cNvSpPr/>
                <p:nvPr/>
              </p:nvSpPr>
              <p:spPr>
                <a:xfrm>
                  <a:off x="1127760" y="670560"/>
                  <a:ext cx="1158240" cy="1310640"/>
                </a:xfrm>
                <a:prstGeom prst="ellipse">
                  <a:avLst/>
                </a:prstGeom>
                <a:solidFill>
                  <a:srgbClr val="05789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NI"/>
                </a:p>
              </p:txBody>
            </p:sp>
            <p:sp>
              <p:nvSpPr>
                <p:cNvPr id="85" name="Rectángulo 121"/>
                <p:cNvSpPr/>
                <p:nvPr/>
              </p:nvSpPr>
              <p:spPr>
                <a:xfrm>
                  <a:off x="1133116" y="1036964"/>
                  <a:ext cx="1114623" cy="24435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sz="1200" dirty="0" smtClean="0">
                      <a:solidFill>
                        <a:srgbClr val="FFC000"/>
                      </a:solidFill>
                      <a:latin typeface="Arial Black" panose="020B0A04020102020204" pitchFamily="34" charset="0"/>
                    </a:rPr>
                    <a:t>Religión</a:t>
                  </a:r>
                  <a:endParaRPr lang="es-ES" sz="1200" dirty="0">
                    <a:solidFill>
                      <a:srgbClr val="FFC000"/>
                    </a:solidFill>
                    <a:latin typeface="Arial Black" panose="020B0A04020102020204" pitchFamily="34" charset="0"/>
                  </a:endParaRPr>
                </a:p>
              </p:txBody>
            </p:sp>
            <p:sp>
              <p:nvSpPr>
                <p:cNvPr id="86" name="CuadroTexto 133"/>
                <p:cNvSpPr txBox="1"/>
                <p:nvPr/>
              </p:nvSpPr>
              <p:spPr>
                <a:xfrm>
                  <a:off x="1103022" y="1269445"/>
                  <a:ext cx="123597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sz="2400" dirty="0" smtClean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Black" panose="020B0A04020102020204" pitchFamily="34" charset="0"/>
                    </a:rPr>
                    <a:t>27.8%</a:t>
                  </a:r>
                  <a:endParaRPr lang="es-ES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anose="020B0A04020102020204" pitchFamily="34" charset="0"/>
                  </a:endParaRPr>
                </a:p>
              </p:txBody>
            </p:sp>
          </p:grpSp>
          <p:grpSp>
            <p:nvGrpSpPr>
              <p:cNvPr id="78" name="80 Grupo"/>
              <p:cNvGrpSpPr/>
              <p:nvPr/>
            </p:nvGrpSpPr>
            <p:grpSpPr>
              <a:xfrm>
                <a:off x="6078536" y="3484057"/>
                <a:ext cx="1326510" cy="1417320"/>
                <a:chOff x="1111890" y="670560"/>
                <a:chExt cx="1326510" cy="1417320"/>
              </a:xfrm>
            </p:grpSpPr>
            <p:sp>
              <p:nvSpPr>
                <p:cNvPr id="79" name="76 Elipse"/>
                <p:cNvSpPr/>
                <p:nvPr/>
              </p:nvSpPr>
              <p:spPr>
                <a:xfrm>
                  <a:off x="1219200" y="716280"/>
                  <a:ext cx="1219200" cy="1371600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NI"/>
                </a:p>
              </p:txBody>
            </p:sp>
            <p:sp>
              <p:nvSpPr>
                <p:cNvPr id="80" name="77 Elipse"/>
                <p:cNvSpPr/>
                <p:nvPr/>
              </p:nvSpPr>
              <p:spPr>
                <a:xfrm>
                  <a:off x="1127760" y="670560"/>
                  <a:ext cx="1158240" cy="1310640"/>
                </a:xfrm>
                <a:prstGeom prst="ellipse">
                  <a:avLst/>
                </a:prstGeom>
                <a:solidFill>
                  <a:srgbClr val="5C52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NI"/>
                </a:p>
              </p:txBody>
            </p:sp>
            <p:sp>
              <p:nvSpPr>
                <p:cNvPr id="81" name="Rectángulo 121"/>
                <p:cNvSpPr/>
                <p:nvPr/>
              </p:nvSpPr>
              <p:spPr>
                <a:xfrm>
                  <a:off x="1111890" y="1037755"/>
                  <a:ext cx="1199104" cy="24435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sz="1200" dirty="0" smtClean="0">
                      <a:solidFill>
                        <a:srgbClr val="FFC000"/>
                      </a:solidFill>
                      <a:latin typeface="Arial Black" panose="020B0A04020102020204" pitchFamily="34" charset="0"/>
                    </a:rPr>
                    <a:t>Democracia</a:t>
                  </a:r>
                  <a:endParaRPr lang="es-ES" sz="1200" dirty="0">
                    <a:solidFill>
                      <a:srgbClr val="FFC000"/>
                    </a:solidFill>
                    <a:latin typeface="Arial Black" panose="020B0A04020102020204" pitchFamily="34" charset="0"/>
                  </a:endParaRPr>
                </a:p>
              </p:txBody>
            </p:sp>
            <p:sp>
              <p:nvSpPr>
                <p:cNvPr id="82" name="CuadroTexto 133"/>
                <p:cNvSpPr txBox="1"/>
                <p:nvPr/>
              </p:nvSpPr>
              <p:spPr>
                <a:xfrm>
                  <a:off x="1144531" y="1269237"/>
                  <a:ext cx="124113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sz="2400" dirty="0" smtClean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Black" panose="020B0A04020102020204" pitchFamily="34" charset="0"/>
                    </a:rPr>
                    <a:t>23.6%</a:t>
                  </a:r>
                  <a:endParaRPr lang="es-ES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anose="020B0A04020102020204" pitchFamily="34" charset="0"/>
                  </a:endParaRPr>
                </a:p>
              </p:txBody>
            </p:sp>
          </p:grpSp>
        </p:grpSp>
      </p:grpSp>
      <p:grpSp>
        <p:nvGrpSpPr>
          <p:cNvPr id="99" name="80 Grupo"/>
          <p:cNvGrpSpPr/>
          <p:nvPr/>
        </p:nvGrpSpPr>
        <p:grpSpPr>
          <a:xfrm>
            <a:off x="2775099" y="5163244"/>
            <a:ext cx="1571885" cy="1079161"/>
            <a:chOff x="991478" y="937854"/>
            <a:chExt cx="1453059" cy="1150025"/>
          </a:xfrm>
        </p:grpSpPr>
        <p:sp>
          <p:nvSpPr>
            <p:cNvPr id="100" name="76 Elipse"/>
            <p:cNvSpPr/>
            <p:nvPr/>
          </p:nvSpPr>
          <p:spPr>
            <a:xfrm>
              <a:off x="1219200" y="996006"/>
              <a:ext cx="1219200" cy="1091873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  <p:sp>
          <p:nvSpPr>
            <p:cNvPr id="101" name="77 Elipse"/>
            <p:cNvSpPr/>
            <p:nvPr/>
          </p:nvSpPr>
          <p:spPr>
            <a:xfrm>
              <a:off x="1127760" y="937854"/>
              <a:ext cx="1158240" cy="104334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  <p:sp>
          <p:nvSpPr>
            <p:cNvPr id="102" name="Rectángulo 121"/>
            <p:cNvSpPr/>
            <p:nvPr/>
          </p:nvSpPr>
          <p:spPr>
            <a:xfrm>
              <a:off x="991478" y="1264812"/>
              <a:ext cx="1453059" cy="31068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000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Entretenimiento/ Deporte</a:t>
              </a:r>
              <a:endParaRPr lang="es-ES" sz="100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03" name="CuadroTexto 133"/>
            <p:cNvSpPr txBox="1"/>
            <p:nvPr/>
          </p:nvSpPr>
          <p:spPr>
            <a:xfrm>
              <a:off x="1121729" y="1545077"/>
              <a:ext cx="12609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13.7%</a:t>
              </a:r>
              <a:endParaRPr lang="es-E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  <p:grpSp>
        <p:nvGrpSpPr>
          <p:cNvPr id="104" name="81 Grupo"/>
          <p:cNvGrpSpPr/>
          <p:nvPr/>
        </p:nvGrpSpPr>
        <p:grpSpPr>
          <a:xfrm>
            <a:off x="4353409" y="5166050"/>
            <a:ext cx="1317658" cy="1121907"/>
            <a:chOff x="1120742" y="892302"/>
            <a:chExt cx="1317658" cy="1195578"/>
          </a:xfrm>
        </p:grpSpPr>
        <p:sp>
          <p:nvSpPr>
            <p:cNvPr id="105" name="82 Elipse"/>
            <p:cNvSpPr/>
            <p:nvPr/>
          </p:nvSpPr>
          <p:spPr>
            <a:xfrm>
              <a:off x="1219200" y="948336"/>
              <a:ext cx="1219200" cy="113954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  <p:sp>
          <p:nvSpPr>
            <p:cNvPr id="106" name="83 Elipse"/>
            <p:cNvSpPr/>
            <p:nvPr/>
          </p:nvSpPr>
          <p:spPr>
            <a:xfrm>
              <a:off x="1127760" y="892302"/>
              <a:ext cx="1158240" cy="1088898"/>
            </a:xfrm>
            <a:prstGeom prst="ellipse">
              <a:avLst/>
            </a:prstGeom>
            <a:solidFill>
              <a:srgbClr val="B517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  <p:sp>
          <p:nvSpPr>
            <p:cNvPr id="107" name="Rectángulo 121"/>
            <p:cNvSpPr/>
            <p:nvPr/>
          </p:nvSpPr>
          <p:spPr>
            <a:xfrm>
              <a:off x="1199088" y="1205966"/>
              <a:ext cx="973120" cy="2928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100" dirty="0" smtClean="0">
                  <a:solidFill>
                    <a:srgbClr val="FFC000"/>
                  </a:solidFill>
                  <a:latin typeface="Arial Black" panose="020B0A04020102020204" pitchFamily="34" charset="0"/>
                </a:rPr>
                <a:t>Política</a:t>
              </a:r>
              <a:endParaRPr lang="es-ES" sz="1100" dirty="0">
                <a:solidFill>
                  <a:srgbClr val="FFC00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08" name="CuadroTexto 133"/>
            <p:cNvSpPr txBox="1"/>
            <p:nvPr/>
          </p:nvSpPr>
          <p:spPr>
            <a:xfrm>
              <a:off x="1120742" y="1496535"/>
              <a:ext cx="123290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4.1%</a:t>
              </a:r>
              <a:endParaRPr lang="es-E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  <p:sp>
        <p:nvSpPr>
          <p:cNvPr id="111" name="CuadroTexto 110"/>
          <p:cNvSpPr txBox="1"/>
          <p:nvPr/>
        </p:nvSpPr>
        <p:spPr>
          <a:xfrm>
            <a:off x="2198559" y="925587"/>
            <a:ext cx="445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 smtClean="0"/>
              <a:t>Respuestas múltiples exceden el 100%</a:t>
            </a:r>
            <a:endParaRPr lang="es-ES" sz="2000" i="1" dirty="0"/>
          </a:p>
        </p:txBody>
      </p:sp>
      <p:sp>
        <p:nvSpPr>
          <p:cNvPr id="112" name="CuadroTexto 111"/>
          <p:cNvSpPr txBox="1"/>
          <p:nvPr/>
        </p:nvSpPr>
        <p:spPr>
          <a:xfrm>
            <a:off x="2968970" y="162524"/>
            <a:ext cx="3906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2400" dirty="0" smtClean="0">
                <a:solidFill>
                  <a:srgbClr val="0577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PRIORIDADES</a:t>
            </a:r>
          </a:p>
          <a:p>
            <a:endParaRPr lang="es-NI" sz="2400" dirty="0">
              <a:solidFill>
                <a:srgbClr val="05779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13" name="CuadroTexto 112"/>
          <p:cNvSpPr txBox="1"/>
          <p:nvPr/>
        </p:nvSpPr>
        <p:spPr>
          <a:xfrm>
            <a:off x="1666992" y="474484"/>
            <a:ext cx="71989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2400" dirty="0" smtClean="0">
                <a:solidFill>
                  <a:srgbClr val="0577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CALIDAD DE VIDA ADECUADA</a:t>
            </a:r>
          </a:p>
          <a:p>
            <a:endParaRPr lang="es-NI" sz="2400" dirty="0">
              <a:solidFill>
                <a:srgbClr val="05779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5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37426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ángulo 31"/>
          <p:cNvSpPr/>
          <p:nvPr/>
        </p:nvSpPr>
        <p:spPr>
          <a:xfrm>
            <a:off x="2932961" y="1888696"/>
            <a:ext cx="5977045" cy="4390381"/>
          </a:xfrm>
          <a:prstGeom prst="rect">
            <a:avLst/>
          </a:prstGeom>
          <a:pattFill prst="pct5">
            <a:fgClr>
              <a:srgbClr val="FFC00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158079" y="124276"/>
            <a:ext cx="6419850" cy="1192860"/>
          </a:xfrm>
        </p:spPr>
        <p:txBody>
          <a:bodyPr/>
          <a:lstStyle/>
          <a:p>
            <a:r>
              <a:rPr lang="es-NI" dirty="0" smtClean="0"/>
              <a:t>Como le gustaría que sea Nicaragua dentro de 5 años</a:t>
            </a:r>
            <a:endParaRPr lang="es-NI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02243-3C4D-49D7-98D7-FD4271F3856F}" type="slidenum">
              <a:rPr lang="es-ES" smtClean="0"/>
              <a:pPr/>
              <a:t>6</a:t>
            </a:fld>
            <a:endParaRPr lang="es-ES" dirty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78858"/>
              </p:ext>
            </p:extLst>
          </p:nvPr>
        </p:nvGraphicFramePr>
        <p:xfrm>
          <a:off x="133912" y="2607925"/>
          <a:ext cx="2802471" cy="3671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2471"/>
              </a:tblGrid>
              <a:tr h="458894">
                <a:tc>
                  <a:txBody>
                    <a:bodyPr/>
                    <a:lstStyle/>
                    <a:p>
                      <a:pPr algn="l" fontAlgn="t"/>
                      <a:r>
                        <a:rPr lang="es-NI" sz="182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Más empleo</a:t>
                      </a:r>
                    </a:p>
                  </a:txBody>
                  <a:tcPr anchor="ctr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173D80"/>
                    </a:solidFill>
                  </a:tcPr>
                </a:tc>
              </a:tr>
              <a:tr h="458894">
                <a:tc>
                  <a:txBody>
                    <a:bodyPr/>
                    <a:lstStyle/>
                    <a:p>
                      <a:pPr algn="l" fontAlgn="t"/>
                      <a:r>
                        <a:rPr lang="es-NI" sz="182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Mejor economía</a:t>
                      </a:r>
                    </a:p>
                  </a:txBody>
                  <a:tcPr anchor="ctr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173D80"/>
                    </a:solidFill>
                  </a:tcPr>
                </a:tc>
              </a:tr>
              <a:tr h="458894">
                <a:tc>
                  <a:txBody>
                    <a:bodyPr/>
                    <a:lstStyle/>
                    <a:p>
                      <a:pPr algn="l" fontAlgn="t"/>
                      <a:r>
                        <a:rPr lang="es-NI" sz="182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Mayor inversión</a:t>
                      </a:r>
                    </a:p>
                  </a:txBody>
                  <a:tcPr anchor="ctr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173D80"/>
                    </a:solidFill>
                  </a:tcPr>
                </a:tc>
              </a:tr>
              <a:tr h="458894">
                <a:tc>
                  <a:txBody>
                    <a:bodyPr/>
                    <a:lstStyle/>
                    <a:p>
                      <a:pPr algn="l" fontAlgn="t"/>
                      <a:r>
                        <a:rPr lang="es-NI" sz="182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Más seguridad</a:t>
                      </a:r>
                    </a:p>
                  </a:txBody>
                  <a:tcPr anchor="ctr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173D80"/>
                    </a:solidFill>
                  </a:tcPr>
                </a:tc>
              </a:tr>
              <a:tr h="458894">
                <a:tc>
                  <a:txBody>
                    <a:bodyPr/>
                    <a:lstStyle/>
                    <a:p>
                      <a:pPr algn="l" fontAlgn="t"/>
                      <a:r>
                        <a:rPr lang="es-NI" sz="182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Democracia fortalecida</a:t>
                      </a:r>
                    </a:p>
                  </a:txBody>
                  <a:tcPr anchor="ctr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173D80"/>
                    </a:solidFill>
                  </a:tcPr>
                </a:tc>
              </a:tr>
              <a:tr h="458894">
                <a:tc>
                  <a:txBody>
                    <a:bodyPr/>
                    <a:lstStyle/>
                    <a:p>
                      <a:pPr algn="l" fontAlgn="t"/>
                      <a:r>
                        <a:rPr lang="es-NI" sz="182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Mejor educación</a:t>
                      </a:r>
                    </a:p>
                  </a:txBody>
                  <a:tcPr anchor="ctr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173D80"/>
                    </a:solidFill>
                  </a:tcPr>
                </a:tc>
              </a:tr>
              <a:tr h="458894">
                <a:tc>
                  <a:txBody>
                    <a:bodyPr/>
                    <a:lstStyle/>
                    <a:p>
                      <a:pPr algn="l" fontAlgn="t"/>
                      <a:r>
                        <a:rPr lang="es-NI" sz="182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Unidad en la familia</a:t>
                      </a:r>
                    </a:p>
                  </a:txBody>
                  <a:tcPr anchor="ctr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173D80"/>
                    </a:solidFill>
                  </a:tcPr>
                </a:tc>
              </a:tr>
              <a:tr h="458894">
                <a:tc>
                  <a:txBody>
                    <a:bodyPr/>
                    <a:lstStyle/>
                    <a:p>
                      <a:pPr algn="l" fontAlgn="t"/>
                      <a:r>
                        <a:rPr lang="es-NI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Otros</a:t>
                      </a:r>
                      <a:endParaRPr lang="es-NI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173D80"/>
                    </a:solidFill>
                  </a:tcPr>
                </a:tc>
              </a:tr>
            </a:tbl>
          </a:graphicData>
        </a:graphic>
      </p:graphicFrame>
      <p:grpSp>
        <p:nvGrpSpPr>
          <p:cNvPr id="13" name="Grupo 12"/>
          <p:cNvGrpSpPr/>
          <p:nvPr/>
        </p:nvGrpSpPr>
        <p:grpSpPr>
          <a:xfrm>
            <a:off x="4470193" y="1750780"/>
            <a:ext cx="1364665" cy="857144"/>
            <a:chOff x="742774" y="1493950"/>
            <a:chExt cx="1364665" cy="857144"/>
          </a:xfrm>
        </p:grpSpPr>
        <p:grpSp>
          <p:nvGrpSpPr>
            <p:cNvPr id="14" name="Grupo 13"/>
            <p:cNvGrpSpPr/>
            <p:nvPr/>
          </p:nvGrpSpPr>
          <p:grpSpPr>
            <a:xfrm>
              <a:off x="742774" y="1493950"/>
              <a:ext cx="1364665" cy="857144"/>
              <a:chOff x="2240924" y="3329000"/>
              <a:chExt cx="3604754" cy="2350586"/>
            </a:xfrm>
          </p:grpSpPr>
          <p:sp>
            <p:nvSpPr>
              <p:cNvPr id="16" name="Pentágono 4"/>
              <p:cNvSpPr/>
              <p:nvPr/>
            </p:nvSpPr>
            <p:spPr>
              <a:xfrm rot="5400000">
                <a:off x="2880887" y="2945285"/>
                <a:ext cx="2350586" cy="3118016"/>
              </a:xfrm>
              <a:prstGeom prst="homePlate">
                <a:avLst>
                  <a:gd name="adj" fmla="val 24249"/>
                </a:avLst>
              </a:prstGeom>
              <a:solidFill>
                <a:srgbClr val="C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7" name="Triángulo isósceles 5"/>
              <p:cNvSpPr/>
              <p:nvPr/>
            </p:nvSpPr>
            <p:spPr>
              <a:xfrm>
                <a:off x="2240924" y="3335288"/>
                <a:ext cx="256248" cy="373646"/>
              </a:xfrm>
              <a:prstGeom prst="triangle">
                <a:avLst>
                  <a:gd name="adj" fmla="val 100000"/>
                </a:avLst>
              </a:prstGeom>
              <a:solidFill>
                <a:srgbClr val="02628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8" name="Triángulo isósceles 35"/>
              <p:cNvSpPr/>
              <p:nvPr/>
            </p:nvSpPr>
            <p:spPr>
              <a:xfrm flipH="1">
                <a:off x="5607064" y="3333569"/>
                <a:ext cx="238614" cy="373646"/>
              </a:xfrm>
              <a:prstGeom prst="triangle">
                <a:avLst>
                  <a:gd name="adj" fmla="val 100000"/>
                </a:avLst>
              </a:prstGeom>
              <a:solidFill>
                <a:srgbClr val="02628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15" name="Rectángulo 14"/>
            <p:cNvSpPr/>
            <p:nvPr/>
          </p:nvSpPr>
          <p:spPr>
            <a:xfrm>
              <a:off x="988318" y="1554685"/>
              <a:ext cx="96853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NI" sz="1400" b="1" dirty="0">
                  <a:solidFill>
                    <a:schemeClr val="bg1"/>
                  </a:solidFill>
                </a:rPr>
                <a:t>Oposición </a:t>
              </a:r>
            </a:p>
            <a:p>
              <a:pPr algn="ctr"/>
              <a:r>
                <a:rPr lang="es-NI" sz="1400" b="1" dirty="0">
                  <a:solidFill>
                    <a:schemeClr val="bg1"/>
                  </a:solidFill>
                </a:rPr>
                <a:t>(5.4%)</a:t>
              </a:r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5976378" y="1750780"/>
            <a:ext cx="1364665" cy="857144"/>
            <a:chOff x="742774" y="1493950"/>
            <a:chExt cx="1364665" cy="857144"/>
          </a:xfrm>
        </p:grpSpPr>
        <p:grpSp>
          <p:nvGrpSpPr>
            <p:cNvPr id="20" name="Grupo 19"/>
            <p:cNvGrpSpPr/>
            <p:nvPr/>
          </p:nvGrpSpPr>
          <p:grpSpPr>
            <a:xfrm>
              <a:off x="742774" y="1493950"/>
              <a:ext cx="1364665" cy="857144"/>
              <a:chOff x="2240924" y="3329000"/>
              <a:chExt cx="3604754" cy="2350586"/>
            </a:xfrm>
          </p:grpSpPr>
          <p:sp>
            <p:nvSpPr>
              <p:cNvPr id="22" name="Pentágono 4"/>
              <p:cNvSpPr/>
              <p:nvPr/>
            </p:nvSpPr>
            <p:spPr>
              <a:xfrm rot="5400000">
                <a:off x="2880887" y="2945285"/>
                <a:ext cx="2350586" cy="3118016"/>
              </a:xfrm>
              <a:prstGeom prst="homePlate">
                <a:avLst>
                  <a:gd name="adj" fmla="val 24249"/>
                </a:avLst>
              </a:prstGeom>
              <a:solidFill>
                <a:srgbClr val="E12F7B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3" name="Triángulo isósceles 5"/>
              <p:cNvSpPr/>
              <p:nvPr/>
            </p:nvSpPr>
            <p:spPr>
              <a:xfrm>
                <a:off x="2240924" y="3335288"/>
                <a:ext cx="256248" cy="373646"/>
              </a:xfrm>
              <a:prstGeom prst="triangle">
                <a:avLst>
                  <a:gd name="adj" fmla="val 100000"/>
                </a:avLst>
              </a:prstGeom>
              <a:solidFill>
                <a:srgbClr val="02628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4" name="Triángulo isósceles 35"/>
              <p:cNvSpPr/>
              <p:nvPr/>
            </p:nvSpPr>
            <p:spPr>
              <a:xfrm flipH="1">
                <a:off x="5607064" y="3333569"/>
                <a:ext cx="238614" cy="373646"/>
              </a:xfrm>
              <a:prstGeom prst="triangle">
                <a:avLst>
                  <a:gd name="adj" fmla="val 100000"/>
                </a:avLst>
              </a:prstGeom>
              <a:solidFill>
                <a:srgbClr val="02628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21" name="Rectángulo 20"/>
            <p:cNvSpPr/>
            <p:nvPr/>
          </p:nvSpPr>
          <p:spPr>
            <a:xfrm>
              <a:off x="1080476" y="1576349"/>
              <a:ext cx="75052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NI" sz="1400" b="1" dirty="0">
                  <a:solidFill>
                    <a:schemeClr val="bg1"/>
                  </a:solidFill>
                </a:rPr>
                <a:t>FSLN </a:t>
              </a:r>
            </a:p>
            <a:p>
              <a:pPr algn="ctr"/>
              <a:r>
                <a:rPr lang="es-NI" sz="1400" b="1" dirty="0">
                  <a:solidFill>
                    <a:schemeClr val="bg1"/>
                  </a:solidFill>
                </a:rPr>
                <a:t>(55.9%)</a:t>
              </a:r>
            </a:p>
          </p:txBody>
        </p:sp>
      </p:grpSp>
      <p:grpSp>
        <p:nvGrpSpPr>
          <p:cNvPr id="25" name="Grupo 24"/>
          <p:cNvGrpSpPr/>
          <p:nvPr/>
        </p:nvGrpSpPr>
        <p:grpSpPr>
          <a:xfrm>
            <a:off x="7507195" y="1750780"/>
            <a:ext cx="1402811" cy="857144"/>
            <a:chOff x="742774" y="1493950"/>
            <a:chExt cx="1402811" cy="857144"/>
          </a:xfrm>
        </p:grpSpPr>
        <p:grpSp>
          <p:nvGrpSpPr>
            <p:cNvPr id="26" name="Grupo 25"/>
            <p:cNvGrpSpPr/>
            <p:nvPr/>
          </p:nvGrpSpPr>
          <p:grpSpPr>
            <a:xfrm>
              <a:off x="742774" y="1493950"/>
              <a:ext cx="1364665" cy="857144"/>
              <a:chOff x="2240924" y="3329000"/>
              <a:chExt cx="3604754" cy="2350586"/>
            </a:xfrm>
          </p:grpSpPr>
          <p:sp>
            <p:nvSpPr>
              <p:cNvPr id="28" name="Pentágono 4"/>
              <p:cNvSpPr/>
              <p:nvPr/>
            </p:nvSpPr>
            <p:spPr>
              <a:xfrm rot="5400000">
                <a:off x="2880887" y="2945285"/>
                <a:ext cx="2350586" cy="3118016"/>
              </a:xfrm>
              <a:prstGeom prst="homePlate">
                <a:avLst>
                  <a:gd name="adj" fmla="val 24249"/>
                </a:avLst>
              </a:prstGeom>
              <a:solidFill>
                <a:srgbClr val="0070C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9" name="Triángulo isósceles 5"/>
              <p:cNvSpPr/>
              <p:nvPr/>
            </p:nvSpPr>
            <p:spPr>
              <a:xfrm>
                <a:off x="2240924" y="3335288"/>
                <a:ext cx="256248" cy="373646"/>
              </a:xfrm>
              <a:prstGeom prst="triangle">
                <a:avLst>
                  <a:gd name="adj" fmla="val 100000"/>
                </a:avLst>
              </a:prstGeom>
              <a:solidFill>
                <a:srgbClr val="02628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0" name="Triángulo isósceles 35"/>
              <p:cNvSpPr/>
              <p:nvPr/>
            </p:nvSpPr>
            <p:spPr>
              <a:xfrm flipH="1">
                <a:off x="5607064" y="3333569"/>
                <a:ext cx="238614" cy="373646"/>
              </a:xfrm>
              <a:prstGeom prst="triangle">
                <a:avLst>
                  <a:gd name="adj" fmla="val 100000"/>
                </a:avLst>
              </a:prstGeom>
              <a:solidFill>
                <a:srgbClr val="02628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27" name="Rectángulo 26"/>
            <p:cNvSpPr/>
            <p:nvPr/>
          </p:nvSpPr>
          <p:spPr>
            <a:xfrm>
              <a:off x="760912" y="1605236"/>
              <a:ext cx="138467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NI" sz="1400" b="1" dirty="0">
                  <a:solidFill>
                    <a:schemeClr val="bg1"/>
                  </a:solidFill>
                </a:rPr>
                <a:t>Independientes </a:t>
              </a:r>
              <a:endParaRPr lang="es-NI" sz="14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s-NI" sz="1400" b="1" dirty="0" smtClean="0">
                  <a:solidFill>
                    <a:schemeClr val="bg1"/>
                  </a:solidFill>
                </a:rPr>
                <a:t>(</a:t>
              </a:r>
              <a:r>
                <a:rPr lang="es-NI" sz="1400" b="1" dirty="0">
                  <a:solidFill>
                    <a:schemeClr val="bg1"/>
                  </a:solidFill>
                </a:rPr>
                <a:t>38.7%)</a:t>
              </a:r>
            </a:p>
          </p:txBody>
        </p:sp>
      </p:grpSp>
      <p:sp>
        <p:nvSpPr>
          <p:cNvPr id="11" name="Marcador de pie de pá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31" name="Rectángulo 30"/>
          <p:cNvSpPr/>
          <p:nvPr/>
        </p:nvSpPr>
        <p:spPr>
          <a:xfrm>
            <a:off x="3015253" y="1862066"/>
            <a:ext cx="1282373" cy="4417011"/>
          </a:xfrm>
          <a:prstGeom prst="rect">
            <a:avLst/>
          </a:prstGeom>
          <a:solidFill>
            <a:srgbClr val="1234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graphicFrame>
        <p:nvGraphicFramePr>
          <p:cNvPr id="5" name="2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88030"/>
              </p:ext>
            </p:extLst>
          </p:nvPr>
        </p:nvGraphicFramePr>
        <p:xfrm>
          <a:off x="2932961" y="2607925"/>
          <a:ext cx="6156176" cy="3671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466277"/>
                <a:gridCol w="1584102"/>
                <a:gridCol w="1593629"/>
              </a:tblGrid>
              <a:tr h="45889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47.7%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33.3%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48.1%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49.1%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889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25.8%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27.6%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29.1%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20.8%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889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10.3%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13.8%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10.4%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9.7%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889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5.3%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10.3%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3.7%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6.8%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889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3.6%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6.9%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2.7%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4.5%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889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3.1%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5.7%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2.7%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3.4%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889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1.4%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1.1%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1.1%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1.9%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889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2.8%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1.1%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2.2%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NI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3.7%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2" name="Grupo 11"/>
          <p:cNvGrpSpPr/>
          <p:nvPr/>
        </p:nvGrpSpPr>
        <p:grpSpPr>
          <a:xfrm>
            <a:off x="2932961" y="1750781"/>
            <a:ext cx="1364665" cy="857144"/>
            <a:chOff x="742774" y="1493950"/>
            <a:chExt cx="1364665" cy="857144"/>
          </a:xfrm>
        </p:grpSpPr>
        <p:grpSp>
          <p:nvGrpSpPr>
            <p:cNvPr id="7" name="Grupo 6"/>
            <p:cNvGrpSpPr/>
            <p:nvPr/>
          </p:nvGrpSpPr>
          <p:grpSpPr>
            <a:xfrm>
              <a:off x="742774" y="1493950"/>
              <a:ext cx="1364665" cy="857144"/>
              <a:chOff x="2240924" y="3329000"/>
              <a:chExt cx="3604754" cy="2350586"/>
            </a:xfrm>
          </p:grpSpPr>
          <p:sp>
            <p:nvSpPr>
              <p:cNvPr id="8" name="Pentágono 4"/>
              <p:cNvSpPr/>
              <p:nvPr/>
            </p:nvSpPr>
            <p:spPr>
              <a:xfrm rot="5400000">
                <a:off x="2880887" y="2945285"/>
                <a:ext cx="2350586" cy="3118016"/>
              </a:xfrm>
              <a:prstGeom prst="homePlate">
                <a:avLst>
                  <a:gd name="adj" fmla="val 24249"/>
                </a:avLst>
              </a:prstGeom>
              <a:solidFill>
                <a:srgbClr val="02789B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9" name="Triángulo isósceles 5"/>
              <p:cNvSpPr/>
              <p:nvPr/>
            </p:nvSpPr>
            <p:spPr>
              <a:xfrm>
                <a:off x="2240924" y="3335288"/>
                <a:ext cx="256248" cy="373646"/>
              </a:xfrm>
              <a:prstGeom prst="triangle">
                <a:avLst>
                  <a:gd name="adj" fmla="val 100000"/>
                </a:avLst>
              </a:prstGeom>
              <a:solidFill>
                <a:srgbClr val="02628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" name="Triángulo isósceles 35"/>
              <p:cNvSpPr/>
              <p:nvPr/>
            </p:nvSpPr>
            <p:spPr>
              <a:xfrm flipH="1">
                <a:off x="5607064" y="3333569"/>
                <a:ext cx="238614" cy="373646"/>
              </a:xfrm>
              <a:prstGeom prst="triangle">
                <a:avLst>
                  <a:gd name="adj" fmla="val 100000"/>
                </a:avLst>
              </a:prstGeom>
              <a:solidFill>
                <a:srgbClr val="02628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2" name="Rectángulo 1"/>
            <p:cNvSpPr/>
            <p:nvPr/>
          </p:nvSpPr>
          <p:spPr>
            <a:xfrm>
              <a:off x="959542" y="1616239"/>
              <a:ext cx="10134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NI" sz="2400" b="1" dirty="0">
                  <a:solidFill>
                    <a:schemeClr val="bg1"/>
                  </a:solidFill>
                </a:rPr>
                <a:t>Global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842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n 3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95" y="749012"/>
            <a:ext cx="7159437" cy="284612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4972" y="-247417"/>
            <a:ext cx="6480313" cy="1435805"/>
          </a:xfrm>
        </p:spPr>
        <p:txBody>
          <a:bodyPr/>
          <a:lstStyle/>
          <a:p>
            <a:r>
              <a:rPr lang="es-ES_tradnl" sz="2800" dirty="0" smtClean="0"/>
              <a:t>Los ingresos del núcleo familiar…</a:t>
            </a:r>
            <a:endParaRPr lang="en-US" sz="28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02243-3C4D-49D7-98D7-FD4271F3856F}" type="slidenum">
              <a:rPr lang="es-ES" smtClean="0">
                <a:solidFill>
                  <a:prstClr val="white"/>
                </a:solidFill>
              </a:rPr>
              <a:pPr/>
              <a:t>7</a:t>
            </a:fld>
            <a:endParaRPr lang="es-ES" dirty="0">
              <a:solidFill>
                <a:prstClr val="white"/>
              </a:solidFill>
            </a:endParaRPr>
          </a:p>
        </p:txBody>
      </p:sp>
      <p:grpSp>
        <p:nvGrpSpPr>
          <p:cNvPr id="38" name="Grupo 37"/>
          <p:cNvGrpSpPr/>
          <p:nvPr/>
        </p:nvGrpSpPr>
        <p:grpSpPr>
          <a:xfrm>
            <a:off x="-12058" y="1543902"/>
            <a:ext cx="3494506" cy="2288724"/>
            <a:chOff x="120675" y="1219665"/>
            <a:chExt cx="3494506" cy="2288724"/>
          </a:xfrm>
        </p:grpSpPr>
        <p:sp>
          <p:nvSpPr>
            <p:cNvPr id="39" name="Elipse 38"/>
            <p:cNvSpPr/>
            <p:nvPr/>
          </p:nvSpPr>
          <p:spPr>
            <a:xfrm>
              <a:off x="394628" y="1219665"/>
              <a:ext cx="2980495" cy="2218950"/>
            </a:xfrm>
            <a:prstGeom prst="ellipse">
              <a:avLst/>
            </a:prstGeom>
            <a:solidFill>
              <a:srgbClr val="60943C"/>
            </a:solidFill>
            <a:ln w="28575">
              <a:noFill/>
              <a:prstDash val="sysDash"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0" name="Título 1"/>
            <p:cNvSpPr txBox="1">
              <a:spLocks/>
            </p:cNvSpPr>
            <p:nvPr/>
          </p:nvSpPr>
          <p:spPr>
            <a:xfrm>
              <a:off x="120675" y="1966072"/>
              <a:ext cx="3494506" cy="69014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bg1"/>
                  </a:solidFill>
                  <a:latin typeface="Arial Black" panose="020B0A04020102020204" pitchFamily="34" charset="0"/>
                  <a:ea typeface="+mj-ea"/>
                  <a:cs typeface="+mj-cs"/>
                </a:defRPr>
              </a:lvl1pPr>
            </a:lstStyle>
            <a:p>
              <a:r>
                <a:rPr lang="es-ES" sz="2400" dirty="0" smtClean="0"/>
                <a:t>Permiten vivir cómodamente</a:t>
              </a:r>
              <a:endParaRPr lang="es-ES" sz="2400" dirty="0"/>
            </a:p>
          </p:txBody>
        </p:sp>
        <p:sp>
          <p:nvSpPr>
            <p:cNvPr id="41" name="Rectángulo 42"/>
            <p:cNvSpPr/>
            <p:nvPr/>
          </p:nvSpPr>
          <p:spPr>
            <a:xfrm>
              <a:off x="1021209" y="2738948"/>
              <a:ext cx="1693438" cy="769441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4400" b="1" dirty="0" smtClean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12.6%</a:t>
              </a:r>
              <a:endParaRPr lang="es-ES" sz="4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7" name="Grupo 6"/>
          <p:cNvGrpSpPr/>
          <p:nvPr/>
        </p:nvGrpSpPr>
        <p:grpSpPr>
          <a:xfrm>
            <a:off x="4574306" y="2372751"/>
            <a:ext cx="4032397" cy="1830143"/>
            <a:chOff x="-47893" y="4434321"/>
            <a:chExt cx="4032397" cy="1830143"/>
          </a:xfrm>
        </p:grpSpPr>
        <p:sp>
          <p:nvSpPr>
            <p:cNvPr id="43" name="Rectángulo redondeado 42"/>
            <p:cNvSpPr/>
            <p:nvPr/>
          </p:nvSpPr>
          <p:spPr>
            <a:xfrm>
              <a:off x="3755" y="4434321"/>
              <a:ext cx="3980749" cy="1814554"/>
            </a:xfrm>
            <a:prstGeom prst="roundRect">
              <a:avLst/>
            </a:prstGeom>
            <a:solidFill>
              <a:srgbClr val="3ACBC6"/>
            </a:solidFill>
            <a:ln w="28575">
              <a:noFill/>
              <a:prstDash val="sysDash"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4" name="Título 1"/>
            <p:cNvSpPr txBox="1">
              <a:spLocks/>
            </p:cNvSpPr>
            <p:nvPr/>
          </p:nvSpPr>
          <p:spPr>
            <a:xfrm>
              <a:off x="-47893" y="4613278"/>
              <a:ext cx="3940935" cy="69014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bg1"/>
                  </a:solidFill>
                  <a:latin typeface="Arial Black" panose="020B0A04020102020204" pitchFamily="34" charset="0"/>
                  <a:ea typeface="+mj-ea"/>
                  <a:cs typeface="+mj-cs"/>
                </a:defRPr>
              </a:lvl1pPr>
            </a:lstStyle>
            <a:p>
              <a:r>
                <a:rPr lang="es-ES" sz="2400" dirty="0" smtClean="0">
                  <a:solidFill>
                    <a:schemeClr val="tx1"/>
                  </a:solidFill>
                </a:rPr>
                <a:t>Permiten cubrir necesidades y darse algunos gustos</a:t>
              </a:r>
              <a:endParaRPr lang="es-ES" sz="2400" dirty="0">
                <a:solidFill>
                  <a:schemeClr val="tx1"/>
                </a:solidFill>
              </a:endParaRPr>
            </a:p>
          </p:txBody>
        </p:sp>
        <p:sp>
          <p:nvSpPr>
            <p:cNvPr id="45" name="Rectángulo 43"/>
            <p:cNvSpPr/>
            <p:nvPr/>
          </p:nvSpPr>
          <p:spPr>
            <a:xfrm>
              <a:off x="1192467" y="5495023"/>
              <a:ext cx="1603324" cy="769441"/>
            </a:xfrm>
            <a:prstGeom prst="rect">
              <a:avLst/>
            </a:prstGeom>
            <a:solidFill>
              <a:srgbClr val="A9D18E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4400" b="1" dirty="0" smtClean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15.9%</a:t>
              </a:r>
              <a:endParaRPr lang="es-ES" sz="4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3" name="Grupo 2"/>
          <p:cNvGrpSpPr/>
          <p:nvPr/>
        </p:nvGrpSpPr>
        <p:grpSpPr>
          <a:xfrm>
            <a:off x="4552471" y="4738232"/>
            <a:ext cx="3962879" cy="2032110"/>
            <a:chOff x="3800815" y="4381863"/>
            <a:chExt cx="3962879" cy="2032110"/>
          </a:xfrm>
        </p:grpSpPr>
        <p:sp>
          <p:nvSpPr>
            <p:cNvPr id="46" name="Elipse 45"/>
            <p:cNvSpPr/>
            <p:nvPr/>
          </p:nvSpPr>
          <p:spPr>
            <a:xfrm>
              <a:off x="3800815" y="4381863"/>
              <a:ext cx="3962879" cy="2006973"/>
            </a:xfrm>
            <a:prstGeom prst="ellipse">
              <a:avLst/>
            </a:prstGeom>
            <a:solidFill>
              <a:srgbClr val="D53132"/>
            </a:solidFill>
            <a:ln w="28575">
              <a:noFill/>
              <a:prstDash val="sysDash"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7" name="Título 1"/>
            <p:cNvSpPr txBox="1">
              <a:spLocks/>
            </p:cNvSpPr>
            <p:nvPr/>
          </p:nvSpPr>
          <p:spPr>
            <a:xfrm>
              <a:off x="3822650" y="4816998"/>
              <a:ext cx="3940935" cy="93773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bg1"/>
                  </a:solidFill>
                  <a:latin typeface="Arial Black" panose="020B0A04020102020204" pitchFamily="34" charset="0"/>
                  <a:ea typeface="+mj-ea"/>
                  <a:cs typeface="+mj-cs"/>
                </a:defRPr>
              </a:lvl1pPr>
            </a:lstStyle>
            <a:p>
              <a:r>
                <a:rPr lang="es-ES" sz="2400" dirty="0" smtClean="0"/>
                <a:t>Cubren necesidades básicas y nada más</a:t>
              </a:r>
              <a:endParaRPr lang="es-ES" sz="2400" dirty="0"/>
            </a:p>
          </p:txBody>
        </p:sp>
        <p:sp>
          <p:nvSpPr>
            <p:cNvPr id="48" name="Rectángulo 43"/>
            <p:cNvSpPr/>
            <p:nvPr/>
          </p:nvSpPr>
          <p:spPr>
            <a:xfrm>
              <a:off x="4980592" y="5644532"/>
              <a:ext cx="1603324" cy="769441"/>
            </a:xfrm>
            <a:prstGeom prst="rect">
              <a:avLst/>
            </a:prstGeom>
            <a:solidFill>
              <a:srgbClr val="BF00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44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54.3%</a:t>
              </a:r>
              <a:endParaRPr lang="es-ES" sz="4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5" name="Grupo 4"/>
          <p:cNvGrpSpPr/>
          <p:nvPr/>
        </p:nvGrpSpPr>
        <p:grpSpPr>
          <a:xfrm>
            <a:off x="222239" y="4532818"/>
            <a:ext cx="3941149" cy="1741965"/>
            <a:chOff x="5215942" y="2513692"/>
            <a:chExt cx="3941149" cy="1741965"/>
          </a:xfrm>
        </p:grpSpPr>
        <p:sp>
          <p:nvSpPr>
            <p:cNvPr id="49" name="Rectángulo redondeado 48"/>
            <p:cNvSpPr/>
            <p:nvPr/>
          </p:nvSpPr>
          <p:spPr>
            <a:xfrm>
              <a:off x="5215942" y="2513692"/>
              <a:ext cx="3941149" cy="1741965"/>
            </a:xfrm>
            <a:prstGeom prst="roundRect">
              <a:avLst>
                <a:gd name="adj" fmla="val 9190"/>
              </a:avLst>
            </a:prstGeom>
            <a:solidFill>
              <a:srgbClr val="642424"/>
            </a:solidFill>
            <a:ln w="28575">
              <a:noFill/>
              <a:prstDash val="sysDash"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0" name="Título 1"/>
            <p:cNvSpPr txBox="1">
              <a:spLocks/>
            </p:cNvSpPr>
            <p:nvPr/>
          </p:nvSpPr>
          <p:spPr>
            <a:xfrm>
              <a:off x="5216156" y="2527327"/>
              <a:ext cx="3940935" cy="93773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bg1"/>
                  </a:solidFill>
                  <a:latin typeface="Arial Black" panose="020B0A04020102020204" pitchFamily="34" charset="0"/>
                  <a:ea typeface="+mj-ea"/>
                  <a:cs typeface="+mj-cs"/>
                </a:defRPr>
              </a:lvl1pPr>
            </a:lstStyle>
            <a:p>
              <a:r>
                <a:rPr lang="es-ES" sz="2400" dirty="0" smtClean="0"/>
                <a:t>No alcanzan a cubrir necesidades básicas</a:t>
              </a:r>
              <a:endParaRPr lang="es-ES" sz="2400" dirty="0"/>
            </a:p>
          </p:txBody>
        </p:sp>
        <p:sp>
          <p:nvSpPr>
            <p:cNvPr id="51" name="Rectángulo 42"/>
            <p:cNvSpPr/>
            <p:nvPr/>
          </p:nvSpPr>
          <p:spPr>
            <a:xfrm>
              <a:off x="6384854" y="3407501"/>
              <a:ext cx="1603324" cy="76944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44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16.6%</a:t>
              </a:r>
              <a:endParaRPr lang="es-ES" sz="4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sp>
        <p:nvSpPr>
          <p:cNvPr id="54" name="Elipse 53"/>
          <p:cNvSpPr/>
          <p:nvPr/>
        </p:nvSpPr>
        <p:spPr>
          <a:xfrm>
            <a:off x="1237080" y="1366834"/>
            <a:ext cx="996229" cy="923475"/>
          </a:xfrm>
          <a:prstGeom prst="ellipse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 smtClean="0">
                <a:solidFill>
                  <a:schemeClr val="tx1"/>
                </a:solidFill>
              </a:rPr>
              <a:t>1</a:t>
            </a:r>
            <a:endParaRPr lang="es-ES" sz="4400" b="1" dirty="0">
              <a:solidFill>
                <a:schemeClr val="tx1"/>
              </a:solidFill>
            </a:endParaRPr>
          </a:p>
        </p:txBody>
      </p:sp>
      <p:sp>
        <p:nvSpPr>
          <p:cNvPr id="55" name="Elipse 54"/>
          <p:cNvSpPr/>
          <p:nvPr/>
        </p:nvSpPr>
        <p:spPr>
          <a:xfrm>
            <a:off x="7893683" y="1822603"/>
            <a:ext cx="996229" cy="923475"/>
          </a:xfrm>
          <a:prstGeom prst="ellipse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 smtClean="0">
                <a:solidFill>
                  <a:schemeClr val="tx1"/>
                </a:solidFill>
              </a:rPr>
              <a:t>2</a:t>
            </a:r>
            <a:endParaRPr lang="es-ES" sz="4400" b="1" dirty="0">
              <a:solidFill>
                <a:schemeClr val="tx1"/>
              </a:solidFill>
            </a:endParaRPr>
          </a:p>
        </p:txBody>
      </p:sp>
      <p:sp>
        <p:nvSpPr>
          <p:cNvPr id="56" name="Elipse 55"/>
          <p:cNvSpPr/>
          <p:nvPr/>
        </p:nvSpPr>
        <p:spPr>
          <a:xfrm>
            <a:off x="6076578" y="4381340"/>
            <a:ext cx="996229" cy="923475"/>
          </a:xfrm>
          <a:prstGeom prst="ellipse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 smtClean="0">
                <a:solidFill>
                  <a:schemeClr val="tx1"/>
                </a:solidFill>
              </a:rPr>
              <a:t>3</a:t>
            </a:r>
            <a:endParaRPr lang="es-ES" sz="4400" b="1" dirty="0">
              <a:solidFill>
                <a:schemeClr val="tx1"/>
              </a:solidFill>
            </a:endParaRPr>
          </a:p>
        </p:txBody>
      </p:sp>
      <p:sp>
        <p:nvSpPr>
          <p:cNvPr id="57" name="Elipse 56"/>
          <p:cNvSpPr/>
          <p:nvPr/>
        </p:nvSpPr>
        <p:spPr>
          <a:xfrm>
            <a:off x="3445609" y="3773579"/>
            <a:ext cx="996229" cy="923475"/>
          </a:xfrm>
          <a:prstGeom prst="ellipse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b="1" dirty="0" smtClean="0">
                <a:solidFill>
                  <a:schemeClr val="tx1"/>
                </a:solidFill>
              </a:rPr>
              <a:t>4</a:t>
            </a:r>
            <a:endParaRPr lang="es-ES" sz="4400" b="1" dirty="0">
              <a:solidFill>
                <a:schemeClr val="tx1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05383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5259" y="336795"/>
            <a:ext cx="6480313" cy="785818"/>
          </a:xfrm>
        </p:spPr>
        <p:txBody>
          <a:bodyPr>
            <a:normAutofit fontScale="90000"/>
          </a:bodyPr>
          <a:lstStyle/>
          <a:p>
            <a:r>
              <a:rPr lang="es-MX" sz="2800" dirty="0"/>
              <a:t>Principales problemas que enfrenta el país, desde la percepción ciudadana</a:t>
            </a:r>
            <a:endParaRPr lang="es-ES" sz="2800" dirty="0"/>
          </a:p>
        </p:txBody>
      </p:sp>
      <p:sp>
        <p:nvSpPr>
          <p:cNvPr id="5" name="Marcador de número de diapositiva 4"/>
          <p:cNvSpPr txBox="1">
            <a:spLocks/>
          </p:cNvSpPr>
          <p:nvPr/>
        </p:nvSpPr>
        <p:spPr>
          <a:xfrm>
            <a:off x="8185151" y="6557961"/>
            <a:ext cx="679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97362D1-A225-48A3-B551-58A4251A6A8D}" type="slidenum">
              <a:rPr lang="es-ES" smtClean="0"/>
              <a:pPr/>
              <a:t>8</a:t>
            </a:fld>
            <a:endParaRPr lang="es-ES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-72309" y="2713333"/>
            <a:ext cx="3494506" cy="690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es-ES" dirty="0" smtClean="0">
                <a:solidFill>
                  <a:schemeClr val="tx1"/>
                </a:solidFill>
              </a:rPr>
              <a:t>ECONOMICOS</a:t>
            </a:r>
          </a:p>
          <a:p>
            <a:r>
              <a:rPr lang="es-ES" dirty="0" smtClean="0">
                <a:solidFill>
                  <a:schemeClr val="tx1"/>
                </a:solidFill>
              </a:rPr>
              <a:t>78.4%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3040394" y="3208193"/>
            <a:ext cx="3494506" cy="690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es-ES" dirty="0" smtClean="0">
                <a:solidFill>
                  <a:schemeClr val="tx1"/>
                </a:solidFill>
              </a:rPr>
              <a:t>SOCIALES</a:t>
            </a:r>
          </a:p>
          <a:p>
            <a:r>
              <a:rPr lang="es-ES" dirty="0" smtClean="0">
                <a:solidFill>
                  <a:schemeClr val="tx1"/>
                </a:solidFill>
              </a:rPr>
              <a:t>16.0%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6066793" y="3713185"/>
            <a:ext cx="3064198" cy="690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es-ES" dirty="0" smtClean="0">
                <a:solidFill>
                  <a:schemeClr val="tx1"/>
                </a:solidFill>
              </a:rPr>
              <a:t>POLITICOS</a:t>
            </a:r>
          </a:p>
          <a:p>
            <a:r>
              <a:rPr lang="es-ES" dirty="0" smtClean="0">
                <a:solidFill>
                  <a:schemeClr val="tx1"/>
                </a:solidFill>
              </a:rPr>
              <a:t>3.1%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873" y="1707754"/>
            <a:ext cx="2153547" cy="123412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62" y="1302079"/>
            <a:ext cx="1806759" cy="1201705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DFDFB"/>
              </a:clrFrom>
              <a:clrTo>
                <a:srgbClr val="FDFD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171" y="1864780"/>
            <a:ext cx="2512454" cy="1570284"/>
          </a:xfrm>
          <a:prstGeom prst="rect">
            <a:avLst/>
          </a:prstGeom>
        </p:spPr>
      </p:pic>
      <p:grpSp>
        <p:nvGrpSpPr>
          <p:cNvPr id="28" name="Grupo 27"/>
          <p:cNvGrpSpPr/>
          <p:nvPr/>
        </p:nvGrpSpPr>
        <p:grpSpPr>
          <a:xfrm>
            <a:off x="197216" y="3486123"/>
            <a:ext cx="2857943" cy="3183159"/>
            <a:chOff x="197216" y="3486123"/>
            <a:chExt cx="2857943" cy="3183159"/>
          </a:xfrm>
        </p:grpSpPr>
        <p:grpSp>
          <p:nvGrpSpPr>
            <p:cNvPr id="22" name="Grupo 21"/>
            <p:cNvGrpSpPr/>
            <p:nvPr/>
          </p:nvGrpSpPr>
          <p:grpSpPr>
            <a:xfrm>
              <a:off x="197216" y="3486123"/>
              <a:ext cx="2857943" cy="3183159"/>
              <a:chOff x="236158" y="3502005"/>
              <a:chExt cx="2857943" cy="3183159"/>
            </a:xfrm>
          </p:grpSpPr>
          <p:sp>
            <p:nvSpPr>
              <p:cNvPr id="17" name="Rectángulo 16"/>
              <p:cNvSpPr/>
              <p:nvPr/>
            </p:nvSpPr>
            <p:spPr>
              <a:xfrm>
                <a:off x="251227" y="3502005"/>
                <a:ext cx="2842441" cy="574836"/>
              </a:xfrm>
              <a:prstGeom prst="rect">
                <a:avLst/>
              </a:prstGeom>
              <a:solidFill>
                <a:srgbClr val="60943C"/>
              </a:solidFill>
              <a:ln w="28575">
                <a:noFill/>
                <a:prstDash val="sysDash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8" name="Rectángulo 17"/>
              <p:cNvSpPr/>
              <p:nvPr/>
            </p:nvSpPr>
            <p:spPr>
              <a:xfrm>
                <a:off x="251226" y="4134494"/>
                <a:ext cx="2842441" cy="574836"/>
              </a:xfrm>
              <a:prstGeom prst="rect">
                <a:avLst/>
              </a:prstGeom>
              <a:solidFill>
                <a:srgbClr val="60943C"/>
              </a:solidFill>
              <a:ln w="28575">
                <a:noFill/>
                <a:prstDash val="sysDash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9" name="Rectángulo 18"/>
              <p:cNvSpPr/>
              <p:nvPr/>
            </p:nvSpPr>
            <p:spPr>
              <a:xfrm>
                <a:off x="251660" y="4770370"/>
                <a:ext cx="2842441" cy="574836"/>
              </a:xfrm>
              <a:prstGeom prst="rect">
                <a:avLst/>
              </a:prstGeom>
              <a:solidFill>
                <a:srgbClr val="60943C"/>
              </a:solidFill>
              <a:ln w="28575">
                <a:noFill/>
                <a:prstDash val="sysDash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0" name="Rectángulo 19"/>
              <p:cNvSpPr/>
              <p:nvPr/>
            </p:nvSpPr>
            <p:spPr>
              <a:xfrm>
                <a:off x="236158" y="5440349"/>
                <a:ext cx="2842441" cy="574836"/>
              </a:xfrm>
              <a:prstGeom prst="rect">
                <a:avLst/>
              </a:prstGeom>
              <a:solidFill>
                <a:srgbClr val="60943C"/>
              </a:solidFill>
              <a:ln w="28575">
                <a:noFill/>
                <a:prstDash val="sysDash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1" name="Rectángulo 20"/>
              <p:cNvSpPr/>
              <p:nvPr/>
            </p:nvSpPr>
            <p:spPr>
              <a:xfrm>
                <a:off x="236158" y="6110328"/>
                <a:ext cx="2842441" cy="574836"/>
              </a:xfrm>
              <a:prstGeom prst="rect">
                <a:avLst/>
              </a:prstGeom>
              <a:solidFill>
                <a:srgbClr val="60943C"/>
              </a:solidFill>
              <a:ln w="28575">
                <a:noFill/>
                <a:prstDash val="sysDash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23" name="Rectángulo 42"/>
            <p:cNvSpPr/>
            <p:nvPr/>
          </p:nvSpPr>
          <p:spPr>
            <a:xfrm>
              <a:off x="1943518" y="3515080"/>
              <a:ext cx="1025777" cy="50780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endParaRPr lang="es-ES" sz="4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4" name="Rectángulo 42"/>
            <p:cNvSpPr/>
            <p:nvPr/>
          </p:nvSpPr>
          <p:spPr>
            <a:xfrm>
              <a:off x="1943518" y="4143607"/>
              <a:ext cx="1025777" cy="50780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endParaRPr lang="es-ES" sz="4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5" name="Rectángulo 42"/>
            <p:cNvSpPr/>
            <p:nvPr/>
          </p:nvSpPr>
          <p:spPr>
            <a:xfrm>
              <a:off x="1943517" y="4788002"/>
              <a:ext cx="1025777" cy="50780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endParaRPr lang="es-ES" sz="4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6" name="Rectángulo 42"/>
            <p:cNvSpPr/>
            <p:nvPr/>
          </p:nvSpPr>
          <p:spPr>
            <a:xfrm>
              <a:off x="1943517" y="5443706"/>
              <a:ext cx="1025777" cy="50780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endParaRPr lang="es-ES" sz="4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7" name="Rectángulo 42"/>
            <p:cNvSpPr/>
            <p:nvPr/>
          </p:nvSpPr>
          <p:spPr>
            <a:xfrm>
              <a:off x="1943516" y="6095111"/>
              <a:ext cx="1025777" cy="50780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endParaRPr lang="es-ES" sz="4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aphicFrame>
        <p:nvGraphicFramePr>
          <p:cNvPr id="7" name="23 Tabla"/>
          <p:cNvGraphicFramePr>
            <a:graphicFrameLocks noGrp="1"/>
          </p:cNvGraphicFramePr>
          <p:nvPr>
            <p:extLst/>
          </p:nvPr>
        </p:nvGraphicFramePr>
        <p:xfrm>
          <a:off x="184630" y="3468367"/>
          <a:ext cx="2897747" cy="320091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895290"/>
                <a:gridCol w="1002457"/>
              </a:tblGrid>
              <a:tr h="7001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Empleo</a:t>
                      </a:r>
                      <a:r>
                        <a:rPr lang="es-NI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: </a:t>
                      </a:r>
                      <a:r>
                        <a:rPr lang="es-NI" sz="16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Cantidad/Calidad</a:t>
                      </a:r>
                      <a:endParaRPr lang="es-NI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39.2%</a:t>
                      </a:r>
                      <a:endParaRPr lang="es-NI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996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Pobreza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22.5%</a:t>
                      </a:r>
                      <a:endParaRPr lang="es-NI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913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Carestía de la vida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15.3%</a:t>
                      </a:r>
                      <a:endParaRPr lang="es-NI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60687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Falta de Inversión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1.2%</a:t>
                      </a:r>
                      <a:endParaRPr lang="es-NI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0184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No hay ayuda internacional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0.2%</a:t>
                      </a:r>
                      <a:endParaRPr lang="es-NI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9" name="Grupo 28"/>
          <p:cNvGrpSpPr/>
          <p:nvPr/>
        </p:nvGrpSpPr>
        <p:grpSpPr>
          <a:xfrm>
            <a:off x="3342993" y="3985322"/>
            <a:ext cx="2857943" cy="2513180"/>
            <a:chOff x="197216" y="3486123"/>
            <a:chExt cx="2857943" cy="2513180"/>
          </a:xfrm>
        </p:grpSpPr>
        <p:grpSp>
          <p:nvGrpSpPr>
            <p:cNvPr id="30" name="Grupo 29"/>
            <p:cNvGrpSpPr/>
            <p:nvPr/>
          </p:nvGrpSpPr>
          <p:grpSpPr>
            <a:xfrm>
              <a:off x="197216" y="3486123"/>
              <a:ext cx="2857943" cy="2513180"/>
              <a:chOff x="236158" y="3502005"/>
              <a:chExt cx="2857943" cy="2513180"/>
            </a:xfrm>
          </p:grpSpPr>
          <p:sp>
            <p:nvSpPr>
              <p:cNvPr id="36" name="Rectángulo 35"/>
              <p:cNvSpPr/>
              <p:nvPr/>
            </p:nvSpPr>
            <p:spPr>
              <a:xfrm>
                <a:off x="251227" y="3502005"/>
                <a:ext cx="2842441" cy="574836"/>
              </a:xfrm>
              <a:prstGeom prst="rect">
                <a:avLst/>
              </a:prstGeom>
              <a:solidFill>
                <a:srgbClr val="3AC9C5"/>
              </a:solidFill>
              <a:ln w="28575">
                <a:noFill/>
                <a:prstDash val="sysDash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" name="Rectángulo 36"/>
              <p:cNvSpPr/>
              <p:nvPr/>
            </p:nvSpPr>
            <p:spPr>
              <a:xfrm>
                <a:off x="251226" y="4134494"/>
                <a:ext cx="2842441" cy="574836"/>
              </a:xfrm>
              <a:prstGeom prst="rect">
                <a:avLst/>
              </a:prstGeom>
              <a:solidFill>
                <a:srgbClr val="3AC9C5"/>
              </a:solidFill>
              <a:ln w="28575">
                <a:noFill/>
                <a:prstDash val="sysDash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" name="Rectángulo 37"/>
              <p:cNvSpPr/>
              <p:nvPr/>
            </p:nvSpPr>
            <p:spPr>
              <a:xfrm>
                <a:off x="251660" y="4770370"/>
                <a:ext cx="2842441" cy="574836"/>
              </a:xfrm>
              <a:prstGeom prst="rect">
                <a:avLst/>
              </a:prstGeom>
              <a:solidFill>
                <a:srgbClr val="3AC9C5"/>
              </a:solidFill>
              <a:ln w="28575">
                <a:noFill/>
                <a:prstDash val="sysDash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9" name="Rectángulo 38"/>
              <p:cNvSpPr/>
              <p:nvPr/>
            </p:nvSpPr>
            <p:spPr>
              <a:xfrm>
                <a:off x="236158" y="5440349"/>
                <a:ext cx="2842441" cy="574836"/>
              </a:xfrm>
              <a:prstGeom prst="rect">
                <a:avLst/>
              </a:prstGeom>
              <a:solidFill>
                <a:srgbClr val="3AC9C5"/>
              </a:solidFill>
              <a:ln w="28575">
                <a:noFill/>
                <a:prstDash val="sysDash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31" name="Rectángulo 42"/>
            <p:cNvSpPr/>
            <p:nvPr/>
          </p:nvSpPr>
          <p:spPr>
            <a:xfrm>
              <a:off x="1943518" y="3515080"/>
              <a:ext cx="1025777" cy="507808"/>
            </a:xfrm>
            <a:prstGeom prst="rect">
              <a:avLst/>
            </a:prstGeom>
            <a:solidFill>
              <a:srgbClr val="A9D18E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endParaRPr lang="es-ES" sz="4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32" name="Rectángulo 42"/>
            <p:cNvSpPr/>
            <p:nvPr/>
          </p:nvSpPr>
          <p:spPr>
            <a:xfrm>
              <a:off x="1943518" y="4143607"/>
              <a:ext cx="1025777" cy="507808"/>
            </a:xfrm>
            <a:prstGeom prst="rect">
              <a:avLst/>
            </a:prstGeom>
            <a:solidFill>
              <a:srgbClr val="A9D18E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endParaRPr lang="es-ES" sz="4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33" name="Rectángulo 42"/>
            <p:cNvSpPr/>
            <p:nvPr/>
          </p:nvSpPr>
          <p:spPr>
            <a:xfrm>
              <a:off x="1943517" y="4788002"/>
              <a:ext cx="1025777" cy="507808"/>
            </a:xfrm>
            <a:prstGeom prst="rect">
              <a:avLst/>
            </a:prstGeom>
            <a:solidFill>
              <a:srgbClr val="A9D18E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endParaRPr lang="es-ES" sz="4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34" name="Rectángulo 42"/>
            <p:cNvSpPr/>
            <p:nvPr/>
          </p:nvSpPr>
          <p:spPr>
            <a:xfrm>
              <a:off x="1943517" y="5443706"/>
              <a:ext cx="1025777" cy="507808"/>
            </a:xfrm>
            <a:prstGeom prst="rect">
              <a:avLst/>
            </a:prstGeom>
            <a:solidFill>
              <a:srgbClr val="A9D18E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endParaRPr lang="es-ES" sz="4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aphicFrame>
        <p:nvGraphicFramePr>
          <p:cNvPr id="10" name="25 Tabla"/>
          <p:cNvGraphicFramePr>
            <a:graphicFrameLocks noGrp="1"/>
          </p:cNvGraphicFramePr>
          <p:nvPr>
            <p:extLst/>
          </p:nvPr>
        </p:nvGraphicFramePr>
        <p:xfrm>
          <a:off x="3326394" y="4054282"/>
          <a:ext cx="2949262" cy="23893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64666"/>
                <a:gridCol w="1084596"/>
              </a:tblGrid>
              <a:tr h="59733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Corrupción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7.0%</a:t>
                      </a:r>
                      <a:endParaRPr lang="es-NI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733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Delincuencia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6.6%</a:t>
                      </a:r>
                      <a:endParaRPr lang="es-NI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733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Crisis de valores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1.4%</a:t>
                      </a:r>
                      <a:endParaRPr lang="es-NI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733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Infraestructura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1.0%</a:t>
                      </a:r>
                      <a:endParaRPr lang="es-NI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8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13019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/>
          <p:nvPr/>
        </p:nvSpPr>
        <p:spPr>
          <a:xfrm>
            <a:off x="5383369" y="2288200"/>
            <a:ext cx="3332135" cy="2249712"/>
          </a:xfrm>
          <a:prstGeom prst="rect">
            <a:avLst/>
          </a:prstGeom>
          <a:solidFill>
            <a:schemeClr val="bg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5" name="Rectángulo 4"/>
          <p:cNvSpPr/>
          <p:nvPr/>
        </p:nvSpPr>
        <p:spPr>
          <a:xfrm>
            <a:off x="0" y="2288200"/>
            <a:ext cx="5125792" cy="2249712"/>
          </a:xfrm>
          <a:prstGeom prst="rect">
            <a:avLst/>
          </a:prstGeom>
          <a:solidFill>
            <a:schemeClr val="bg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53256" name="Rectangle 2"/>
          <p:cNvSpPr>
            <a:spLocks noGrp="1"/>
          </p:cNvSpPr>
          <p:nvPr>
            <p:ph type="title"/>
          </p:nvPr>
        </p:nvSpPr>
        <p:spPr>
          <a:xfrm>
            <a:off x="1126254" y="33854"/>
            <a:ext cx="6419850" cy="1325563"/>
          </a:xfrm>
        </p:spPr>
        <p:txBody>
          <a:bodyPr>
            <a:noAutofit/>
          </a:bodyPr>
          <a:lstStyle/>
          <a:p>
            <a:pPr algn="ctr"/>
            <a:r>
              <a:rPr lang="es-AR" sz="2800" dirty="0">
                <a:solidFill>
                  <a:srgbClr val="002060"/>
                </a:solidFill>
              </a:rPr>
              <a:t>Situación Económica de la familia  respecto a hace un año</a:t>
            </a:r>
            <a:br>
              <a:rPr lang="es-AR" sz="2800" dirty="0">
                <a:solidFill>
                  <a:srgbClr val="002060"/>
                </a:solidFill>
              </a:rPr>
            </a:br>
            <a:endParaRPr lang="es-ES" sz="2000" i="1" dirty="0">
              <a:solidFill>
                <a:srgbClr val="002060"/>
              </a:solidFill>
            </a:endParaRPr>
          </a:p>
        </p:txBody>
      </p:sp>
      <p:graphicFrame>
        <p:nvGraphicFramePr>
          <p:cNvPr id="6" name="1 Gráfico"/>
          <p:cNvGraphicFramePr/>
          <p:nvPr>
            <p:extLst>
              <p:ext uri="{D42A27DB-BD31-4B8C-83A1-F6EECF244321}">
                <p14:modId xmlns:p14="http://schemas.microsoft.com/office/powerpoint/2010/main" val="1414654471"/>
              </p:ext>
            </p:extLst>
          </p:nvPr>
        </p:nvGraphicFramePr>
        <p:xfrm>
          <a:off x="-43146" y="4035021"/>
          <a:ext cx="8758650" cy="2498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Llamada de flecha hacia abajo 3"/>
          <p:cNvSpPr/>
          <p:nvPr/>
        </p:nvSpPr>
        <p:spPr>
          <a:xfrm>
            <a:off x="695203" y="1077647"/>
            <a:ext cx="1893194" cy="1068947"/>
          </a:xfrm>
          <a:prstGeom prst="downArrowCallout">
            <a:avLst/>
          </a:prstGeom>
          <a:solidFill>
            <a:srgbClr val="0A6C0A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Mejor</a:t>
            </a:r>
          </a:p>
          <a:p>
            <a:pPr algn="ctr"/>
            <a:r>
              <a:rPr lang="es-ES" sz="3600" b="1" dirty="0" smtClean="0"/>
              <a:t>48.9</a:t>
            </a:r>
            <a:endParaRPr lang="es-ES" sz="3600" b="1" dirty="0"/>
          </a:p>
        </p:txBody>
      </p:sp>
      <p:sp>
        <p:nvSpPr>
          <p:cNvPr id="11" name="Llamada de flecha hacia abajo 10"/>
          <p:cNvSpPr/>
          <p:nvPr/>
        </p:nvSpPr>
        <p:spPr>
          <a:xfrm>
            <a:off x="2856728" y="1077647"/>
            <a:ext cx="1893194" cy="1068947"/>
          </a:xfrm>
          <a:prstGeom prst="downArrowCallout">
            <a:avLst>
              <a:gd name="adj1" fmla="val 10542"/>
              <a:gd name="adj2" fmla="val 0"/>
              <a:gd name="adj3" fmla="val 25000"/>
              <a:gd name="adj4" fmla="val 64977"/>
            </a:avLst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tx1"/>
                </a:solidFill>
              </a:rPr>
              <a:t>Igual</a:t>
            </a:r>
          </a:p>
          <a:p>
            <a:pPr algn="ctr"/>
            <a:r>
              <a:rPr lang="es-ES" sz="3600" b="1" dirty="0" smtClean="0">
                <a:solidFill>
                  <a:schemeClr val="tx1"/>
                </a:solidFill>
              </a:rPr>
              <a:t>39.6</a:t>
            </a:r>
            <a:endParaRPr lang="es-ES" sz="3600" b="1" dirty="0">
              <a:solidFill>
                <a:schemeClr val="tx1"/>
              </a:solidFill>
            </a:endParaRPr>
          </a:p>
        </p:txBody>
      </p:sp>
      <p:sp>
        <p:nvSpPr>
          <p:cNvPr id="12" name="Llamada de flecha hacia abajo 11"/>
          <p:cNvSpPr/>
          <p:nvPr/>
        </p:nvSpPr>
        <p:spPr>
          <a:xfrm>
            <a:off x="5018254" y="1077647"/>
            <a:ext cx="1893194" cy="1068947"/>
          </a:xfrm>
          <a:prstGeom prst="downArrowCallout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/>
              <a:t>Peor</a:t>
            </a:r>
          </a:p>
          <a:p>
            <a:pPr algn="ctr"/>
            <a:r>
              <a:rPr lang="es-ES" sz="3600" b="1" dirty="0" smtClean="0"/>
              <a:t>10.8</a:t>
            </a:r>
            <a:endParaRPr lang="es-ES" sz="3600" b="1" dirty="0"/>
          </a:p>
        </p:txBody>
      </p:sp>
      <p:sp>
        <p:nvSpPr>
          <p:cNvPr id="9" name="7 Rectángulo"/>
          <p:cNvSpPr/>
          <p:nvPr/>
        </p:nvSpPr>
        <p:spPr>
          <a:xfrm>
            <a:off x="6998107" y="1342320"/>
            <a:ext cx="1717397" cy="30860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sz="1286" b="1" i="1" dirty="0">
                <a:solidFill>
                  <a:srgbClr val="176A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Datos expresados en  %</a:t>
            </a:r>
          </a:p>
        </p:txBody>
      </p:sp>
      <p:graphicFrame>
        <p:nvGraphicFramePr>
          <p:cNvPr id="8" name="Gráfico 7"/>
          <p:cNvGraphicFramePr/>
          <p:nvPr>
            <p:extLst>
              <p:ext uri="{D42A27DB-BD31-4B8C-83A1-F6EECF244321}">
                <p14:modId xmlns:p14="http://schemas.microsoft.com/office/powerpoint/2010/main" val="2770360206"/>
              </p:ext>
            </p:extLst>
          </p:nvPr>
        </p:nvGraphicFramePr>
        <p:xfrm>
          <a:off x="-43146" y="2347729"/>
          <a:ext cx="5590483" cy="2190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214343" y="2035231"/>
            <a:ext cx="1279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b="1" dirty="0" smtClean="0"/>
              <a:t>Razones</a:t>
            </a:r>
            <a:endParaRPr lang="es-NI" b="1" dirty="0"/>
          </a:p>
        </p:txBody>
      </p:sp>
      <p:graphicFrame>
        <p:nvGraphicFramePr>
          <p:cNvPr id="13" name="Gráfico 12"/>
          <p:cNvGraphicFramePr/>
          <p:nvPr>
            <p:extLst>
              <p:ext uri="{D42A27DB-BD31-4B8C-83A1-F6EECF244321}">
                <p14:modId xmlns:p14="http://schemas.microsoft.com/office/powerpoint/2010/main" val="4034600926"/>
              </p:ext>
            </p:extLst>
          </p:nvPr>
        </p:nvGraphicFramePr>
        <p:xfrm>
          <a:off x="5383369" y="1756197"/>
          <a:ext cx="3417144" cy="2952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CuadroTexto 13"/>
          <p:cNvSpPr txBox="1"/>
          <p:nvPr/>
        </p:nvSpPr>
        <p:spPr>
          <a:xfrm>
            <a:off x="5518519" y="2103534"/>
            <a:ext cx="1279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b="1" dirty="0" smtClean="0"/>
              <a:t>Razones</a:t>
            </a:r>
            <a:endParaRPr lang="es-NI" b="1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9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98952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6" name="Rectangle 2"/>
          <p:cNvSpPr>
            <a:spLocks noGrp="1"/>
          </p:cNvSpPr>
          <p:nvPr>
            <p:ph type="title"/>
          </p:nvPr>
        </p:nvSpPr>
        <p:spPr>
          <a:xfrm>
            <a:off x="1252157" y="229200"/>
            <a:ext cx="6416720" cy="1014899"/>
          </a:xfrm>
        </p:spPr>
        <p:txBody>
          <a:bodyPr>
            <a:noAutofit/>
          </a:bodyPr>
          <a:lstStyle/>
          <a:p>
            <a:r>
              <a:rPr lang="es-AR" sz="2400" dirty="0"/>
              <a:t>Expectativa Situación Económica familiar próximos doce meses</a:t>
            </a:r>
            <a:endParaRPr lang="es-ES" sz="2000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76448" y="6471298"/>
            <a:ext cx="2057400" cy="365125"/>
          </a:xfrm>
        </p:spPr>
        <p:txBody>
          <a:bodyPr/>
          <a:lstStyle/>
          <a:p>
            <a:fld id="{3261D557-CC11-4EC1-9AF2-854621A77E9C}" type="slidenum">
              <a:rPr lang="es-ES" smtClean="0">
                <a:solidFill>
                  <a:prstClr val="white"/>
                </a:solidFill>
              </a:rPr>
              <a:pPr/>
              <a:t>10</a:t>
            </a:fld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8" name="17 CuadroTexto"/>
          <p:cNvSpPr txBox="1"/>
          <p:nvPr/>
        </p:nvSpPr>
        <p:spPr>
          <a:xfrm>
            <a:off x="7076448" y="1497853"/>
            <a:ext cx="1643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rgbClr val="002060"/>
                </a:solidFill>
              </a:rPr>
              <a:t>Datos expresados en %</a:t>
            </a:r>
          </a:p>
        </p:txBody>
      </p:sp>
      <p:graphicFrame>
        <p:nvGraphicFramePr>
          <p:cNvPr id="9" name="8 Gráfico"/>
          <p:cNvGraphicFramePr/>
          <p:nvPr>
            <p:extLst>
              <p:ext uri="{D42A27DB-BD31-4B8C-83A1-F6EECF244321}">
                <p14:modId xmlns:p14="http://schemas.microsoft.com/office/powerpoint/2010/main" val="2631172771"/>
              </p:ext>
            </p:extLst>
          </p:nvPr>
        </p:nvGraphicFramePr>
        <p:xfrm>
          <a:off x="-171276" y="1774852"/>
          <a:ext cx="8890766" cy="4649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9 Documento"/>
          <p:cNvSpPr/>
          <p:nvPr/>
        </p:nvSpPr>
        <p:spPr>
          <a:xfrm>
            <a:off x="2473907" y="1295993"/>
            <a:ext cx="3600400" cy="40372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Tendencia</a:t>
            </a:r>
            <a:endParaRPr lang="es-NI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55788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1071"/>
            <a:ext cx="8700806" cy="491973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48437" y="197181"/>
            <a:ext cx="6222724" cy="1145621"/>
          </a:xfrm>
        </p:spPr>
        <p:txBody>
          <a:bodyPr/>
          <a:lstStyle/>
          <a:p>
            <a:r>
              <a:rPr lang="es-NI" dirty="0" smtClean="0"/>
              <a:t>Como califica usted la actual situación económica del país </a:t>
            </a:r>
            <a:endParaRPr lang="es-NI" dirty="0"/>
          </a:p>
        </p:txBody>
      </p:sp>
      <p:sp>
        <p:nvSpPr>
          <p:cNvPr id="8" name="Forma libre 7"/>
          <p:cNvSpPr/>
          <p:nvPr/>
        </p:nvSpPr>
        <p:spPr>
          <a:xfrm>
            <a:off x="129706" y="3039112"/>
            <a:ext cx="1456310" cy="568488"/>
          </a:xfrm>
          <a:custGeom>
            <a:avLst/>
            <a:gdLst>
              <a:gd name="connsiteX0" fmla="*/ 0 w 1456310"/>
              <a:gd name="connsiteY0" fmla="*/ 0 h 540291"/>
              <a:gd name="connsiteX1" fmla="*/ 1456310 w 1456310"/>
              <a:gd name="connsiteY1" fmla="*/ 0 h 540291"/>
              <a:gd name="connsiteX2" fmla="*/ 1456310 w 1456310"/>
              <a:gd name="connsiteY2" fmla="*/ 540291 h 540291"/>
              <a:gd name="connsiteX3" fmla="*/ 0 w 1456310"/>
              <a:gd name="connsiteY3" fmla="*/ 540291 h 540291"/>
              <a:gd name="connsiteX4" fmla="*/ 0 w 1456310"/>
              <a:gd name="connsiteY4" fmla="*/ 0 h 540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6310" h="540291">
                <a:moveTo>
                  <a:pt x="0" y="0"/>
                </a:moveTo>
                <a:lnTo>
                  <a:pt x="1456310" y="0"/>
                </a:lnTo>
                <a:lnTo>
                  <a:pt x="1456310" y="540291"/>
                </a:lnTo>
                <a:lnTo>
                  <a:pt x="0" y="54029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ctr" anchorCtr="0">
            <a:no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NI" sz="2500" b="1" kern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rma libre 9"/>
          <p:cNvSpPr/>
          <p:nvPr/>
        </p:nvSpPr>
        <p:spPr>
          <a:xfrm>
            <a:off x="1731709" y="3039112"/>
            <a:ext cx="1456310" cy="568488"/>
          </a:xfrm>
          <a:custGeom>
            <a:avLst/>
            <a:gdLst>
              <a:gd name="connsiteX0" fmla="*/ 0 w 1456310"/>
              <a:gd name="connsiteY0" fmla="*/ 0 h 540291"/>
              <a:gd name="connsiteX1" fmla="*/ 1456310 w 1456310"/>
              <a:gd name="connsiteY1" fmla="*/ 0 h 540291"/>
              <a:gd name="connsiteX2" fmla="*/ 1456310 w 1456310"/>
              <a:gd name="connsiteY2" fmla="*/ 540291 h 540291"/>
              <a:gd name="connsiteX3" fmla="*/ 0 w 1456310"/>
              <a:gd name="connsiteY3" fmla="*/ 540291 h 540291"/>
              <a:gd name="connsiteX4" fmla="*/ 0 w 1456310"/>
              <a:gd name="connsiteY4" fmla="*/ 0 h 540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6310" h="540291">
                <a:moveTo>
                  <a:pt x="0" y="0"/>
                </a:moveTo>
                <a:lnTo>
                  <a:pt x="1456310" y="0"/>
                </a:lnTo>
                <a:lnTo>
                  <a:pt x="1456310" y="540291"/>
                </a:lnTo>
                <a:lnTo>
                  <a:pt x="0" y="54029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ctr" anchorCtr="0">
            <a:no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NI" sz="2500" b="1" kern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rma libre 11"/>
          <p:cNvSpPr/>
          <p:nvPr/>
        </p:nvSpPr>
        <p:spPr>
          <a:xfrm>
            <a:off x="3333712" y="3039112"/>
            <a:ext cx="1456310" cy="568488"/>
          </a:xfrm>
          <a:custGeom>
            <a:avLst/>
            <a:gdLst>
              <a:gd name="connsiteX0" fmla="*/ 0 w 1456310"/>
              <a:gd name="connsiteY0" fmla="*/ 0 h 540291"/>
              <a:gd name="connsiteX1" fmla="*/ 1456310 w 1456310"/>
              <a:gd name="connsiteY1" fmla="*/ 0 h 540291"/>
              <a:gd name="connsiteX2" fmla="*/ 1456310 w 1456310"/>
              <a:gd name="connsiteY2" fmla="*/ 540291 h 540291"/>
              <a:gd name="connsiteX3" fmla="*/ 0 w 1456310"/>
              <a:gd name="connsiteY3" fmla="*/ 540291 h 540291"/>
              <a:gd name="connsiteX4" fmla="*/ 0 w 1456310"/>
              <a:gd name="connsiteY4" fmla="*/ 0 h 540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6310" h="540291">
                <a:moveTo>
                  <a:pt x="0" y="0"/>
                </a:moveTo>
                <a:lnTo>
                  <a:pt x="1456310" y="0"/>
                </a:lnTo>
                <a:lnTo>
                  <a:pt x="1456310" y="540291"/>
                </a:lnTo>
                <a:lnTo>
                  <a:pt x="0" y="54029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ctr" anchorCtr="0">
            <a:no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NI" sz="2500" b="1" kern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orma libre 13"/>
          <p:cNvSpPr/>
          <p:nvPr/>
        </p:nvSpPr>
        <p:spPr>
          <a:xfrm>
            <a:off x="129706" y="4816597"/>
            <a:ext cx="1456310" cy="568488"/>
          </a:xfrm>
          <a:custGeom>
            <a:avLst/>
            <a:gdLst>
              <a:gd name="connsiteX0" fmla="*/ 0 w 1456310"/>
              <a:gd name="connsiteY0" fmla="*/ 0 h 540291"/>
              <a:gd name="connsiteX1" fmla="*/ 1456310 w 1456310"/>
              <a:gd name="connsiteY1" fmla="*/ 0 h 540291"/>
              <a:gd name="connsiteX2" fmla="*/ 1456310 w 1456310"/>
              <a:gd name="connsiteY2" fmla="*/ 540291 h 540291"/>
              <a:gd name="connsiteX3" fmla="*/ 0 w 1456310"/>
              <a:gd name="connsiteY3" fmla="*/ 540291 h 540291"/>
              <a:gd name="connsiteX4" fmla="*/ 0 w 1456310"/>
              <a:gd name="connsiteY4" fmla="*/ 0 h 540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6310" h="540291">
                <a:moveTo>
                  <a:pt x="0" y="0"/>
                </a:moveTo>
                <a:lnTo>
                  <a:pt x="1456310" y="0"/>
                </a:lnTo>
                <a:lnTo>
                  <a:pt x="1456310" y="540291"/>
                </a:lnTo>
                <a:lnTo>
                  <a:pt x="0" y="54029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ctr" anchorCtr="0">
            <a:no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NI" sz="2500" b="1" kern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orma libre 15"/>
          <p:cNvSpPr/>
          <p:nvPr/>
        </p:nvSpPr>
        <p:spPr>
          <a:xfrm>
            <a:off x="1731709" y="4816597"/>
            <a:ext cx="1456310" cy="568488"/>
          </a:xfrm>
          <a:custGeom>
            <a:avLst/>
            <a:gdLst>
              <a:gd name="connsiteX0" fmla="*/ 0 w 1456310"/>
              <a:gd name="connsiteY0" fmla="*/ 0 h 540291"/>
              <a:gd name="connsiteX1" fmla="*/ 1456310 w 1456310"/>
              <a:gd name="connsiteY1" fmla="*/ 0 h 540291"/>
              <a:gd name="connsiteX2" fmla="*/ 1456310 w 1456310"/>
              <a:gd name="connsiteY2" fmla="*/ 540291 h 540291"/>
              <a:gd name="connsiteX3" fmla="*/ 0 w 1456310"/>
              <a:gd name="connsiteY3" fmla="*/ 540291 h 540291"/>
              <a:gd name="connsiteX4" fmla="*/ 0 w 1456310"/>
              <a:gd name="connsiteY4" fmla="*/ 0 h 540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6310" h="540291">
                <a:moveTo>
                  <a:pt x="0" y="0"/>
                </a:moveTo>
                <a:lnTo>
                  <a:pt x="1456310" y="0"/>
                </a:lnTo>
                <a:lnTo>
                  <a:pt x="1456310" y="540291"/>
                </a:lnTo>
                <a:lnTo>
                  <a:pt x="0" y="54029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ctr" anchorCtr="0">
            <a:no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NI" sz="2500" b="1" kern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Forma libre 17"/>
          <p:cNvSpPr/>
          <p:nvPr/>
        </p:nvSpPr>
        <p:spPr>
          <a:xfrm>
            <a:off x="3333712" y="4816597"/>
            <a:ext cx="1456310" cy="568488"/>
          </a:xfrm>
          <a:custGeom>
            <a:avLst/>
            <a:gdLst>
              <a:gd name="connsiteX0" fmla="*/ 0 w 1456310"/>
              <a:gd name="connsiteY0" fmla="*/ 0 h 540291"/>
              <a:gd name="connsiteX1" fmla="*/ 1456310 w 1456310"/>
              <a:gd name="connsiteY1" fmla="*/ 0 h 540291"/>
              <a:gd name="connsiteX2" fmla="*/ 1456310 w 1456310"/>
              <a:gd name="connsiteY2" fmla="*/ 540291 h 540291"/>
              <a:gd name="connsiteX3" fmla="*/ 0 w 1456310"/>
              <a:gd name="connsiteY3" fmla="*/ 540291 h 540291"/>
              <a:gd name="connsiteX4" fmla="*/ 0 w 1456310"/>
              <a:gd name="connsiteY4" fmla="*/ 0 h 540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6310" h="540291">
                <a:moveTo>
                  <a:pt x="0" y="0"/>
                </a:moveTo>
                <a:lnTo>
                  <a:pt x="1456310" y="0"/>
                </a:lnTo>
                <a:lnTo>
                  <a:pt x="1456310" y="540291"/>
                </a:lnTo>
                <a:lnTo>
                  <a:pt x="0" y="54029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ctr" anchorCtr="0">
            <a:no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NI" sz="2500" b="1" kern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730487" y="1728993"/>
            <a:ext cx="7855837" cy="4423885"/>
            <a:chOff x="2914575" y="2408047"/>
            <a:chExt cx="5890691" cy="3677213"/>
          </a:xfrm>
        </p:grpSpPr>
        <p:pic>
          <p:nvPicPr>
            <p:cNvPr id="25" name="Imagen 2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07" r="27383"/>
            <a:stretch/>
          </p:blipFill>
          <p:spPr>
            <a:xfrm flipH="1">
              <a:off x="3074504" y="2408047"/>
              <a:ext cx="5626302" cy="3677213"/>
            </a:xfrm>
            <a:prstGeom prst="rect">
              <a:avLst/>
            </a:prstGeom>
          </p:spPr>
        </p:pic>
        <p:sp>
          <p:nvSpPr>
            <p:cNvPr id="7" name="Rectángulo redondeado 6"/>
            <p:cNvSpPr/>
            <p:nvPr/>
          </p:nvSpPr>
          <p:spPr>
            <a:xfrm>
              <a:off x="2914575" y="4464531"/>
              <a:ext cx="1477553" cy="518345"/>
            </a:xfrm>
            <a:prstGeom prst="roundRect">
              <a:avLst/>
            </a:prstGeom>
            <a:solidFill>
              <a:srgbClr val="0033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s-NI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Muy buena/Buena</a:t>
              </a:r>
            </a:p>
          </p:txBody>
        </p:sp>
        <p:sp>
          <p:nvSpPr>
            <p:cNvPr id="11" name="Rectángulo redondeado 10"/>
            <p:cNvSpPr/>
            <p:nvPr/>
          </p:nvSpPr>
          <p:spPr>
            <a:xfrm>
              <a:off x="4528158" y="4602800"/>
              <a:ext cx="1388891" cy="359598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s-NI" sz="20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Regular</a:t>
              </a:r>
            </a:p>
          </p:txBody>
        </p:sp>
        <p:sp>
          <p:nvSpPr>
            <p:cNvPr id="13" name="Rectángulo redondeado 12"/>
            <p:cNvSpPr/>
            <p:nvPr/>
          </p:nvSpPr>
          <p:spPr>
            <a:xfrm>
              <a:off x="5924925" y="3940936"/>
              <a:ext cx="1388891" cy="523595"/>
            </a:xfrm>
            <a:prstGeom prst="roundRect">
              <a:avLst/>
            </a:prstGeom>
            <a:solidFill>
              <a:srgbClr val="C000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s-NI" sz="2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Mala/ Pésima</a:t>
              </a:r>
            </a:p>
          </p:txBody>
        </p:sp>
        <p:sp>
          <p:nvSpPr>
            <p:cNvPr id="17" name="Rectángulo redondeado 16"/>
            <p:cNvSpPr/>
            <p:nvPr/>
          </p:nvSpPr>
          <p:spPr>
            <a:xfrm>
              <a:off x="7416375" y="5310468"/>
              <a:ext cx="1388891" cy="395644"/>
            </a:xfrm>
            <a:prstGeom prst="roundRect">
              <a:avLst/>
            </a:prstGeom>
            <a:solidFill>
              <a:srgbClr val="00B0F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s-NI" sz="2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NsNr</a:t>
              </a:r>
            </a:p>
          </p:txBody>
        </p:sp>
        <p:sp>
          <p:nvSpPr>
            <p:cNvPr id="3" name="Rectángulo 2"/>
            <p:cNvSpPr/>
            <p:nvPr/>
          </p:nvSpPr>
          <p:spPr>
            <a:xfrm>
              <a:off x="3265695" y="4039391"/>
              <a:ext cx="902950" cy="4349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NI" sz="2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34.0%</a:t>
              </a:r>
              <a:endParaRPr lang="es-NI" sz="2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ángulo 20"/>
            <p:cNvSpPr/>
            <p:nvPr/>
          </p:nvSpPr>
          <p:spPr>
            <a:xfrm>
              <a:off x="4827074" y="4167890"/>
              <a:ext cx="902950" cy="4349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NI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49.1%</a:t>
              </a:r>
            </a:p>
          </p:txBody>
        </p:sp>
        <p:sp>
          <p:nvSpPr>
            <p:cNvPr id="23" name="Rectángulo 22"/>
            <p:cNvSpPr/>
            <p:nvPr/>
          </p:nvSpPr>
          <p:spPr>
            <a:xfrm>
              <a:off x="6184739" y="3530894"/>
              <a:ext cx="902950" cy="4349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NI" sz="2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15.5%</a:t>
              </a:r>
              <a:endParaRPr lang="es-NI" sz="2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7805047" y="4848803"/>
              <a:ext cx="752698" cy="4349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NI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1.3%</a:t>
              </a:r>
            </a:p>
          </p:txBody>
        </p:sp>
      </p:grp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22" name="Marcador de número de diapositiva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11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77395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10864" y="395190"/>
            <a:ext cx="5976664" cy="824625"/>
          </a:xfrm>
        </p:spPr>
        <p:txBody>
          <a:bodyPr>
            <a:noAutofit/>
          </a:bodyPr>
          <a:lstStyle/>
          <a:p>
            <a:r>
              <a:rPr lang="es-US" sz="2800" dirty="0" smtClean="0"/>
              <a:t>Situación de Nicaragua en relación a hace 6 años</a:t>
            </a:r>
            <a:endParaRPr lang="es-ES" sz="28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1D557-CC11-4EC1-9AF2-854621A77E9C}" type="slidenum">
              <a:rPr lang="es-ES" smtClean="0"/>
              <a:pPr/>
              <a:t>12</a:t>
            </a:fld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611560" y="1998015"/>
            <a:ext cx="25290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 smtClean="0">
                <a:solidFill>
                  <a:srgbClr val="004F8A"/>
                </a:solidFill>
                <a:latin typeface="Arial" pitchFamily="34" charset="0"/>
                <a:cs typeface="Arial" pitchFamily="34" charset="0"/>
              </a:rPr>
              <a:t>Todos los entrevistados</a:t>
            </a:r>
            <a:endParaRPr lang="es-ES" sz="1600" b="1" dirty="0">
              <a:solidFill>
                <a:srgbClr val="004F8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220072" y="1998015"/>
            <a:ext cx="27863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 smtClean="0">
                <a:solidFill>
                  <a:srgbClr val="004F8A"/>
                </a:solidFill>
                <a:latin typeface="Arial" pitchFamily="34" charset="0"/>
                <a:cs typeface="Arial" pitchFamily="34" charset="0"/>
              </a:rPr>
              <a:t>Según Simpatía Partidaria </a:t>
            </a:r>
            <a:endParaRPr lang="es-ES" sz="1600" b="1" dirty="0">
              <a:solidFill>
                <a:srgbClr val="004F8A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2 Gráfico"/>
          <p:cNvGraphicFramePr>
            <a:graphicFrameLocks/>
          </p:cNvGraphicFramePr>
          <p:nvPr>
            <p:extLst/>
          </p:nvPr>
        </p:nvGraphicFramePr>
        <p:xfrm>
          <a:off x="2987824" y="2359070"/>
          <a:ext cx="6480720" cy="3927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Gráfico 12"/>
          <p:cNvGraphicFramePr/>
          <p:nvPr>
            <p:extLst/>
          </p:nvPr>
        </p:nvGraphicFramePr>
        <p:xfrm>
          <a:off x="-108520" y="2564904"/>
          <a:ext cx="4536504" cy="418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35654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5" name="Rectangle 2"/>
          <p:cNvSpPr>
            <a:spLocks noGrp="1"/>
          </p:cNvSpPr>
          <p:nvPr>
            <p:ph type="title"/>
          </p:nvPr>
        </p:nvSpPr>
        <p:spPr>
          <a:xfrm>
            <a:off x="1083390" y="309760"/>
            <a:ext cx="6222724" cy="1145621"/>
          </a:xfrm>
        </p:spPr>
        <p:txBody>
          <a:bodyPr>
            <a:normAutofit/>
          </a:bodyPr>
          <a:lstStyle/>
          <a:p>
            <a:pPr eaLnBrk="1" hangingPunct="1"/>
            <a:r>
              <a:rPr lang="es-CR" sz="3000" dirty="0"/>
              <a:t>Disposición a emigrar</a:t>
            </a:r>
            <a:br>
              <a:rPr lang="es-CR" sz="3000" dirty="0"/>
            </a:br>
            <a:endParaRPr lang="es-ES" sz="2600" i="1" dirty="0">
              <a:solidFill>
                <a:srgbClr val="FFC000"/>
              </a:solidFill>
            </a:endParaRPr>
          </a:p>
        </p:txBody>
      </p:sp>
      <p:sp>
        <p:nvSpPr>
          <p:cNvPr id="8" name="14 Decisión"/>
          <p:cNvSpPr/>
          <p:nvPr/>
        </p:nvSpPr>
        <p:spPr>
          <a:xfrm>
            <a:off x="2836677" y="1885397"/>
            <a:ext cx="489019" cy="457571"/>
          </a:xfrm>
          <a:prstGeom prst="flowChartDecision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NI">
              <a:solidFill>
                <a:srgbClr val="C00000"/>
              </a:solidFill>
            </a:endParaRPr>
          </a:p>
        </p:txBody>
      </p:sp>
      <p:sp>
        <p:nvSpPr>
          <p:cNvPr id="9" name="15 CuadroTexto"/>
          <p:cNvSpPr txBox="1"/>
          <p:nvPr/>
        </p:nvSpPr>
        <p:spPr>
          <a:xfrm>
            <a:off x="827493" y="1857965"/>
            <a:ext cx="74890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NI" sz="2400" b="1" dirty="0">
                <a:solidFill>
                  <a:srgbClr val="C00000"/>
                </a:solidFill>
                <a:latin typeface="Comic Sans MS" pitchFamily="66" charset="0"/>
              </a:rPr>
              <a:t>Se iría del País</a:t>
            </a:r>
          </a:p>
        </p:txBody>
      </p:sp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0312919"/>
              </p:ext>
            </p:extLst>
          </p:nvPr>
        </p:nvGraphicFramePr>
        <p:xfrm>
          <a:off x="-106252" y="1715569"/>
          <a:ext cx="8995894" cy="4636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9 Documento"/>
          <p:cNvSpPr/>
          <p:nvPr/>
        </p:nvSpPr>
        <p:spPr>
          <a:xfrm>
            <a:off x="2394552" y="1173875"/>
            <a:ext cx="3600400" cy="40372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Tendencia</a:t>
            </a:r>
            <a:endParaRPr lang="es-NI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" name="Conector recto 2"/>
          <p:cNvCxnSpPr/>
          <p:nvPr/>
        </p:nvCxnSpPr>
        <p:spPr>
          <a:xfrm>
            <a:off x="5502604" y="3644721"/>
            <a:ext cx="0" cy="2240924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 flipH="1">
            <a:off x="965915" y="2959994"/>
            <a:ext cx="0" cy="2925651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 flipH="1">
            <a:off x="7792897" y="4391696"/>
            <a:ext cx="0" cy="1493949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ie de pá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12" name="Marcador de número de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13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419139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54293" y="272910"/>
            <a:ext cx="6403569" cy="772878"/>
          </a:xfrm>
          <a:noFill/>
        </p:spPr>
        <p:txBody>
          <a:bodyPr>
            <a:normAutofit fontScale="90000"/>
          </a:bodyPr>
          <a:lstStyle/>
          <a:p>
            <a:r>
              <a:rPr lang="es-ES_tradnl" sz="3000" dirty="0"/>
              <a:t>Democracia: Representaciones</a:t>
            </a:r>
            <a:br>
              <a:rPr lang="es-ES_tradnl" sz="3000" dirty="0"/>
            </a:br>
            <a:endParaRPr lang="en-US" i="1" dirty="0">
              <a:solidFill>
                <a:srgbClr val="7030A0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02243-3C4D-49D7-98D7-FD4271F3856F}" type="slidenum">
              <a:rPr lang="es-ES" smtClean="0"/>
              <a:pPr/>
              <a:t>14</a:t>
            </a:fld>
            <a:endParaRPr lang="es-ES"/>
          </a:p>
        </p:txBody>
      </p:sp>
      <p:sp>
        <p:nvSpPr>
          <p:cNvPr id="14" name="7 Rectángulo"/>
          <p:cNvSpPr/>
          <p:nvPr/>
        </p:nvSpPr>
        <p:spPr>
          <a:xfrm>
            <a:off x="3324334" y="1448611"/>
            <a:ext cx="2224619" cy="41767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sz="1714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Datos expresados en  %</a:t>
            </a:r>
          </a:p>
        </p:txBody>
      </p:sp>
      <p:graphicFrame>
        <p:nvGraphicFramePr>
          <p:cNvPr id="7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671475"/>
              </p:ext>
            </p:extLst>
          </p:nvPr>
        </p:nvGraphicFramePr>
        <p:xfrm>
          <a:off x="0" y="2072708"/>
          <a:ext cx="9116706" cy="4442347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{EB9631B5-78F2-41C9-869B-9F39066F8104}</a:tableStyleId>
              </a:tblPr>
              <a:tblGrid>
                <a:gridCol w="1140417"/>
                <a:gridCol w="571984"/>
                <a:gridCol w="527650"/>
                <a:gridCol w="562826"/>
                <a:gridCol w="574553"/>
                <a:gridCol w="488505"/>
                <a:gridCol w="481540"/>
                <a:gridCol w="481540"/>
                <a:gridCol w="483813"/>
                <a:gridCol w="483813"/>
                <a:gridCol w="474295"/>
                <a:gridCol w="474295"/>
                <a:gridCol w="474295"/>
                <a:gridCol w="474295"/>
                <a:gridCol w="474295"/>
                <a:gridCol w="474295"/>
                <a:gridCol w="474295"/>
              </a:tblGrid>
              <a:tr h="591642">
                <a:tc>
                  <a:txBody>
                    <a:bodyPr/>
                    <a:lstStyle/>
                    <a:p>
                      <a:pPr algn="ctr" fontAlgn="b"/>
                      <a:endParaRPr lang="es-ES" sz="11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Sep. </a:t>
                      </a:r>
                    </a:p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es-ES" sz="12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Dic.</a:t>
                      </a:r>
                    </a:p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12</a:t>
                      </a:r>
                      <a:endParaRPr lang="es-ES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Jun. </a:t>
                      </a:r>
                    </a:p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es-ES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6600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Dic. </a:t>
                      </a:r>
                    </a:p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es-ES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Jun.</a:t>
                      </a:r>
                    </a:p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14</a:t>
                      </a:r>
                      <a:endParaRPr lang="es-ES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Dic.</a:t>
                      </a:r>
                    </a:p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es-ES" sz="12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Jun.</a:t>
                      </a:r>
                    </a:p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es-ES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Dic.</a:t>
                      </a:r>
                    </a:p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15</a:t>
                      </a:r>
                      <a:endParaRPr lang="es-ES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AF5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Mar.</a:t>
                      </a:r>
                    </a:p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es-ES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CB47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Jul.</a:t>
                      </a:r>
                    </a:p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es-ES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Sep.</a:t>
                      </a:r>
                    </a:p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es-ES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Dic.</a:t>
                      </a:r>
                    </a:p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es-ES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Abril</a:t>
                      </a:r>
                    </a:p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es-ES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CC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Jun</a:t>
                      </a:r>
                      <a:r>
                        <a:rPr lang="es-ES" sz="1200" b="1" i="0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es-ES" sz="1200" b="1" i="0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es-ES" sz="12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Sept</a:t>
                      </a:r>
                    </a:p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es-ES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Dic.</a:t>
                      </a:r>
                    </a:p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es-ES" sz="12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470060">
                <a:tc>
                  <a:txBody>
                    <a:bodyPr/>
                    <a:lstStyle/>
                    <a:p>
                      <a:pPr algn="l" rtl="0" fontAlgn="t"/>
                      <a:r>
                        <a:rPr lang="es-NI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Vivir en </a:t>
                      </a:r>
                      <a:r>
                        <a:rPr lang="es-NI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paz/</a:t>
                      </a:r>
                    </a:p>
                    <a:p>
                      <a:pPr algn="l" rtl="0" fontAlgn="t"/>
                      <a:r>
                        <a:rPr lang="es-NI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 </a:t>
                      </a:r>
                      <a:r>
                        <a:rPr lang="es-NI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libertad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43.7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57.3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46.5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44.9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61.4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47.6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47.8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43.4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49.7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46.2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46.9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44.4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48.9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44.1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40.1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45.0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470060">
                <a:tc>
                  <a:txBody>
                    <a:bodyPr/>
                    <a:lstStyle/>
                    <a:p>
                      <a:pPr algn="l" rtl="0" fontAlgn="t"/>
                      <a:r>
                        <a:rPr lang="es-NI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Expresarse libremente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20.4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13.2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22.2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19.2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17.8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22.4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11.7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12.1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16.8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23.9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15.6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17.5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14.7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470060">
                <a:tc>
                  <a:txBody>
                    <a:bodyPr/>
                    <a:lstStyle/>
                    <a:p>
                      <a:pPr algn="l" rtl="0" fontAlgn="t"/>
                      <a:r>
                        <a:rPr lang="es-NI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Igualdad ante la ley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9.7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10.3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7.9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6.6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7.1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6.2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11.0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10.6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7.3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4.6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8.9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8.4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8.3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8.6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470060">
                <a:tc>
                  <a:txBody>
                    <a:bodyPr/>
                    <a:lstStyle/>
                    <a:p>
                      <a:pPr algn="l" rtl="0" fontAlgn="t"/>
                      <a:r>
                        <a:rPr lang="es-NI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Elegir libremente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5.5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6.6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13.5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9.3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11.2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11.6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10.7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10.6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8.3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10.4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9.7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9.8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12.2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9.8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8.1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470060">
                <a:tc>
                  <a:txBody>
                    <a:bodyPr/>
                    <a:lstStyle/>
                    <a:p>
                      <a:pPr algn="l" rtl="0" fontAlgn="t"/>
                      <a:r>
                        <a:rPr lang="es-NI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Progreso/ Prosperidad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4.6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3.4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3.6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7.4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7.7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4.8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3.7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7.4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6.9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658209">
                <a:tc>
                  <a:txBody>
                    <a:bodyPr/>
                    <a:lstStyle/>
                    <a:p>
                      <a:pPr algn="l" rtl="0" fontAlgn="t"/>
                      <a:r>
                        <a:rPr lang="es-NI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Respeto a los derechos del pueblo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10.5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9.1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11.7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6.3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5.4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7.8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7.9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6.9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7.7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6.4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10.5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7.2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7.8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7.9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421098">
                <a:tc>
                  <a:txBody>
                    <a:bodyPr/>
                    <a:lstStyle/>
                    <a:p>
                      <a:pPr algn="l" rtl="0" fontAlgn="t"/>
                      <a:r>
                        <a:rPr lang="es-NI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Estabilidad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4.4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0.9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421098">
                <a:tc>
                  <a:txBody>
                    <a:bodyPr/>
                    <a:lstStyle/>
                    <a:p>
                      <a:pPr algn="l" rtl="0" fontAlgn="t"/>
                      <a:r>
                        <a:rPr lang="es-NI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Compañerismo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0.7</a:t>
                      </a: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3.9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NI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7971" marR="97971" marT="48986" marB="48986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9 Documento"/>
          <p:cNvSpPr/>
          <p:nvPr/>
        </p:nvSpPr>
        <p:spPr>
          <a:xfrm>
            <a:off x="2478576" y="818705"/>
            <a:ext cx="3600400" cy="40372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Tendencia</a:t>
            </a:r>
            <a:endParaRPr lang="es-NI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6742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88794" y="104101"/>
            <a:ext cx="6419850" cy="1325563"/>
          </a:xfrm>
        </p:spPr>
        <p:txBody>
          <a:bodyPr/>
          <a:lstStyle/>
          <a:p>
            <a:r>
              <a:rPr lang="es-ES_tradnl" dirty="0" smtClean="0"/>
              <a:t>Satisfacción con </a:t>
            </a:r>
            <a:r>
              <a:rPr lang="es-ES_tradnl" dirty="0"/>
              <a:t>el </a:t>
            </a:r>
            <a:r>
              <a:rPr lang="es-ES_tradnl" dirty="0" smtClean="0"/>
              <a:t>funcionamiento </a:t>
            </a:r>
            <a:r>
              <a:rPr lang="es-ES_tradnl" dirty="0"/>
              <a:t>de la </a:t>
            </a:r>
            <a:r>
              <a:rPr lang="es-ES_tradnl" dirty="0" smtClean="0"/>
              <a:t>democracia nicaragüense </a:t>
            </a:r>
            <a:endParaRPr lang="es-ES_tradnl" sz="3428" dirty="0"/>
          </a:p>
        </p:txBody>
      </p:sp>
      <p:sp>
        <p:nvSpPr>
          <p:cNvPr id="8" name="7 CuadroTexto"/>
          <p:cNvSpPr txBox="1"/>
          <p:nvPr/>
        </p:nvSpPr>
        <p:spPr>
          <a:xfrm>
            <a:off x="-246094" y="3373979"/>
            <a:ext cx="2777451" cy="1081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3214" b="1" dirty="0">
                <a:solidFill>
                  <a:srgbClr val="33C703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Satisfecho</a:t>
            </a:r>
            <a:r>
              <a:rPr lang="es-NI" sz="3214" b="1" dirty="0"/>
              <a:t> 76.5%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114765" y="3373978"/>
            <a:ext cx="2777451" cy="1081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3214" b="1" dirty="0">
                <a:solidFill>
                  <a:srgbClr val="FFC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Indiferente</a:t>
            </a:r>
          </a:p>
          <a:p>
            <a:pPr algn="ctr"/>
            <a:r>
              <a:rPr lang="es-NI" sz="3214" b="1" dirty="0"/>
              <a:t>2.1%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498719" y="3373977"/>
            <a:ext cx="2777451" cy="1081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3214" b="1" dirty="0"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Insatisfecho</a:t>
            </a:r>
            <a:r>
              <a:rPr lang="es-NI" sz="3214" b="1" dirty="0"/>
              <a:t> 18.8%</a:t>
            </a:r>
          </a:p>
        </p:txBody>
      </p:sp>
      <p:sp>
        <p:nvSpPr>
          <p:cNvPr id="11" name="12 CuadroTexto"/>
          <p:cNvSpPr txBox="1"/>
          <p:nvPr/>
        </p:nvSpPr>
        <p:spPr>
          <a:xfrm>
            <a:off x="7423067" y="3373977"/>
            <a:ext cx="12936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3000" b="1" dirty="0">
                <a:solidFill>
                  <a:srgbClr val="0070C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NS/NR</a:t>
            </a:r>
            <a:r>
              <a:rPr lang="es-NI" sz="3000" b="1" dirty="0"/>
              <a:t> 2.6%</a:t>
            </a:r>
          </a:p>
        </p:txBody>
      </p:sp>
      <p:graphicFrame>
        <p:nvGraphicFramePr>
          <p:cNvPr id="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8701541"/>
              </p:ext>
            </p:extLst>
          </p:nvPr>
        </p:nvGraphicFramePr>
        <p:xfrm>
          <a:off x="0" y="4028130"/>
          <a:ext cx="8603087" cy="2545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6" name="Imagen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4" r="50885" b="17772"/>
          <a:stretch/>
        </p:blipFill>
        <p:spPr>
          <a:xfrm>
            <a:off x="275752" y="1958625"/>
            <a:ext cx="1736570" cy="1493949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14" y="2279578"/>
            <a:ext cx="826283" cy="826283"/>
          </a:xfrm>
          <a:prstGeom prst="rect">
            <a:avLst/>
          </a:prstGeom>
        </p:spPr>
      </p:pic>
      <p:pic>
        <p:nvPicPr>
          <p:cNvPr id="18" name="Imagen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4" r="52395" b="19274"/>
          <a:stretch/>
        </p:blipFill>
        <p:spPr>
          <a:xfrm>
            <a:off x="2459010" y="1958625"/>
            <a:ext cx="1697037" cy="1476121"/>
          </a:xfrm>
          <a:prstGeom prst="rect">
            <a:avLst/>
          </a:prstGeom>
        </p:spPr>
      </p:pic>
      <p:pic>
        <p:nvPicPr>
          <p:cNvPr id="19" name="Imagen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303" y="2249354"/>
            <a:ext cx="882207" cy="882207"/>
          </a:xfrm>
          <a:prstGeom prst="rect">
            <a:avLst/>
          </a:prstGeom>
        </p:spPr>
      </p:pic>
      <p:pic>
        <p:nvPicPr>
          <p:cNvPr id="20" name="Imagen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5" r="51127" b="18522"/>
          <a:stretch/>
        </p:blipFill>
        <p:spPr>
          <a:xfrm>
            <a:off x="7022635" y="1958625"/>
            <a:ext cx="1785378" cy="1512683"/>
          </a:xfrm>
          <a:prstGeom prst="rect">
            <a:avLst/>
          </a:prstGeom>
        </p:spPr>
      </p:pic>
      <p:pic>
        <p:nvPicPr>
          <p:cNvPr id="21" name="Imagen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060" y="2245974"/>
            <a:ext cx="882208" cy="882208"/>
          </a:xfrm>
          <a:prstGeom prst="rect">
            <a:avLst/>
          </a:prstGeom>
        </p:spPr>
      </p:pic>
      <p:pic>
        <p:nvPicPr>
          <p:cNvPr id="22" name="Imagen 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33" r="51690" b="19524"/>
          <a:stretch/>
        </p:blipFill>
        <p:spPr>
          <a:xfrm>
            <a:off x="4768018" y="1939411"/>
            <a:ext cx="1762543" cy="1495335"/>
          </a:xfrm>
          <a:prstGeom prst="rect">
            <a:avLst/>
          </a:prstGeom>
        </p:spPr>
      </p:pic>
      <p:pic>
        <p:nvPicPr>
          <p:cNvPr id="23" name="Imagen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819" y="2252922"/>
            <a:ext cx="852939" cy="852939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15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48435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13 Gráfico"/>
          <p:cNvGraphicFramePr/>
          <p:nvPr>
            <p:extLst/>
          </p:nvPr>
        </p:nvGraphicFramePr>
        <p:xfrm>
          <a:off x="991525" y="1683803"/>
          <a:ext cx="7901903" cy="4945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7727" y="146460"/>
            <a:ext cx="6403569" cy="772878"/>
          </a:xfrm>
        </p:spPr>
        <p:txBody>
          <a:bodyPr/>
          <a:lstStyle/>
          <a:p>
            <a:r>
              <a:rPr lang="es-ES_tradnl" dirty="0"/>
              <a:t>DEMOCRACIA</a:t>
            </a:r>
            <a:r>
              <a:rPr lang="es-ES_tradnl" sz="2143" dirty="0"/>
              <a:t>: </a:t>
            </a:r>
            <a:br>
              <a:rPr lang="es-ES_tradnl" sz="2143" dirty="0"/>
            </a:br>
            <a:r>
              <a:rPr lang="es-ES_tradnl" sz="2143" dirty="0"/>
              <a:t>Comportamiento últimos cinco años</a:t>
            </a:r>
          </a:p>
        </p:txBody>
      </p:sp>
      <p:sp>
        <p:nvSpPr>
          <p:cNvPr id="8" name="7 Rectángulo"/>
          <p:cNvSpPr/>
          <p:nvPr/>
        </p:nvSpPr>
        <p:spPr>
          <a:xfrm>
            <a:off x="3572352" y="1426862"/>
            <a:ext cx="1717397" cy="30860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sz="1286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Datos expresados en  %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99" t="29108" r="54930" b="50235"/>
          <a:stretch/>
        </p:blipFill>
        <p:spPr>
          <a:xfrm>
            <a:off x="2188856" y="4972943"/>
            <a:ext cx="1094704" cy="1416677"/>
          </a:xfrm>
          <a:prstGeom prst="rect">
            <a:avLst/>
          </a:prstGeom>
        </p:spPr>
      </p:pic>
      <p:graphicFrame>
        <p:nvGraphicFramePr>
          <p:cNvPr id="9" name="8 Diagrama"/>
          <p:cNvGraphicFramePr/>
          <p:nvPr>
            <p:extLst/>
          </p:nvPr>
        </p:nvGraphicFramePr>
        <p:xfrm>
          <a:off x="-346731" y="1871709"/>
          <a:ext cx="4109091" cy="4569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1794549" y="2093225"/>
            <a:ext cx="1157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3000" b="1" dirty="0"/>
              <a:t>73.3%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1707815" y="3290684"/>
            <a:ext cx="1157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3000" b="1" dirty="0"/>
              <a:t>12.7%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707815" y="4482646"/>
            <a:ext cx="1157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3000" b="1" dirty="0"/>
              <a:t>12.1%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1707815" y="5660449"/>
            <a:ext cx="11572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3000" b="1" dirty="0"/>
              <a:t>1.9%</a:t>
            </a:r>
          </a:p>
        </p:txBody>
      </p:sp>
      <p:sp>
        <p:nvSpPr>
          <p:cNvPr id="14" name="9 Documento"/>
          <p:cNvSpPr/>
          <p:nvPr/>
        </p:nvSpPr>
        <p:spPr>
          <a:xfrm>
            <a:off x="2519312" y="971240"/>
            <a:ext cx="3600400" cy="40372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Tendencia</a:t>
            </a:r>
            <a:endParaRPr lang="es-NI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16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65722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s-NI" dirty="0" smtClean="0">
                <a:solidFill>
                  <a:prstClr val="white"/>
                </a:solidFill>
              </a:rPr>
              <a:t>Sistema de Monitoreo de Opinión Pública; Correspondiente 4to. Trimestre 2017; M&amp;R Consultores</a:t>
            </a:r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4671-50F2-41A1-8DDA-5C73565705B3}" type="slidenum">
              <a:rPr lang="es-ES" smtClean="0">
                <a:solidFill>
                  <a:prstClr val="white"/>
                </a:solidFill>
              </a:rPr>
              <a:pPr/>
              <a:t>17</a:t>
            </a:fld>
            <a:endParaRPr lang="es-ES">
              <a:solidFill>
                <a:prstClr val="white"/>
              </a:solidFill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136537" y="1350877"/>
            <a:ext cx="3919423" cy="7728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s-ES_tradnl" sz="2571" dirty="0" smtClean="0"/>
              <a:t>Actitud en Discusiones de temas políticos </a:t>
            </a:r>
            <a:endParaRPr lang="es-ES_tradnl" sz="2571" dirty="0"/>
          </a:p>
        </p:txBody>
      </p:sp>
      <p:sp>
        <p:nvSpPr>
          <p:cNvPr id="28" name="1 Título"/>
          <p:cNvSpPr txBox="1">
            <a:spLocks/>
          </p:cNvSpPr>
          <p:nvPr/>
        </p:nvSpPr>
        <p:spPr>
          <a:xfrm>
            <a:off x="4661200" y="1260266"/>
            <a:ext cx="3919423" cy="7728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s-ES_tradnl" sz="2571" dirty="0" smtClean="0"/>
              <a:t>Porque se retira</a:t>
            </a:r>
            <a:endParaRPr lang="es-ES_tradnl" sz="2571" dirty="0"/>
          </a:p>
        </p:txBody>
      </p:sp>
      <p:grpSp>
        <p:nvGrpSpPr>
          <p:cNvPr id="7" name="Grupo 6"/>
          <p:cNvGrpSpPr/>
          <p:nvPr/>
        </p:nvGrpSpPr>
        <p:grpSpPr>
          <a:xfrm>
            <a:off x="1190974" y="2257172"/>
            <a:ext cx="1942831" cy="1939437"/>
            <a:chOff x="1338298" y="2905774"/>
            <a:chExt cx="1942831" cy="1939437"/>
          </a:xfrm>
        </p:grpSpPr>
        <p:grpSp>
          <p:nvGrpSpPr>
            <p:cNvPr id="10" name="9 Grupo"/>
            <p:cNvGrpSpPr/>
            <p:nvPr/>
          </p:nvGrpSpPr>
          <p:grpSpPr>
            <a:xfrm>
              <a:off x="1338298" y="2905774"/>
              <a:ext cx="1942831" cy="1939437"/>
              <a:chOff x="1877580" y="3157834"/>
              <a:chExt cx="2079346" cy="216568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" name="11 Arco de bloque"/>
              <p:cNvSpPr/>
              <p:nvPr/>
            </p:nvSpPr>
            <p:spPr>
              <a:xfrm rot="10800000">
                <a:off x="1909740" y="3157834"/>
                <a:ext cx="2014418" cy="2014728"/>
              </a:xfrm>
              <a:prstGeom prst="blockArc">
                <a:avLst>
                  <a:gd name="adj1" fmla="val 13500000"/>
                  <a:gd name="adj2" fmla="val 18771113"/>
                  <a:gd name="adj3" fmla="val 2430"/>
                </a:avLst>
              </a:prstGeom>
              <a:solidFill>
                <a:srgbClr val="441D6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2" name="12 Arco de bloque"/>
              <p:cNvSpPr/>
              <p:nvPr/>
            </p:nvSpPr>
            <p:spPr>
              <a:xfrm>
                <a:off x="1909740" y="3308788"/>
                <a:ext cx="2014418" cy="2014728"/>
              </a:xfrm>
              <a:prstGeom prst="blockArc">
                <a:avLst>
                  <a:gd name="adj1" fmla="val 13500000"/>
                  <a:gd name="adj2" fmla="val 18771113"/>
                  <a:gd name="adj3" fmla="val 2430"/>
                </a:avLst>
              </a:prstGeom>
              <a:solidFill>
                <a:srgbClr val="441D6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grpSp>
            <p:nvGrpSpPr>
              <p:cNvPr id="14" name="13 Grupo"/>
              <p:cNvGrpSpPr/>
              <p:nvPr/>
            </p:nvGrpSpPr>
            <p:grpSpPr>
              <a:xfrm>
                <a:off x="1877580" y="3221095"/>
                <a:ext cx="2079346" cy="2014418"/>
                <a:chOff x="1877580" y="3221095"/>
                <a:chExt cx="2079346" cy="2014418"/>
              </a:xfrm>
            </p:grpSpPr>
            <p:grpSp>
              <p:nvGrpSpPr>
                <p:cNvPr id="15" name="14 Grupo"/>
                <p:cNvGrpSpPr/>
                <p:nvPr/>
              </p:nvGrpSpPr>
              <p:grpSpPr>
                <a:xfrm>
                  <a:off x="1877580" y="3221095"/>
                  <a:ext cx="2079346" cy="2014418"/>
                  <a:chOff x="3532631" y="2352576"/>
                  <a:chExt cx="2079346" cy="2014418"/>
                </a:xfrm>
              </p:grpSpPr>
              <p:sp>
                <p:nvSpPr>
                  <p:cNvPr id="17" name="16 Arco de bloque"/>
                  <p:cNvSpPr/>
                  <p:nvPr/>
                </p:nvSpPr>
                <p:spPr>
                  <a:xfrm rot="16200000">
                    <a:off x="3597404" y="2352421"/>
                    <a:ext cx="2014418" cy="2014728"/>
                  </a:xfrm>
                  <a:prstGeom prst="blockArc">
                    <a:avLst>
                      <a:gd name="adj1" fmla="val 13430261"/>
                      <a:gd name="adj2" fmla="val 18783807"/>
                      <a:gd name="adj3" fmla="val 7789"/>
                    </a:avLst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</p:sp>
              <p:sp>
                <p:nvSpPr>
                  <p:cNvPr id="18" name="17 Arco de bloque"/>
                  <p:cNvSpPr/>
                  <p:nvPr/>
                </p:nvSpPr>
                <p:spPr>
                  <a:xfrm rot="5400000">
                    <a:off x="3532786" y="2352421"/>
                    <a:ext cx="2014418" cy="2014728"/>
                  </a:xfrm>
                  <a:prstGeom prst="blockArc">
                    <a:avLst>
                      <a:gd name="adj1" fmla="val 13502509"/>
                      <a:gd name="adj2" fmla="val 18812098"/>
                      <a:gd name="adj3" fmla="val 8156"/>
                    </a:avLst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4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4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</p:sp>
            </p:grpSp>
            <p:sp>
              <p:nvSpPr>
                <p:cNvPr id="16" name="15 Llamada ovalada"/>
                <p:cNvSpPr/>
                <p:nvPr/>
              </p:nvSpPr>
              <p:spPr>
                <a:xfrm>
                  <a:off x="2200872" y="3492521"/>
                  <a:ext cx="1429812" cy="1502267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NI"/>
                </a:p>
              </p:txBody>
            </p:sp>
          </p:grpSp>
        </p:grpSp>
        <p:sp>
          <p:nvSpPr>
            <p:cNvPr id="2" name="CuadroTexto 1"/>
            <p:cNvSpPr txBox="1"/>
            <p:nvPr/>
          </p:nvSpPr>
          <p:spPr>
            <a:xfrm>
              <a:off x="1652585" y="3970095"/>
              <a:ext cx="132372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NI" sz="1600" b="1" dirty="0" smtClean="0">
                  <a:solidFill>
                    <a:srgbClr val="7030A0"/>
                  </a:solidFill>
                </a:rPr>
                <a:t>Se retira del grupo</a:t>
              </a:r>
              <a:endParaRPr lang="es-NI" sz="1600" b="1" dirty="0">
                <a:solidFill>
                  <a:srgbClr val="7030A0"/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586487" y="3449778"/>
              <a:ext cx="15068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NI" sz="3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43.4%</a:t>
              </a:r>
              <a:endParaRPr lang="es-NI" sz="3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76162" y="4066691"/>
            <a:ext cx="1942831" cy="1939437"/>
            <a:chOff x="121189" y="4484638"/>
            <a:chExt cx="1942831" cy="1939437"/>
          </a:xfrm>
        </p:grpSpPr>
        <p:grpSp>
          <p:nvGrpSpPr>
            <p:cNvPr id="20" name="9 Grupo"/>
            <p:cNvGrpSpPr/>
            <p:nvPr/>
          </p:nvGrpSpPr>
          <p:grpSpPr>
            <a:xfrm>
              <a:off x="121189" y="4484638"/>
              <a:ext cx="1942831" cy="1939437"/>
              <a:chOff x="1877580" y="3157834"/>
              <a:chExt cx="2079346" cy="216568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1" name="11 Arco de bloque"/>
              <p:cNvSpPr/>
              <p:nvPr/>
            </p:nvSpPr>
            <p:spPr>
              <a:xfrm rot="10800000">
                <a:off x="1909740" y="3157834"/>
                <a:ext cx="2014418" cy="2014728"/>
              </a:xfrm>
              <a:prstGeom prst="blockArc">
                <a:avLst>
                  <a:gd name="adj1" fmla="val 13500000"/>
                  <a:gd name="adj2" fmla="val 18771113"/>
                  <a:gd name="adj3" fmla="val 2430"/>
                </a:avLst>
              </a:prstGeom>
              <a:solidFill>
                <a:srgbClr val="E6AF0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2" name="12 Arco de bloque"/>
              <p:cNvSpPr/>
              <p:nvPr/>
            </p:nvSpPr>
            <p:spPr>
              <a:xfrm>
                <a:off x="1909740" y="3308788"/>
                <a:ext cx="2014418" cy="2014728"/>
              </a:xfrm>
              <a:prstGeom prst="blockArc">
                <a:avLst>
                  <a:gd name="adj1" fmla="val 13500000"/>
                  <a:gd name="adj2" fmla="val 18771113"/>
                  <a:gd name="adj3" fmla="val 2430"/>
                </a:avLst>
              </a:prstGeom>
              <a:solidFill>
                <a:srgbClr val="E6AF0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grpSp>
            <p:nvGrpSpPr>
              <p:cNvPr id="23" name="13 Grupo"/>
              <p:cNvGrpSpPr/>
              <p:nvPr/>
            </p:nvGrpSpPr>
            <p:grpSpPr>
              <a:xfrm>
                <a:off x="1877580" y="3221095"/>
                <a:ext cx="2079346" cy="2014418"/>
                <a:chOff x="1877580" y="3221095"/>
                <a:chExt cx="2079346" cy="2014418"/>
              </a:xfrm>
            </p:grpSpPr>
            <p:grpSp>
              <p:nvGrpSpPr>
                <p:cNvPr id="24" name="14 Grupo"/>
                <p:cNvGrpSpPr/>
                <p:nvPr/>
              </p:nvGrpSpPr>
              <p:grpSpPr>
                <a:xfrm>
                  <a:off x="1877580" y="3221095"/>
                  <a:ext cx="2079346" cy="2014418"/>
                  <a:chOff x="3532631" y="2352576"/>
                  <a:chExt cx="2079346" cy="2014418"/>
                </a:xfrm>
              </p:grpSpPr>
              <p:sp>
                <p:nvSpPr>
                  <p:cNvPr id="26" name="16 Arco de bloque"/>
                  <p:cNvSpPr/>
                  <p:nvPr/>
                </p:nvSpPr>
                <p:spPr>
                  <a:xfrm rot="16200000">
                    <a:off x="3597404" y="2352421"/>
                    <a:ext cx="2014418" cy="2014728"/>
                  </a:xfrm>
                  <a:prstGeom prst="blockArc">
                    <a:avLst>
                      <a:gd name="adj1" fmla="val 13430261"/>
                      <a:gd name="adj2" fmla="val 18783807"/>
                      <a:gd name="adj3" fmla="val 7789"/>
                    </a:avLst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</p:sp>
              <p:sp>
                <p:nvSpPr>
                  <p:cNvPr id="27" name="17 Arco de bloque"/>
                  <p:cNvSpPr/>
                  <p:nvPr/>
                </p:nvSpPr>
                <p:spPr>
                  <a:xfrm rot="5400000">
                    <a:off x="3532786" y="2352421"/>
                    <a:ext cx="2014418" cy="2014728"/>
                  </a:xfrm>
                  <a:prstGeom prst="blockArc">
                    <a:avLst>
                      <a:gd name="adj1" fmla="val 13502509"/>
                      <a:gd name="adj2" fmla="val 18812098"/>
                      <a:gd name="adj3" fmla="val 8156"/>
                    </a:avLst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4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4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</p:sp>
            </p:grpSp>
            <p:sp>
              <p:nvSpPr>
                <p:cNvPr id="25" name="15 Llamada ovalada"/>
                <p:cNvSpPr/>
                <p:nvPr/>
              </p:nvSpPr>
              <p:spPr>
                <a:xfrm>
                  <a:off x="2200872" y="3492521"/>
                  <a:ext cx="1429812" cy="1502267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NI"/>
                </a:p>
              </p:txBody>
            </p:sp>
          </p:grpSp>
        </p:grpSp>
        <p:sp>
          <p:nvSpPr>
            <p:cNvPr id="29" name="CuadroTexto 28"/>
            <p:cNvSpPr txBox="1"/>
            <p:nvPr/>
          </p:nvSpPr>
          <p:spPr>
            <a:xfrm>
              <a:off x="290147" y="5613445"/>
              <a:ext cx="15681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NI" sz="1600" b="1" dirty="0" smtClean="0"/>
                <a:t>Se limita a escuchar</a:t>
              </a:r>
              <a:endParaRPr lang="es-NI" sz="1600" b="1" dirty="0"/>
            </a:p>
          </p:txBody>
        </p:sp>
        <p:sp>
          <p:nvSpPr>
            <p:cNvPr id="40" name="CuadroTexto 39"/>
            <p:cNvSpPr txBox="1"/>
            <p:nvPr/>
          </p:nvSpPr>
          <p:spPr>
            <a:xfrm>
              <a:off x="381526" y="5039588"/>
              <a:ext cx="15068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NI" sz="3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37.6%</a:t>
              </a:r>
              <a:endParaRPr lang="es-NI" sz="3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upo 38"/>
          <p:cNvGrpSpPr/>
          <p:nvPr/>
        </p:nvGrpSpPr>
        <p:grpSpPr>
          <a:xfrm>
            <a:off x="2186866" y="4161426"/>
            <a:ext cx="1942831" cy="1939437"/>
            <a:chOff x="2464704" y="4576250"/>
            <a:chExt cx="1942831" cy="1939437"/>
          </a:xfrm>
        </p:grpSpPr>
        <p:grpSp>
          <p:nvGrpSpPr>
            <p:cNvPr id="30" name="9 Grupo"/>
            <p:cNvGrpSpPr/>
            <p:nvPr/>
          </p:nvGrpSpPr>
          <p:grpSpPr>
            <a:xfrm>
              <a:off x="2464704" y="4576250"/>
              <a:ext cx="1942831" cy="1939437"/>
              <a:chOff x="1877580" y="3157834"/>
              <a:chExt cx="2079346" cy="2165682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1" name="11 Arco de bloque"/>
              <p:cNvSpPr/>
              <p:nvPr/>
            </p:nvSpPr>
            <p:spPr>
              <a:xfrm rot="10800000">
                <a:off x="1909740" y="3157834"/>
                <a:ext cx="2014418" cy="2014728"/>
              </a:xfrm>
              <a:prstGeom prst="blockArc">
                <a:avLst>
                  <a:gd name="adj1" fmla="val 13500000"/>
                  <a:gd name="adj2" fmla="val 18771113"/>
                  <a:gd name="adj3" fmla="val 2430"/>
                </a:avLst>
              </a:prstGeom>
              <a:solidFill>
                <a:srgbClr val="005476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2" name="12 Arco de bloque"/>
              <p:cNvSpPr/>
              <p:nvPr/>
            </p:nvSpPr>
            <p:spPr>
              <a:xfrm>
                <a:off x="1909740" y="3308788"/>
                <a:ext cx="2014418" cy="2014728"/>
              </a:xfrm>
              <a:prstGeom prst="blockArc">
                <a:avLst>
                  <a:gd name="adj1" fmla="val 13500000"/>
                  <a:gd name="adj2" fmla="val 18771113"/>
                  <a:gd name="adj3" fmla="val 2430"/>
                </a:avLst>
              </a:prstGeom>
              <a:solidFill>
                <a:srgbClr val="005476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grpSp>
            <p:nvGrpSpPr>
              <p:cNvPr id="33" name="13 Grupo"/>
              <p:cNvGrpSpPr/>
              <p:nvPr/>
            </p:nvGrpSpPr>
            <p:grpSpPr>
              <a:xfrm>
                <a:off x="1877580" y="3221095"/>
                <a:ext cx="2079346" cy="2014418"/>
                <a:chOff x="1877580" y="3221095"/>
                <a:chExt cx="2079346" cy="2014418"/>
              </a:xfrm>
            </p:grpSpPr>
            <p:grpSp>
              <p:nvGrpSpPr>
                <p:cNvPr id="34" name="14 Grupo"/>
                <p:cNvGrpSpPr/>
                <p:nvPr/>
              </p:nvGrpSpPr>
              <p:grpSpPr>
                <a:xfrm>
                  <a:off x="1877580" y="3221095"/>
                  <a:ext cx="2079346" cy="2014418"/>
                  <a:chOff x="3532631" y="2352576"/>
                  <a:chExt cx="2079346" cy="2014418"/>
                </a:xfrm>
              </p:grpSpPr>
              <p:sp>
                <p:nvSpPr>
                  <p:cNvPr id="36" name="16 Arco de bloque"/>
                  <p:cNvSpPr/>
                  <p:nvPr/>
                </p:nvSpPr>
                <p:spPr>
                  <a:xfrm rot="16200000">
                    <a:off x="3597404" y="2352421"/>
                    <a:ext cx="2014418" cy="2014728"/>
                  </a:xfrm>
                  <a:prstGeom prst="blockArc">
                    <a:avLst>
                      <a:gd name="adj1" fmla="val 13430261"/>
                      <a:gd name="adj2" fmla="val 18783807"/>
                      <a:gd name="adj3" fmla="val 7789"/>
                    </a:avLst>
                  </a:prstGeom>
                  <a:solidFill>
                    <a:srgbClr val="00658E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</p:sp>
              <p:sp>
                <p:nvSpPr>
                  <p:cNvPr id="37" name="17 Arco de bloque"/>
                  <p:cNvSpPr/>
                  <p:nvPr/>
                </p:nvSpPr>
                <p:spPr>
                  <a:xfrm rot="5400000">
                    <a:off x="3532786" y="2352421"/>
                    <a:ext cx="2014418" cy="2014728"/>
                  </a:xfrm>
                  <a:prstGeom prst="blockArc">
                    <a:avLst>
                      <a:gd name="adj1" fmla="val 13502509"/>
                      <a:gd name="adj2" fmla="val 18812098"/>
                      <a:gd name="adj3" fmla="val 8156"/>
                    </a:avLst>
                  </a:prstGeom>
                  <a:solidFill>
                    <a:srgbClr val="00658E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4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4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</p:sp>
            </p:grpSp>
            <p:sp>
              <p:nvSpPr>
                <p:cNvPr id="35" name="15 Llamada ovalada"/>
                <p:cNvSpPr/>
                <p:nvPr/>
              </p:nvSpPr>
              <p:spPr>
                <a:xfrm>
                  <a:off x="2200872" y="3492521"/>
                  <a:ext cx="1429812" cy="1502267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NI"/>
                </a:p>
              </p:txBody>
            </p:sp>
          </p:grpSp>
        </p:grpSp>
        <p:sp>
          <p:nvSpPr>
            <p:cNvPr id="38" name="CuadroTexto 37"/>
            <p:cNvSpPr txBox="1"/>
            <p:nvPr/>
          </p:nvSpPr>
          <p:spPr>
            <a:xfrm>
              <a:off x="2626166" y="5599120"/>
              <a:ext cx="1617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NI" sz="1600" b="1" dirty="0" smtClean="0">
                  <a:solidFill>
                    <a:srgbClr val="00658E"/>
                  </a:solidFill>
                </a:rPr>
                <a:t>Se involucra en la conversación</a:t>
              </a:r>
              <a:endParaRPr lang="es-NI" sz="1600" b="1" dirty="0">
                <a:solidFill>
                  <a:srgbClr val="00658E"/>
                </a:solidFill>
              </a:endParaRPr>
            </a:p>
          </p:txBody>
        </p:sp>
        <p:sp>
          <p:nvSpPr>
            <p:cNvPr id="41" name="CuadroTexto 40"/>
            <p:cNvSpPr txBox="1"/>
            <p:nvPr/>
          </p:nvSpPr>
          <p:spPr>
            <a:xfrm>
              <a:off x="2746737" y="5056268"/>
              <a:ext cx="15068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NI" sz="3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16.3%</a:t>
              </a:r>
              <a:endParaRPr lang="es-NI" sz="3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3" name="Conector recto 42"/>
          <p:cNvCxnSpPr/>
          <p:nvPr/>
        </p:nvCxnSpPr>
        <p:spPr>
          <a:xfrm flipV="1">
            <a:off x="4211388" y="2247553"/>
            <a:ext cx="0" cy="3949795"/>
          </a:xfrm>
          <a:prstGeom prst="line">
            <a:avLst/>
          </a:prstGeom>
          <a:ln w="38100">
            <a:solidFill>
              <a:srgbClr val="163E6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upo 81"/>
          <p:cNvGrpSpPr/>
          <p:nvPr/>
        </p:nvGrpSpPr>
        <p:grpSpPr>
          <a:xfrm>
            <a:off x="4577242" y="3706729"/>
            <a:ext cx="3890809" cy="954214"/>
            <a:chOff x="4577243" y="2763773"/>
            <a:chExt cx="3890809" cy="954214"/>
          </a:xfrm>
        </p:grpSpPr>
        <p:sp>
          <p:nvSpPr>
            <p:cNvPr id="78" name="Rectángulo 77"/>
            <p:cNvSpPr/>
            <p:nvPr/>
          </p:nvSpPr>
          <p:spPr>
            <a:xfrm>
              <a:off x="4577243" y="3348655"/>
              <a:ext cx="3890809" cy="369332"/>
            </a:xfrm>
            <a:prstGeom prst="rect">
              <a:avLst/>
            </a:prstGeom>
            <a:solidFill>
              <a:srgbClr val="00B050"/>
            </a:solidFill>
          </p:spPr>
          <p:txBody>
            <a:bodyPr wrap="none">
              <a:spAutoFit/>
            </a:bodyPr>
            <a:lstStyle/>
            <a:p>
              <a:r>
                <a:rPr lang="es-NI" dirty="0">
                  <a:solidFill>
                    <a:schemeClr val="bg1"/>
                  </a:solidFill>
                  <a:latin typeface="Arial" panose="020B0604020202020204" pitchFamily="34" charset="0"/>
                </a:rPr>
                <a:t>Prefieren callar o retirarse por temor</a:t>
              </a:r>
              <a:endParaRPr lang="es-NI" dirty="0">
                <a:solidFill>
                  <a:schemeClr val="bg1"/>
                </a:solidFill>
              </a:endParaRPr>
            </a:p>
          </p:txBody>
        </p:sp>
        <p:sp>
          <p:nvSpPr>
            <p:cNvPr id="84" name="CuadroTexto 83"/>
            <p:cNvSpPr txBox="1"/>
            <p:nvPr/>
          </p:nvSpPr>
          <p:spPr>
            <a:xfrm>
              <a:off x="5450558" y="2763773"/>
              <a:ext cx="21441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NI" sz="4000" b="1" dirty="0" smtClean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11.3%</a:t>
              </a:r>
              <a:endParaRPr lang="es-NI" sz="4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3" name="Grupo 82"/>
          <p:cNvGrpSpPr/>
          <p:nvPr/>
        </p:nvGrpSpPr>
        <p:grpSpPr>
          <a:xfrm>
            <a:off x="4577241" y="2057670"/>
            <a:ext cx="3890810" cy="1309121"/>
            <a:chOff x="4577243" y="3958488"/>
            <a:chExt cx="3890810" cy="1309121"/>
          </a:xfrm>
        </p:grpSpPr>
        <p:sp>
          <p:nvSpPr>
            <p:cNvPr id="79" name="Rectángulo 78"/>
            <p:cNvSpPr/>
            <p:nvPr/>
          </p:nvSpPr>
          <p:spPr>
            <a:xfrm>
              <a:off x="4577243" y="4621278"/>
              <a:ext cx="3890810" cy="646331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s-NI" dirty="0">
                  <a:solidFill>
                    <a:schemeClr val="bg1"/>
                  </a:solidFill>
                  <a:latin typeface="Arial" panose="020B0604020202020204" pitchFamily="34" charset="0"/>
                </a:rPr>
                <a:t>Se retiran porque estas discusiones son factor de enemistad</a:t>
              </a:r>
              <a:endParaRPr lang="es-NI" dirty="0">
                <a:solidFill>
                  <a:schemeClr val="bg1"/>
                </a:solidFill>
              </a:endParaRPr>
            </a:p>
          </p:txBody>
        </p:sp>
        <p:sp>
          <p:nvSpPr>
            <p:cNvPr id="85" name="CuadroTexto 84"/>
            <p:cNvSpPr txBox="1"/>
            <p:nvPr/>
          </p:nvSpPr>
          <p:spPr>
            <a:xfrm>
              <a:off x="5450557" y="3958488"/>
              <a:ext cx="21441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NI" sz="40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80.6%</a:t>
              </a:r>
              <a:endParaRPr lang="es-NI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0" name="Grupo 89"/>
          <p:cNvGrpSpPr/>
          <p:nvPr/>
        </p:nvGrpSpPr>
        <p:grpSpPr>
          <a:xfrm>
            <a:off x="4577242" y="5024920"/>
            <a:ext cx="3890809" cy="1041060"/>
            <a:chOff x="4577242" y="5327385"/>
            <a:chExt cx="3890809" cy="1041060"/>
          </a:xfrm>
        </p:grpSpPr>
        <p:grpSp>
          <p:nvGrpSpPr>
            <p:cNvPr id="89" name="Grupo 88"/>
            <p:cNvGrpSpPr/>
            <p:nvPr/>
          </p:nvGrpSpPr>
          <p:grpSpPr>
            <a:xfrm>
              <a:off x="4577242" y="5327385"/>
              <a:ext cx="3890809" cy="987424"/>
              <a:chOff x="4577242" y="5327706"/>
              <a:chExt cx="3890809" cy="987424"/>
            </a:xfrm>
          </p:grpSpPr>
          <p:sp>
            <p:nvSpPr>
              <p:cNvPr id="81" name="Rectángulo 80"/>
              <p:cNvSpPr/>
              <p:nvPr/>
            </p:nvSpPr>
            <p:spPr>
              <a:xfrm>
                <a:off x="4577242" y="5976254"/>
                <a:ext cx="3890809" cy="338876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NI"/>
              </a:p>
            </p:txBody>
          </p:sp>
          <p:sp>
            <p:nvSpPr>
              <p:cNvPr id="86" name="CuadroTexto 85"/>
              <p:cNvSpPr txBox="1"/>
              <p:nvPr/>
            </p:nvSpPr>
            <p:spPr>
              <a:xfrm>
                <a:off x="5450555" y="5327706"/>
                <a:ext cx="214417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NI" sz="4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8.1%</a:t>
                </a:r>
                <a:endParaRPr lang="es-NI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0" name="Rectángulo 79"/>
            <p:cNvSpPr/>
            <p:nvPr/>
          </p:nvSpPr>
          <p:spPr>
            <a:xfrm>
              <a:off x="6071332" y="5999113"/>
              <a:ext cx="7104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NI" dirty="0">
                  <a:latin typeface="Arial" panose="020B0604020202020204" pitchFamily="34" charset="0"/>
                </a:rPr>
                <a:t>NsNr</a:t>
              </a:r>
              <a:endParaRPr lang="es-NI" dirty="0"/>
            </a:p>
          </p:txBody>
        </p:sp>
      </p:grpSp>
      <p:grpSp>
        <p:nvGrpSpPr>
          <p:cNvPr id="20480" name="Grupo 20479"/>
          <p:cNvGrpSpPr/>
          <p:nvPr/>
        </p:nvGrpSpPr>
        <p:grpSpPr>
          <a:xfrm>
            <a:off x="7464786" y="2734702"/>
            <a:ext cx="1098461" cy="743625"/>
            <a:chOff x="3924300" y="1313645"/>
            <a:chExt cx="1098461" cy="743625"/>
          </a:xfrm>
        </p:grpSpPr>
        <p:cxnSp>
          <p:nvCxnSpPr>
            <p:cNvPr id="93" name="Conector recto 92"/>
            <p:cNvCxnSpPr/>
            <p:nvPr/>
          </p:nvCxnSpPr>
          <p:spPr>
            <a:xfrm>
              <a:off x="5009882" y="1313645"/>
              <a:ext cx="0" cy="743625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ector recto 94"/>
            <p:cNvCxnSpPr/>
            <p:nvPr/>
          </p:nvCxnSpPr>
          <p:spPr>
            <a:xfrm flipH="1">
              <a:off x="3924300" y="2057270"/>
              <a:ext cx="1098461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Grupo 99"/>
          <p:cNvGrpSpPr/>
          <p:nvPr/>
        </p:nvGrpSpPr>
        <p:grpSpPr>
          <a:xfrm>
            <a:off x="7464785" y="4006945"/>
            <a:ext cx="1098461" cy="743625"/>
            <a:chOff x="3924300" y="1313645"/>
            <a:chExt cx="1098461" cy="743625"/>
          </a:xfrm>
        </p:grpSpPr>
        <p:cxnSp>
          <p:nvCxnSpPr>
            <p:cNvPr id="101" name="Conector recto 100"/>
            <p:cNvCxnSpPr/>
            <p:nvPr/>
          </p:nvCxnSpPr>
          <p:spPr>
            <a:xfrm>
              <a:off x="5009882" y="1313645"/>
              <a:ext cx="0" cy="743625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ector recto 101"/>
            <p:cNvCxnSpPr/>
            <p:nvPr/>
          </p:nvCxnSpPr>
          <p:spPr>
            <a:xfrm flipH="1">
              <a:off x="3924300" y="2057270"/>
              <a:ext cx="1098461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upo 102"/>
          <p:cNvGrpSpPr/>
          <p:nvPr/>
        </p:nvGrpSpPr>
        <p:grpSpPr>
          <a:xfrm>
            <a:off x="7482162" y="5380771"/>
            <a:ext cx="1098461" cy="743625"/>
            <a:chOff x="3924300" y="1313645"/>
            <a:chExt cx="1098461" cy="743625"/>
          </a:xfrm>
        </p:grpSpPr>
        <p:cxnSp>
          <p:nvCxnSpPr>
            <p:cNvPr id="104" name="Conector recto 103"/>
            <p:cNvCxnSpPr/>
            <p:nvPr/>
          </p:nvCxnSpPr>
          <p:spPr>
            <a:xfrm>
              <a:off x="5009882" y="1313645"/>
              <a:ext cx="0" cy="743625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ector recto 104"/>
            <p:cNvCxnSpPr/>
            <p:nvPr/>
          </p:nvCxnSpPr>
          <p:spPr>
            <a:xfrm flipH="1">
              <a:off x="3924300" y="2057270"/>
              <a:ext cx="1098461" cy="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upo 105"/>
          <p:cNvGrpSpPr/>
          <p:nvPr/>
        </p:nvGrpSpPr>
        <p:grpSpPr>
          <a:xfrm>
            <a:off x="4469162" y="2744391"/>
            <a:ext cx="1098461" cy="743625"/>
            <a:chOff x="4997003" y="1313645"/>
            <a:chExt cx="1098461" cy="743625"/>
          </a:xfrm>
        </p:grpSpPr>
        <p:cxnSp>
          <p:nvCxnSpPr>
            <p:cNvPr id="107" name="Conector recto 106"/>
            <p:cNvCxnSpPr/>
            <p:nvPr/>
          </p:nvCxnSpPr>
          <p:spPr>
            <a:xfrm>
              <a:off x="5009882" y="1313645"/>
              <a:ext cx="0" cy="743625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ector recto 107"/>
            <p:cNvCxnSpPr/>
            <p:nvPr/>
          </p:nvCxnSpPr>
          <p:spPr>
            <a:xfrm flipH="1">
              <a:off x="4997003" y="2057270"/>
              <a:ext cx="1098461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Grupo 108"/>
          <p:cNvGrpSpPr/>
          <p:nvPr/>
        </p:nvGrpSpPr>
        <p:grpSpPr>
          <a:xfrm>
            <a:off x="4454014" y="4003770"/>
            <a:ext cx="1098461" cy="743625"/>
            <a:chOff x="4997003" y="1313645"/>
            <a:chExt cx="1098461" cy="743625"/>
          </a:xfrm>
        </p:grpSpPr>
        <p:cxnSp>
          <p:nvCxnSpPr>
            <p:cNvPr id="110" name="Conector recto 109"/>
            <p:cNvCxnSpPr/>
            <p:nvPr/>
          </p:nvCxnSpPr>
          <p:spPr>
            <a:xfrm>
              <a:off x="5009882" y="1313645"/>
              <a:ext cx="0" cy="743625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ector recto 110"/>
            <p:cNvCxnSpPr/>
            <p:nvPr/>
          </p:nvCxnSpPr>
          <p:spPr>
            <a:xfrm flipH="1">
              <a:off x="4997003" y="2057270"/>
              <a:ext cx="1098461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Grupo 111"/>
          <p:cNvGrpSpPr/>
          <p:nvPr/>
        </p:nvGrpSpPr>
        <p:grpSpPr>
          <a:xfrm>
            <a:off x="4469161" y="5391883"/>
            <a:ext cx="1098461" cy="743625"/>
            <a:chOff x="4997003" y="1313645"/>
            <a:chExt cx="1098461" cy="743625"/>
          </a:xfrm>
        </p:grpSpPr>
        <p:cxnSp>
          <p:nvCxnSpPr>
            <p:cNvPr id="113" name="Conector recto 112"/>
            <p:cNvCxnSpPr/>
            <p:nvPr/>
          </p:nvCxnSpPr>
          <p:spPr>
            <a:xfrm>
              <a:off x="5009882" y="1313645"/>
              <a:ext cx="0" cy="743625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ector recto 113"/>
            <p:cNvCxnSpPr/>
            <p:nvPr/>
          </p:nvCxnSpPr>
          <p:spPr>
            <a:xfrm flipH="1">
              <a:off x="4997003" y="2057270"/>
              <a:ext cx="1098461" cy="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2729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7172" y="338710"/>
            <a:ext cx="6403569" cy="772878"/>
          </a:xfrm>
        </p:spPr>
        <p:txBody>
          <a:bodyPr>
            <a:normAutofit fontScale="90000"/>
          </a:bodyPr>
          <a:lstStyle/>
          <a:p>
            <a:r>
              <a:rPr lang="es-ES_tradnl" sz="2800" dirty="0"/>
              <a:t>Forma de resolver diferencias y problemas con el gobierno…</a:t>
            </a:r>
            <a:br>
              <a:rPr lang="es-ES_tradnl" sz="2800" dirty="0"/>
            </a:br>
            <a:r>
              <a:rPr lang="es-ES_tradnl" i="1" dirty="0"/>
              <a:t>Confrontación o diálogo</a:t>
            </a:r>
            <a:endParaRPr lang="es-ES" sz="2800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02243-3C4D-49D7-98D7-FD4271F3856F}" type="slidenum">
              <a:rPr lang="es-ES" smtClean="0"/>
              <a:pPr/>
              <a:t>18</a:t>
            </a:fld>
            <a:endParaRPr lang="es-ES"/>
          </a:p>
        </p:txBody>
      </p:sp>
      <p:graphicFrame>
        <p:nvGraphicFramePr>
          <p:cNvPr id="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5030771"/>
              </p:ext>
            </p:extLst>
          </p:nvPr>
        </p:nvGraphicFramePr>
        <p:xfrm>
          <a:off x="643247" y="1414041"/>
          <a:ext cx="7604926" cy="3336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822515"/>
              </p:ext>
            </p:extLst>
          </p:nvPr>
        </p:nvGraphicFramePr>
        <p:xfrm>
          <a:off x="-12893" y="4750537"/>
          <a:ext cx="9143126" cy="1892756"/>
        </p:xfrm>
        <a:graphic>
          <a:graphicData uri="http://schemas.openxmlformats.org/drawingml/2006/table">
            <a:tbl>
              <a:tblPr firstRow="1" bandRow="1">
                <a:effectLst/>
                <a:tableStyleId>{EB9631B5-78F2-41C9-869B-9F39066F8104}</a:tableStyleId>
              </a:tblPr>
              <a:tblGrid>
                <a:gridCol w="1310396"/>
                <a:gridCol w="675530"/>
                <a:gridCol w="715720"/>
                <a:gridCol w="715720"/>
                <a:gridCol w="715720"/>
                <a:gridCol w="715720"/>
                <a:gridCol w="715720"/>
                <a:gridCol w="715720"/>
                <a:gridCol w="715720"/>
                <a:gridCol w="715720"/>
                <a:gridCol w="715720"/>
                <a:gridCol w="715720"/>
              </a:tblGrid>
              <a:tr h="501429">
                <a:tc>
                  <a:txBody>
                    <a:bodyPr/>
                    <a:lstStyle/>
                    <a:p>
                      <a:pPr algn="ctr" fontAlgn="b"/>
                      <a:endParaRPr lang="es-ES" sz="15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B1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Jun.</a:t>
                      </a:r>
                    </a:p>
                    <a:p>
                      <a:pPr algn="ctr" fontAlgn="b"/>
                      <a:r>
                        <a:rPr lang="es-ES" sz="1200" b="1" i="0" u="none" strike="noStrike" dirty="0" smtClean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2015</a:t>
                      </a:r>
                      <a:endParaRPr lang="es-ES" sz="1200" b="1" i="0" u="none" strike="noStrike" dirty="0">
                        <a:solidFill>
                          <a:srgbClr val="FFFF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Sept.</a:t>
                      </a:r>
                    </a:p>
                    <a:p>
                      <a:pPr algn="ctr" fontAlgn="b"/>
                      <a:r>
                        <a:rPr lang="es-ES" sz="120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2015</a:t>
                      </a:r>
                      <a:endParaRPr lang="es-ES" sz="12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Dic.</a:t>
                      </a:r>
                    </a:p>
                    <a:p>
                      <a:pPr algn="ctr" fontAlgn="b"/>
                      <a:r>
                        <a:rPr lang="es-ES" sz="120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Mar.</a:t>
                      </a:r>
                    </a:p>
                    <a:p>
                      <a:pPr algn="ctr" fontAlgn="b"/>
                      <a:r>
                        <a:rPr lang="es-ES" sz="120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2016</a:t>
                      </a: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Jun.</a:t>
                      </a:r>
                    </a:p>
                    <a:p>
                      <a:pPr algn="ctr" fontAlgn="b"/>
                      <a:r>
                        <a:rPr lang="es-ES" sz="120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Sep.</a:t>
                      </a:r>
                    </a:p>
                    <a:p>
                      <a:pPr algn="ctr" fontAlgn="b"/>
                      <a:r>
                        <a:rPr lang="es-ES" sz="120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Dic.</a:t>
                      </a:r>
                    </a:p>
                    <a:p>
                      <a:pPr algn="ctr" fontAlgn="b"/>
                      <a:r>
                        <a:rPr lang="es-ES" sz="120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Abr.</a:t>
                      </a:r>
                    </a:p>
                    <a:p>
                      <a:pPr algn="ctr" fontAlgn="b"/>
                      <a:r>
                        <a:rPr lang="es-ES" sz="120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Jun.</a:t>
                      </a:r>
                    </a:p>
                    <a:p>
                      <a:pPr algn="ctr" fontAlgn="b"/>
                      <a:r>
                        <a:rPr lang="es-ES" sz="120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Sept.</a:t>
                      </a:r>
                      <a:r>
                        <a:rPr lang="es-ES" sz="120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2017</a:t>
                      </a:r>
                      <a:endParaRPr lang="es-ES" sz="120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60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Dic.</a:t>
                      </a:r>
                    </a:p>
                    <a:p>
                      <a:pPr algn="ctr" fontAlgn="b"/>
                      <a:r>
                        <a:rPr lang="es-ES" sz="120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47143">
                <a:tc>
                  <a:txBody>
                    <a:bodyPr/>
                    <a:lstStyle/>
                    <a:p>
                      <a:pPr algn="l" fontAlgn="b"/>
                      <a:r>
                        <a:rPr lang="es-NI" sz="13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Diálogo</a:t>
                      </a:r>
                      <a:endParaRPr lang="es-NI" sz="13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92.9%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97.1%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97.0%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92.7%</a:t>
                      </a: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93.4%</a:t>
                      </a: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94.3%</a:t>
                      </a: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96.0%</a:t>
                      </a: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84.8%</a:t>
                      </a: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85.4%</a:t>
                      </a: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95.6%</a:t>
                      </a: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94.9%</a:t>
                      </a: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143">
                <a:tc>
                  <a:txBody>
                    <a:bodyPr/>
                    <a:lstStyle/>
                    <a:p>
                      <a:pPr algn="l" fontAlgn="b"/>
                      <a:r>
                        <a:rPr lang="es-NI" sz="13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Confrontación</a:t>
                      </a:r>
                      <a:endParaRPr lang="es-NI" sz="13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4.9%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1.5%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2.1%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6.1%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6.0%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3.9%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1.6%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11.1%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13.5%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2.9%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4.4%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7143">
                <a:tc>
                  <a:txBody>
                    <a:bodyPr/>
                    <a:lstStyle/>
                    <a:p>
                      <a:pPr algn="l" fontAlgn="b"/>
                      <a:r>
                        <a:rPr lang="es-NI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NsNr</a:t>
                      </a: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2.2%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1.4%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0.9%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1.2%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0.6%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1.8%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2.4%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4.1%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1.1%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1.5%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0.8%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4" marR="10934" marT="109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9898">
                <a:tc>
                  <a:txBody>
                    <a:bodyPr/>
                    <a:lstStyle/>
                    <a:p>
                      <a:pPr algn="l" fontAlgn="b"/>
                      <a:r>
                        <a:rPr lang="es-NI" sz="13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Total</a:t>
                      </a:r>
                      <a:endParaRPr lang="es-NI" sz="13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97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100.0%</a:t>
                      </a:r>
                      <a:endParaRPr lang="es-NI" sz="12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97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100.0%</a:t>
                      </a:r>
                      <a:endParaRPr lang="es-NI" sz="12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97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100.0%</a:t>
                      </a:r>
                      <a:endParaRPr lang="es-NI" sz="12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97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100.0%</a:t>
                      </a:r>
                      <a:endParaRPr lang="es-NI" sz="12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97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100.0%</a:t>
                      </a:r>
                      <a:endParaRPr lang="es-NI" sz="12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97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100.0%</a:t>
                      </a:r>
                      <a:endParaRPr lang="es-NI" sz="12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97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100.0%</a:t>
                      </a:r>
                      <a:endParaRPr lang="es-NI" sz="12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97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100.0%</a:t>
                      </a:r>
                      <a:endParaRPr lang="es-NI" sz="12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97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100.0%</a:t>
                      </a:r>
                      <a:endParaRPr lang="es-NI" sz="12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97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100.0%</a:t>
                      </a:r>
                      <a:endParaRPr lang="es-NI" sz="12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97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100.0%</a:t>
                      </a:r>
                      <a:endParaRPr lang="es-NI" sz="12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104969" marR="104969" marT="52485" marB="524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9781"/>
                    </a:solidFill>
                  </a:tcPr>
                </a:tc>
              </a:tr>
            </a:tbl>
          </a:graphicData>
        </a:graphic>
      </p:graphicFrame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72433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228920"/>
              </p:ext>
            </p:extLst>
          </p:nvPr>
        </p:nvGraphicFramePr>
        <p:xfrm>
          <a:off x="342226" y="4849029"/>
          <a:ext cx="8166801" cy="194437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1646779"/>
                <a:gridCol w="2139610"/>
                <a:gridCol w="2244191"/>
                <a:gridCol w="2136221"/>
              </a:tblGrid>
              <a:tr h="237599">
                <a:tc rowSpan="2">
                  <a:txBody>
                    <a:bodyPr/>
                    <a:lstStyle/>
                    <a:p>
                      <a:pPr algn="ctr"/>
                      <a:endParaRPr lang="es-ES" sz="1500" dirty="0"/>
                    </a:p>
                  </a:txBody>
                  <a:tcPr marL="85344" marR="85344" marT="42672" marB="42672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 smtClean="0"/>
                        <a:t>Según</a:t>
                      </a:r>
                      <a:r>
                        <a:rPr lang="es-ES" sz="1400" baseline="0" dirty="0" smtClean="0"/>
                        <a:t> Periodo de nacimiento </a:t>
                      </a:r>
                      <a:endParaRPr lang="es-ES" sz="1400" dirty="0" smtClean="0"/>
                    </a:p>
                  </a:txBody>
                  <a:tcPr marL="85344" marR="85344" marT="42672" marB="42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400" dirty="0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</a:tr>
              <a:tr h="336672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50" b="1" i="0" u="none" strike="noStrike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NI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1969 a</a:t>
                      </a:r>
                      <a:r>
                        <a:rPr lang="es-NI" sz="11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menos</a:t>
                      </a:r>
                    </a:p>
                    <a:p>
                      <a:pPr algn="ctr" fontAlgn="t"/>
                      <a:r>
                        <a:rPr lang="es-NI" sz="11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(48 años a mas)</a:t>
                      </a:r>
                      <a:endParaRPr lang="es-NI" sz="11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t"/>
                      <a:r>
                        <a:rPr lang="es-NI" sz="11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(35.6%)</a:t>
                      </a:r>
                      <a:endParaRPr lang="es-ES" sz="1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NI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1970 a 1989 </a:t>
                      </a:r>
                    </a:p>
                    <a:p>
                      <a:pPr marL="0" algn="ctr" defTabSz="914400" rtl="0" eaLnBrk="1" fontAlgn="t" latinLnBrk="0" hangingPunct="1"/>
                      <a:r>
                        <a:rPr lang="es-NI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(28 a 47 años)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NI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(37.5%)</a:t>
                      </a:r>
                      <a:endParaRPr lang="es-ES" sz="11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0" marR="8890" marT="8890" marB="0" anchor="ctr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54D8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s-NI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1990 a 2011 </a:t>
                      </a:r>
                    </a:p>
                    <a:p>
                      <a:pPr marL="0" algn="ctr" defTabSz="914400" rtl="0" eaLnBrk="1" fontAlgn="t" latinLnBrk="0" hangingPunct="1"/>
                      <a:r>
                        <a:rPr lang="es-NI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(16</a:t>
                      </a:r>
                      <a:r>
                        <a:rPr lang="es-NI" sz="11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27 años)</a:t>
                      </a:r>
                      <a:r>
                        <a:rPr lang="es-NI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NI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(26.9%)</a:t>
                      </a:r>
                      <a:endParaRPr lang="es-ES" sz="11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0" marR="8890" marT="8890" marB="0" anchor="ctr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B050"/>
                    </a:solidFill>
                  </a:tcPr>
                </a:tc>
              </a:tr>
              <a:tr h="2254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b="1" i="0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Derecha</a:t>
                      </a:r>
                      <a:endParaRPr lang="es-ES" sz="1300" b="1" i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344" marR="85344" marT="42672" marB="42672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20.2%</a:t>
                      </a:r>
                    </a:p>
                  </a:txBody>
                  <a:tcPr marL="9525" marR="9525" marT="9525" marB="0" anchor="ctr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18.5%</a:t>
                      </a:r>
                    </a:p>
                  </a:txBody>
                  <a:tcPr marL="9525" marR="9525" marT="9525" marB="0" anchor="ctr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22.1%</a:t>
                      </a:r>
                    </a:p>
                  </a:txBody>
                  <a:tcPr marL="9525" marR="9525" marT="9525" marB="0" anchor="ctr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4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NI" sz="1300" b="1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Izquierda</a:t>
                      </a:r>
                    </a:p>
                  </a:txBody>
                  <a:tcPr marL="85344" marR="85344" marT="42672" marB="42672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31.9%</a:t>
                      </a:r>
                    </a:p>
                  </a:txBody>
                  <a:tcPr marL="9525" marR="9525" marT="9525" marB="0" anchor="ctr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29.7%</a:t>
                      </a:r>
                    </a:p>
                  </a:txBody>
                  <a:tcPr marL="9525" marR="9525" marT="9525" marB="0" anchor="ctr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30.2%</a:t>
                      </a:r>
                    </a:p>
                  </a:txBody>
                  <a:tcPr marL="9525" marR="9525" marT="9525" marB="0" anchor="ctr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4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NI" sz="1300" b="1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No le interesa</a:t>
                      </a:r>
                    </a:p>
                  </a:txBody>
                  <a:tcPr marL="85344" marR="85344" marT="42672" marB="42672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47.9%</a:t>
                      </a:r>
                    </a:p>
                  </a:txBody>
                  <a:tcPr marL="9525" marR="9525" marT="9525" marB="0" anchor="ctr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51.8%</a:t>
                      </a:r>
                    </a:p>
                  </a:txBody>
                  <a:tcPr marL="9525" marR="9525" marT="9525" marB="0" anchor="ctr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47.7%</a:t>
                      </a:r>
                    </a:p>
                  </a:txBody>
                  <a:tcPr marL="9525" marR="9525" marT="9525" marB="0" anchor="ctr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5476"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Total</a:t>
                      </a:r>
                      <a:endParaRPr lang="es-ES" sz="1100" dirty="0"/>
                    </a:p>
                  </a:txBody>
                  <a:tcPr marL="85344" marR="85344" marT="42672" marB="42672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100.0%</a:t>
                      </a:r>
                      <a:endParaRPr lang="es-ES" sz="1300" dirty="0"/>
                    </a:p>
                  </a:txBody>
                  <a:tcPr marL="85344" marR="85344" marT="42672" marB="42672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 smtClean="0"/>
                        <a:t>100.0%</a:t>
                      </a:r>
                    </a:p>
                  </a:txBody>
                  <a:tcPr marL="85344" marR="85344" marT="42672" marB="42672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smtClean="0"/>
                        <a:t>100.0%</a:t>
                      </a:r>
                      <a:endParaRPr lang="es-ES" sz="1300" dirty="0"/>
                    </a:p>
                  </a:txBody>
                  <a:tcPr marL="85344" marR="85344" marT="42672" marB="42672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1865" y="66367"/>
            <a:ext cx="6374351" cy="1325563"/>
          </a:xfrm>
        </p:spPr>
        <p:txBody>
          <a:bodyPr>
            <a:noAutofit/>
          </a:bodyPr>
          <a:lstStyle/>
          <a:p>
            <a:r>
              <a:rPr lang="es-ES" sz="1929" dirty="0"/>
              <a:t>Auto ubicación política</a:t>
            </a:r>
            <a:br>
              <a:rPr lang="es-ES" sz="1929" dirty="0"/>
            </a:br>
            <a:r>
              <a:rPr lang="es-ES" sz="1929" dirty="0"/>
              <a:t>Cuando se habla de política, por lo general se habla de izquierda a de derecha. Usted en que grupo se ubicaría?</a:t>
            </a:r>
          </a:p>
        </p:txBody>
      </p:sp>
      <p:grpSp>
        <p:nvGrpSpPr>
          <p:cNvPr id="30" name="Grupo 29"/>
          <p:cNvGrpSpPr/>
          <p:nvPr/>
        </p:nvGrpSpPr>
        <p:grpSpPr>
          <a:xfrm>
            <a:off x="1806654" y="3508387"/>
            <a:ext cx="4710866" cy="1256589"/>
            <a:chOff x="1489027" y="4188851"/>
            <a:chExt cx="3848340" cy="1256589"/>
          </a:xfrm>
        </p:grpSpPr>
        <p:sp>
          <p:nvSpPr>
            <p:cNvPr id="31" name="CuadroTexto 30"/>
            <p:cNvSpPr txBox="1"/>
            <p:nvPr/>
          </p:nvSpPr>
          <p:spPr>
            <a:xfrm>
              <a:off x="1489027" y="5076108"/>
              <a:ext cx="1204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/>
                <a:t>Derecha</a:t>
              </a:r>
            </a:p>
          </p:txBody>
        </p:sp>
        <p:sp>
          <p:nvSpPr>
            <p:cNvPr id="32" name="CuadroTexto 31"/>
            <p:cNvSpPr txBox="1"/>
            <p:nvPr/>
          </p:nvSpPr>
          <p:spPr>
            <a:xfrm>
              <a:off x="3778950" y="4188851"/>
              <a:ext cx="15584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/>
                <a:t>No le interesa</a:t>
              </a:r>
            </a:p>
          </p:txBody>
        </p:sp>
        <p:sp>
          <p:nvSpPr>
            <p:cNvPr id="33" name="CuadroTexto 32"/>
            <p:cNvSpPr txBox="1"/>
            <p:nvPr/>
          </p:nvSpPr>
          <p:spPr>
            <a:xfrm>
              <a:off x="2560641" y="4606681"/>
              <a:ext cx="14536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/>
                <a:t>Izquierda</a:t>
              </a:r>
            </a:p>
          </p:txBody>
        </p:sp>
      </p:grpSp>
      <p:grpSp>
        <p:nvGrpSpPr>
          <p:cNvPr id="17" name="Grupo 16"/>
          <p:cNvGrpSpPr/>
          <p:nvPr/>
        </p:nvGrpSpPr>
        <p:grpSpPr>
          <a:xfrm>
            <a:off x="1769553" y="1905746"/>
            <a:ext cx="5038858" cy="2553444"/>
            <a:chOff x="358790" y="1882792"/>
            <a:chExt cx="3882826" cy="2553444"/>
          </a:xfrm>
        </p:grpSpPr>
        <p:sp>
          <p:nvSpPr>
            <p:cNvPr id="39" name="Rectángulo 13"/>
            <p:cNvSpPr/>
            <p:nvPr/>
          </p:nvSpPr>
          <p:spPr>
            <a:xfrm>
              <a:off x="358790" y="3310064"/>
              <a:ext cx="613521" cy="1126172"/>
            </a:xfrm>
            <a:custGeom>
              <a:avLst/>
              <a:gdLst>
                <a:gd name="connsiteX0" fmla="*/ 0 w 448335"/>
                <a:gd name="connsiteY0" fmla="*/ 0 h 572381"/>
                <a:gd name="connsiteX1" fmla="*/ 448335 w 448335"/>
                <a:gd name="connsiteY1" fmla="*/ 0 h 572381"/>
                <a:gd name="connsiteX2" fmla="*/ 448335 w 448335"/>
                <a:gd name="connsiteY2" fmla="*/ 572381 h 572381"/>
                <a:gd name="connsiteX3" fmla="*/ 0 w 448335"/>
                <a:gd name="connsiteY3" fmla="*/ 572381 h 572381"/>
                <a:gd name="connsiteX4" fmla="*/ 0 w 448335"/>
                <a:gd name="connsiteY4" fmla="*/ 0 h 572381"/>
                <a:gd name="connsiteX0" fmla="*/ 0 w 602881"/>
                <a:gd name="connsiteY0" fmla="*/ 0 h 572381"/>
                <a:gd name="connsiteX1" fmla="*/ 602881 w 602881"/>
                <a:gd name="connsiteY1" fmla="*/ 115909 h 572381"/>
                <a:gd name="connsiteX2" fmla="*/ 448335 w 602881"/>
                <a:gd name="connsiteY2" fmla="*/ 572381 h 572381"/>
                <a:gd name="connsiteX3" fmla="*/ 0 w 602881"/>
                <a:gd name="connsiteY3" fmla="*/ 572381 h 572381"/>
                <a:gd name="connsiteX4" fmla="*/ 0 w 602881"/>
                <a:gd name="connsiteY4" fmla="*/ 0 h 572381"/>
                <a:gd name="connsiteX0" fmla="*/ 0 w 602881"/>
                <a:gd name="connsiteY0" fmla="*/ 0 h 894353"/>
                <a:gd name="connsiteX1" fmla="*/ 602881 w 602881"/>
                <a:gd name="connsiteY1" fmla="*/ 115909 h 894353"/>
                <a:gd name="connsiteX2" fmla="*/ 306667 w 602881"/>
                <a:gd name="connsiteY2" fmla="*/ 894353 h 894353"/>
                <a:gd name="connsiteX3" fmla="*/ 0 w 602881"/>
                <a:gd name="connsiteY3" fmla="*/ 572381 h 894353"/>
                <a:gd name="connsiteX4" fmla="*/ 0 w 602881"/>
                <a:gd name="connsiteY4" fmla="*/ 0 h 894353"/>
                <a:gd name="connsiteX0" fmla="*/ 373487 w 602881"/>
                <a:gd name="connsiteY0" fmla="*/ 0 h 1087536"/>
                <a:gd name="connsiteX1" fmla="*/ 602881 w 602881"/>
                <a:gd name="connsiteY1" fmla="*/ 309092 h 1087536"/>
                <a:gd name="connsiteX2" fmla="*/ 306667 w 602881"/>
                <a:gd name="connsiteY2" fmla="*/ 1087536 h 1087536"/>
                <a:gd name="connsiteX3" fmla="*/ 0 w 602881"/>
                <a:gd name="connsiteY3" fmla="*/ 765564 h 1087536"/>
                <a:gd name="connsiteX4" fmla="*/ 373487 w 602881"/>
                <a:gd name="connsiteY4" fmla="*/ 0 h 1087536"/>
                <a:gd name="connsiteX0" fmla="*/ 321971 w 551365"/>
                <a:gd name="connsiteY0" fmla="*/ 0 h 1087536"/>
                <a:gd name="connsiteX1" fmla="*/ 551365 w 551365"/>
                <a:gd name="connsiteY1" fmla="*/ 309092 h 1087536"/>
                <a:gd name="connsiteX2" fmla="*/ 255151 w 551365"/>
                <a:gd name="connsiteY2" fmla="*/ 1087536 h 1087536"/>
                <a:gd name="connsiteX3" fmla="*/ 0 w 551365"/>
                <a:gd name="connsiteY3" fmla="*/ 765564 h 1087536"/>
                <a:gd name="connsiteX4" fmla="*/ 321971 w 551365"/>
                <a:gd name="connsiteY4" fmla="*/ 0 h 1087536"/>
                <a:gd name="connsiteX0" fmla="*/ 244698 w 474092"/>
                <a:gd name="connsiteY0" fmla="*/ 0 h 1087536"/>
                <a:gd name="connsiteX1" fmla="*/ 474092 w 474092"/>
                <a:gd name="connsiteY1" fmla="*/ 309092 h 1087536"/>
                <a:gd name="connsiteX2" fmla="*/ 177878 w 474092"/>
                <a:gd name="connsiteY2" fmla="*/ 1087536 h 1087536"/>
                <a:gd name="connsiteX3" fmla="*/ 0 w 474092"/>
                <a:gd name="connsiteY3" fmla="*/ 765564 h 1087536"/>
                <a:gd name="connsiteX4" fmla="*/ 244698 w 474092"/>
                <a:gd name="connsiteY4" fmla="*/ 0 h 1087536"/>
                <a:gd name="connsiteX0" fmla="*/ 309093 w 538487"/>
                <a:gd name="connsiteY0" fmla="*/ 0 h 1087536"/>
                <a:gd name="connsiteX1" fmla="*/ 538487 w 538487"/>
                <a:gd name="connsiteY1" fmla="*/ 309092 h 1087536"/>
                <a:gd name="connsiteX2" fmla="*/ 242273 w 538487"/>
                <a:gd name="connsiteY2" fmla="*/ 1087536 h 1087536"/>
                <a:gd name="connsiteX3" fmla="*/ 0 w 538487"/>
                <a:gd name="connsiteY3" fmla="*/ 739806 h 1087536"/>
                <a:gd name="connsiteX4" fmla="*/ 309093 w 538487"/>
                <a:gd name="connsiteY4" fmla="*/ 0 h 1087536"/>
                <a:gd name="connsiteX0" fmla="*/ 296214 w 538487"/>
                <a:gd name="connsiteY0" fmla="*/ 0 h 1126172"/>
                <a:gd name="connsiteX1" fmla="*/ 538487 w 538487"/>
                <a:gd name="connsiteY1" fmla="*/ 347728 h 1126172"/>
                <a:gd name="connsiteX2" fmla="*/ 242273 w 538487"/>
                <a:gd name="connsiteY2" fmla="*/ 1126172 h 1126172"/>
                <a:gd name="connsiteX3" fmla="*/ 0 w 538487"/>
                <a:gd name="connsiteY3" fmla="*/ 778442 h 1126172"/>
                <a:gd name="connsiteX4" fmla="*/ 296214 w 538487"/>
                <a:gd name="connsiteY4" fmla="*/ 0 h 1126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487" h="1126172">
                  <a:moveTo>
                    <a:pt x="296214" y="0"/>
                  </a:moveTo>
                  <a:lnTo>
                    <a:pt x="538487" y="347728"/>
                  </a:lnTo>
                  <a:lnTo>
                    <a:pt x="242273" y="1126172"/>
                  </a:lnTo>
                  <a:lnTo>
                    <a:pt x="0" y="778442"/>
                  </a:lnTo>
                  <a:lnTo>
                    <a:pt x="296214" y="0"/>
                  </a:lnTo>
                  <a:close/>
                </a:path>
              </a:pathLst>
            </a:custGeom>
            <a:solidFill>
              <a:srgbClr val="4D5665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NI"/>
            </a:p>
          </p:txBody>
        </p:sp>
        <p:grpSp>
          <p:nvGrpSpPr>
            <p:cNvPr id="16" name="Grupo 15"/>
            <p:cNvGrpSpPr/>
            <p:nvPr/>
          </p:nvGrpSpPr>
          <p:grpSpPr>
            <a:xfrm>
              <a:off x="623871" y="1882792"/>
              <a:ext cx="3617745" cy="2546682"/>
              <a:chOff x="623871" y="1882792"/>
              <a:chExt cx="3617745" cy="2546682"/>
            </a:xfrm>
          </p:grpSpPr>
          <p:grpSp>
            <p:nvGrpSpPr>
              <p:cNvPr id="15" name="Grupo 14"/>
              <p:cNvGrpSpPr/>
              <p:nvPr/>
            </p:nvGrpSpPr>
            <p:grpSpPr>
              <a:xfrm>
                <a:off x="623871" y="2821773"/>
                <a:ext cx="1497655" cy="1607701"/>
                <a:chOff x="623871" y="2821773"/>
                <a:chExt cx="1497655" cy="1607701"/>
              </a:xfrm>
            </p:grpSpPr>
            <p:sp>
              <p:nvSpPr>
                <p:cNvPr id="7" name="Rectángulo 6"/>
                <p:cNvSpPr/>
                <p:nvPr/>
              </p:nvSpPr>
              <p:spPr>
                <a:xfrm>
                  <a:off x="623871" y="2821773"/>
                  <a:ext cx="1275008" cy="1607701"/>
                </a:xfrm>
                <a:custGeom>
                  <a:avLst/>
                  <a:gdLst>
                    <a:gd name="connsiteX0" fmla="*/ 0 w 682580"/>
                    <a:gd name="connsiteY0" fmla="*/ 0 h 1955430"/>
                    <a:gd name="connsiteX1" fmla="*/ 682580 w 682580"/>
                    <a:gd name="connsiteY1" fmla="*/ 0 h 1955430"/>
                    <a:gd name="connsiteX2" fmla="*/ 682580 w 682580"/>
                    <a:gd name="connsiteY2" fmla="*/ 1955430 h 1955430"/>
                    <a:gd name="connsiteX3" fmla="*/ 0 w 682580"/>
                    <a:gd name="connsiteY3" fmla="*/ 1955430 h 1955430"/>
                    <a:gd name="connsiteX4" fmla="*/ 0 w 682580"/>
                    <a:gd name="connsiteY4" fmla="*/ 0 h 1955430"/>
                    <a:gd name="connsiteX0" fmla="*/ 0 w 1094704"/>
                    <a:gd name="connsiteY0" fmla="*/ 0 h 1955430"/>
                    <a:gd name="connsiteX1" fmla="*/ 1094704 w 1094704"/>
                    <a:gd name="connsiteY1" fmla="*/ 218941 h 1955430"/>
                    <a:gd name="connsiteX2" fmla="*/ 682580 w 1094704"/>
                    <a:gd name="connsiteY2" fmla="*/ 1955430 h 1955430"/>
                    <a:gd name="connsiteX3" fmla="*/ 0 w 1094704"/>
                    <a:gd name="connsiteY3" fmla="*/ 1955430 h 1955430"/>
                    <a:gd name="connsiteX4" fmla="*/ 0 w 1094704"/>
                    <a:gd name="connsiteY4" fmla="*/ 0 h 1955430"/>
                    <a:gd name="connsiteX0" fmla="*/ 154546 w 1249250"/>
                    <a:gd name="connsiteY0" fmla="*/ 0 h 1955430"/>
                    <a:gd name="connsiteX1" fmla="*/ 1249250 w 1249250"/>
                    <a:gd name="connsiteY1" fmla="*/ 218941 h 1955430"/>
                    <a:gd name="connsiteX2" fmla="*/ 837126 w 1249250"/>
                    <a:gd name="connsiteY2" fmla="*/ 1955430 h 1955430"/>
                    <a:gd name="connsiteX3" fmla="*/ 0 w 1249250"/>
                    <a:gd name="connsiteY3" fmla="*/ 1839521 h 1955430"/>
                    <a:gd name="connsiteX4" fmla="*/ 154546 w 1249250"/>
                    <a:gd name="connsiteY4" fmla="*/ 0 h 1955430"/>
                    <a:gd name="connsiteX0" fmla="*/ 154546 w 1249250"/>
                    <a:gd name="connsiteY0" fmla="*/ 0 h 1839521"/>
                    <a:gd name="connsiteX1" fmla="*/ 1249250 w 1249250"/>
                    <a:gd name="connsiteY1" fmla="*/ 218941 h 1839521"/>
                    <a:gd name="connsiteX2" fmla="*/ 553791 w 1249250"/>
                    <a:gd name="connsiteY2" fmla="*/ 1826641 h 1839521"/>
                    <a:gd name="connsiteX3" fmla="*/ 0 w 1249250"/>
                    <a:gd name="connsiteY3" fmla="*/ 1839521 h 1839521"/>
                    <a:gd name="connsiteX4" fmla="*/ 154546 w 1249250"/>
                    <a:gd name="connsiteY4" fmla="*/ 0 h 1839521"/>
                    <a:gd name="connsiteX0" fmla="*/ 154546 w 1249250"/>
                    <a:gd name="connsiteY0" fmla="*/ 0 h 1839521"/>
                    <a:gd name="connsiteX1" fmla="*/ 1249250 w 1249250"/>
                    <a:gd name="connsiteY1" fmla="*/ 218941 h 1839521"/>
                    <a:gd name="connsiteX2" fmla="*/ 618186 w 1249250"/>
                    <a:gd name="connsiteY2" fmla="*/ 1826641 h 1839521"/>
                    <a:gd name="connsiteX3" fmla="*/ 0 w 1249250"/>
                    <a:gd name="connsiteY3" fmla="*/ 1839521 h 1839521"/>
                    <a:gd name="connsiteX4" fmla="*/ 154546 w 1249250"/>
                    <a:gd name="connsiteY4" fmla="*/ 0 h 1839521"/>
                    <a:gd name="connsiteX0" fmla="*/ 334850 w 1249250"/>
                    <a:gd name="connsiteY0" fmla="*/ 0 h 1646338"/>
                    <a:gd name="connsiteX1" fmla="*/ 1249250 w 1249250"/>
                    <a:gd name="connsiteY1" fmla="*/ 25758 h 1646338"/>
                    <a:gd name="connsiteX2" fmla="*/ 618186 w 1249250"/>
                    <a:gd name="connsiteY2" fmla="*/ 1633458 h 1646338"/>
                    <a:gd name="connsiteX3" fmla="*/ 0 w 1249250"/>
                    <a:gd name="connsiteY3" fmla="*/ 1646338 h 1646338"/>
                    <a:gd name="connsiteX4" fmla="*/ 334850 w 1249250"/>
                    <a:gd name="connsiteY4" fmla="*/ 0 h 1646338"/>
                    <a:gd name="connsiteX0" fmla="*/ 540912 w 1249250"/>
                    <a:gd name="connsiteY0" fmla="*/ 90151 h 1620580"/>
                    <a:gd name="connsiteX1" fmla="*/ 1249250 w 1249250"/>
                    <a:gd name="connsiteY1" fmla="*/ 0 h 1620580"/>
                    <a:gd name="connsiteX2" fmla="*/ 618186 w 1249250"/>
                    <a:gd name="connsiteY2" fmla="*/ 1607700 h 1620580"/>
                    <a:gd name="connsiteX3" fmla="*/ 0 w 1249250"/>
                    <a:gd name="connsiteY3" fmla="*/ 1620580 h 1620580"/>
                    <a:gd name="connsiteX4" fmla="*/ 540912 w 1249250"/>
                    <a:gd name="connsiteY4" fmla="*/ 90151 h 1620580"/>
                    <a:gd name="connsiteX0" fmla="*/ 656822 w 1249250"/>
                    <a:gd name="connsiteY0" fmla="*/ 0 h 1620581"/>
                    <a:gd name="connsiteX1" fmla="*/ 1249250 w 1249250"/>
                    <a:gd name="connsiteY1" fmla="*/ 1 h 1620581"/>
                    <a:gd name="connsiteX2" fmla="*/ 618186 w 1249250"/>
                    <a:gd name="connsiteY2" fmla="*/ 1607701 h 1620581"/>
                    <a:gd name="connsiteX3" fmla="*/ 0 w 1249250"/>
                    <a:gd name="connsiteY3" fmla="*/ 1620581 h 1620581"/>
                    <a:gd name="connsiteX4" fmla="*/ 656822 w 1249250"/>
                    <a:gd name="connsiteY4" fmla="*/ 0 h 1620581"/>
                    <a:gd name="connsiteX0" fmla="*/ 682580 w 1275008"/>
                    <a:gd name="connsiteY0" fmla="*/ 0 h 1607701"/>
                    <a:gd name="connsiteX1" fmla="*/ 1275008 w 1275008"/>
                    <a:gd name="connsiteY1" fmla="*/ 1 h 1607701"/>
                    <a:gd name="connsiteX2" fmla="*/ 643944 w 1275008"/>
                    <a:gd name="connsiteY2" fmla="*/ 1607701 h 1607701"/>
                    <a:gd name="connsiteX3" fmla="*/ 0 w 1275008"/>
                    <a:gd name="connsiteY3" fmla="*/ 1594823 h 1607701"/>
                    <a:gd name="connsiteX4" fmla="*/ 682580 w 1275008"/>
                    <a:gd name="connsiteY4" fmla="*/ 0 h 1607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5008" h="1607701">
                      <a:moveTo>
                        <a:pt x="682580" y="0"/>
                      </a:moveTo>
                      <a:lnTo>
                        <a:pt x="1275008" y="1"/>
                      </a:lnTo>
                      <a:lnTo>
                        <a:pt x="643944" y="1607701"/>
                      </a:lnTo>
                      <a:lnTo>
                        <a:pt x="0" y="1594823"/>
                      </a:lnTo>
                      <a:lnTo>
                        <a:pt x="68258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NI"/>
                </a:p>
              </p:txBody>
            </p:sp>
            <p:sp>
              <p:nvSpPr>
                <p:cNvPr id="14" name="Rectángulo 13"/>
                <p:cNvSpPr/>
                <p:nvPr/>
              </p:nvSpPr>
              <p:spPr>
                <a:xfrm>
                  <a:off x="1583039" y="2822368"/>
                  <a:ext cx="538487" cy="1126172"/>
                </a:xfrm>
                <a:custGeom>
                  <a:avLst/>
                  <a:gdLst>
                    <a:gd name="connsiteX0" fmla="*/ 0 w 448335"/>
                    <a:gd name="connsiteY0" fmla="*/ 0 h 572381"/>
                    <a:gd name="connsiteX1" fmla="*/ 448335 w 448335"/>
                    <a:gd name="connsiteY1" fmla="*/ 0 h 572381"/>
                    <a:gd name="connsiteX2" fmla="*/ 448335 w 448335"/>
                    <a:gd name="connsiteY2" fmla="*/ 572381 h 572381"/>
                    <a:gd name="connsiteX3" fmla="*/ 0 w 448335"/>
                    <a:gd name="connsiteY3" fmla="*/ 572381 h 572381"/>
                    <a:gd name="connsiteX4" fmla="*/ 0 w 448335"/>
                    <a:gd name="connsiteY4" fmla="*/ 0 h 572381"/>
                    <a:gd name="connsiteX0" fmla="*/ 0 w 602881"/>
                    <a:gd name="connsiteY0" fmla="*/ 0 h 572381"/>
                    <a:gd name="connsiteX1" fmla="*/ 602881 w 602881"/>
                    <a:gd name="connsiteY1" fmla="*/ 115909 h 572381"/>
                    <a:gd name="connsiteX2" fmla="*/ 448335 w 602881"/>
                    <a:gd name="connsiteY2" fmla="*/ 572381 h 572381"/>
                    <a:gd name="connsiteX3" fmla="*/ 0 w 602881"/>
                    <a:gd name="connsiteY3" fmla="*/ 572381 h 572381"/>
                    <a:gd name="connsiteX4" fmla="*/ 0 w 602881"/>
                    <a:gd name="connsiteY4" fmla="*/ 0 h 572381"/>
                    <a:gd name="connsiteX0" fmla="*/ 0 w 602881"/>
                    <a:gd name="connsiteY0" fmla="*/ 0 h 894353"/>
                    <a:gd name="connsiteX1" fmla="*/ 602881 w 602881"/>
                    <a:gd name="connsiteY1" fmla="*/ 115909 h 894353"/>
                    <a:gd name="connsiteX2" fmla="*/ 306667 w 602881"/>
                    <a:gd name="connsiteY2" fmla="*/ 894353 h 894353"/>
                    <a:gd name="connsiteX3" fmla="*/ 0 w 602881"/>
                    <a:gd name="connsiteY3" fmla="*/ 572381 h 894353"/>
                    <a:gd name="connsiteX4" fmla="*/ 0 w 602881"/>
                    <a:gd name="connsiteY4" fmla="*/ 0 h 894353"/>
                    <a:gd name="connsiteX0" fmla="*/ 373487 w 602881"/>
                    <a:gd name="connsiteY0" fmla="*/ 0 h 1087536"/>
                    <a:gd name="connsiteX1" fmla="*/ 602881 w 602881"/>
                    <a:gd name="connsiteY1" fmla="*/ 309092 h 1087536"/>
                    <a:gd name="connsiteX2" fmla="*/ 306667 w 602881"/>
                    <a:gd name="connsiteY2" fmla="*/ 1087536 h 1087536"/>
                    <a:gd name="connsiteX3" fmla="*/ 0 w 602881"/>
                    <a:gd name="connsiteY3" fmla="*/ 765564 h 1087536"/>
                    <a:gd name="connsiteX4" fmla="*/ 373487 w 602881"/>
                    <a:gd name="connsiteY4" fmla="*/ 0 h 1087536"/>
                    <a:gd name="connsiteX0" fmla="*/ 321971 w 551365"/>
                    <a:gd name="connsiteY0" fmla="*/ 0 h 1087536"/>
                    <a:gd name="connsiteX1" fmla="*/ 551365 w 551365"/>
                    <a:gd name="connsiteY1" fmla="*/ 309092 h 1087536"/>
                    <a:gd name="connsiteX2" fmla="*/ 255151 w 551365"/>
                    <a:gd name="connsiteY2" fmla="*/ 1087536 h 1087536"/>
                    <a:gd name="connsiteX3" fmla="*/ 0 w 551365"/>
                    <a:gd name="connsiteY3" fmla="*/ 765564 h 1087536"/>
                    <a:gd name="connsiteX4" fmla="*/ 321971 w 551365"/>
                    <a:gd name="connsiteY4" fmla="*/ 0 h 1087536"/>
                    <a:gd name="connsiteX0" fmla="*/ 244698 w 474092"/>
                    <a:gd name="connsiteY0" fmla="*/ 0 h 1087536"/>
                    <a:gd name="connsiteX1" fmla="*/ 474092 w 474092"/>
                    <a:gd name="connsiteY1" fmla="*/ 309092 h 1087536"/>
                    <a:gd name="connsiteX2" fmla="*/ 177878 w 474092"/>
                    <a:gd name="connsiteY2" fmla="*/ 1087536 h 1087536"/>
                    <a:gd name="connsiteX3" fmla="*/ 0 w 474092"/>
                    <a:gd name="connsiteY3" fmla="*/ 765564 h 1087536"/>
                    <a:gd name="connsiteX4" fmla="*/ 244698 w 474092"/>
                    <a:gd name="connsiteY4" fmla="*/ 0 h 1087536"/>
                    <a:gd name="connsiteX0" fmla="*/ 309093 w 538487"/>
                    <a:gd name="connsiteY0" fmla="*/ 0 h 1087536"/>
                    <a:gd name="connsiteX1" fmla="*/ 538487 w 538487"/>
                    <a:gd name="connsiteY1" fmla="*/ 309092 h 1087536"/>
                    <a:gd name="connsiteX2" fmla="*/ 242273 w 538487"/>
                    <a:gd name="connsiteY2" fmla="*/ 1087536 h 1087536"/>
                    <a:gd name="connsiteX3" fmla="*/ 0 w 538487"/>
                    <a:gd name="connsiteY3" fmla="*/ 739806 h 1087536"/>
                    <a:gd name="connsiteX4" fmla="*/ 309093 w 538487"/>
                    <a:gd name="connsiteY4" fmla="*/ 0 h 1087536"/>
                    <a:gd name="connsiteX0" fmla="*/ 296214 w 538487"/>
                    <a:gd name="connsiteY0" fmla="*/ 0 h 1126172"/>
                    <a:gd name="connsiteX1" fmla="*/ 538487 w 538487"/>
                    <a:gd name="connsiteY1" fmla="*/ 347728 h 1126172"/>
                    <a:gd name="connsiteX2" fmla="*/ 242273 w 538487"/>
                    <a:gd name="connsiteY2" fmla="*/ 1126172 h 1126172"/>
                    <a:gd name="connsiteX3" fmla="*/ 0 w 538487"/>
                    <a:gd name="connsiteY3" fmla="*/ 778442 h 1126172"/>
                    <a:gd name="connsiteX4" fmla="*/ 296214 w 538487"/>
                    <a:gd name="connsiteY4" fmla="*/ 0 h 1126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8487" h="1126172">
                      <a:moveTo>
                        <a:pt x="296214" y="0"/>
                      </a:moveTo>
                      <a:lnTo>
                        <a:pt x="538487" y="347728"/>
                      </a:lnTo>
                      <a:lnTo>
                        <a:pt x="242273" y="1126172"/>
                      </a:lnTo>
                      <a:lnTo>
                        <a:pt x="0" y="778442"/>
                      </a:lnTo>
                      <a:lnTo>
                        <a:pt x="296214" y="0"/>
                      </a:lnTo>
                      <a:close/>
                    </a:path>
                  </a:pathLst>
                </a:custGeom>
                <a:solidFill>
                  <a:srgbClr val="4D5665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NI"/>
                </a:p>
              </p:txBody>
            </p:sp>
          </p:grpSp>
          <p:grpSp>
            <p:nvGrpSpPr>
              <p:cNvPr id="34" name="Grupo 33"/>
              <p:cNvGrpSpPr/>
              <p:nvPr/>
            </p:nvGrpSpPr>
            <p:grpSpPr>
              <a:xfrm>
                <a:off x="1767995" y="2358666"/>
                <a:ext cx="1568985" cy="1607701"/>
                <a:chOff x="623871" y="2821773"/>
                <a:chExt cx="1568985" cy="1607701"/>
              </a:xfrm>
            </p:grpSpPr>
            <p:sp>
              <p:nvSpPr>
                <p:cNvPr id="36" name="Rectángulo 13"/>
                <p:cNvSpPr/>
                <p:nvPr/>
              </p:nvSpPr>
              <p:spPr>
                <a:xfrm>
                  <a:off x="1514703" y="2822368"/>
                  <a:ext cx="678153" cy="1126172"/>
                </a:xfrm>
                <a:custGeom>
                  <a:avLst/>
                  <a:gdLst>
                    <a:gd name="connsiteX0" fmla="*/ 0 w 448335"/>
                    <a:gd name="connsiteY0" fmla="*/ 0 h 572381"/>
                    <a:gd name="connsiteX1" fmla="*/ 448335 w 448335"/>
                    <a:gd name="connsiteY1" fmla="*/ 0 h 572381"/>
                    <a:gd name="connsiteX2" fmla="*/ 448335 w 448335"/>
                    <a:gd name="connsiteY2" fmla="*/ 572381 h 572381"/>
                    <a:gd name="connsiteX3" fmla="*/ 0 w 448335"/>
                    <a:gd name="connsiteY3" fmla="*/ 572381 h 572381"/>
                    <a:gd name="connsiteX4" fmla="*/ 0 w 448335"/>
                    <a:gd name="connsiteY4" fmla="*/ 0 h 572381"/>
                    <a:gd name="connsiteX0" fmla="*/ 0 w 602881"/>
                    <a:gd name="connsiteY0" fmla="*/ 0 h 572381"/>
                    <a:gd name="connsiteX1" fmla="*/ 602881 w 602881"/>
                    <a:gd name="connsiteY1" fmla="*/ 115909 h 572381"/>
                    <a:gd name="connsiteX2" fmla="*/ 448335 w 602881"/>
                    <a:gd name="connsiteY2" fmla="*/ 572381 h 572381"/>
                    <a:gd name="connsiteX3" fmla="*/ 0 w 602881"/>
                    <a:gd name="connsiteY3" fmla="*/ 572381 h 572381"/>
                    <a:gd name="connsiteX4" fmla="*/ 0 w 602881"/>
                    <a:gd name="connsiteY4" fmla="*/ 0 h 572381"/>
                    <a:gd name="connsiteX0" fmla="*/ 0 w 602881"/>
                    <a:gd name="connsiteY0" fmla="*/ 0 h 894353"/>
                    <a:gd name="connsiteX1" fmla="*/ 602881 w 602881"/>
                    <a:gd name="connsiteY1" fmla="*/ 115909 h 894353"/>
                    <a:gd name="connsiteX2" fmla="*/ 306667 w 602881"/>
                    <a:gd name="connsiteY2" fmla="*/ 894353 h 894353"/>
                    <a:gd name="connsiteX3" fmla="*/ 0 w 602881"/>
                    <a:gd name="connsiteY3" fmla="*/ 572381 h 894353"/>
                    <a:gd name="connsiteX4" fmla="*/ 0 w 602881"/>
                    <a:gd name="connsiteY4" fmla="*/ 0 h 894353"/>
                    <a:gd name="connsiteX0" fmla="*/ 373487 w 602881"/>
                    <a:gd name="connsiteY0" fmla="*/ 0 h 1087536"/>
                    <a:gd name="connsiteX1" fmla="*/ 602881 w 602881"/>
                    <a:gd name="connsiteY1" fmla="*/ 309092 h 1087536"/>
                    <a:gd name="connsiteX2" fmla="*/ 306667 w 602881"/>
                    <a:gd name="connsiteY2" fmla="*/ 1087536 h 1087536"/>
                    <a:gd name="connsiteX3" fmla="*/ 0 w 602881"/>
                    <a:gd name="connsiteY3" fmla="*/ 765564 h 1087536"/>
                    <a:gd name="connsiteX4" fmla="*/ 373487 w 602881"/>
                    <a:gd name="connsiteY4" fmla="*/ 0 h 1087536"/>
                    <a:gd name="connsiteX0" fmla="*/ 321971 w 551365"/>
                    <a:gd name="connsiteY0" fmla="*/ 0 h 1087536"/>
                    <a:gd name="connsiteX1" fmla="*/ 551365 w 551365"/>
                    <a:gd name="connsiteY1" fmla="*/ 309092 h 1087536"/>
                    <a:gd name="connsiteX2" fmla="*/ 255151 w 551365"/>
                    <a:gd name="connsiteY2" fmla="*/ 1087536 h 1087536"/>
                    <a:gd name="connsiteX3" fmla="*/ 0 w 551365"/>
                    <a:gd name="connsiteY3" fmla="*/ 765564 h 1087536"/>
                    <a:gd name="connsiteX4" fmla="*/ 321971 w 551365"/>
                    <a:gd name="connsiteY4" fmla="*/ 0 h 1087536"/>
                    <a:gd name="connsiteX0" fmla="*/ 244698 w 474092"/>
                    <a:gd name="connsiteY0" fmla="*/ 0 h 1087536"/>
                    <a:gd name="connsiteX1" fmla="*/ 474092 w 474092"/>
                    <a:gd name="connsiteY1" fmla="*/ 309092 h 1087536"/>
                    <a:gd name="connsiteX2" fmla="*/ 177878 w 474092"/>
                    <a:gd name="connsiteY2" fmla="*/ 1087536 h 1087536"/>
                    <a:gd name="connsiteX3" fmla="*/ 0 w 474092"/>
                    <a:gd name="connsiteY3" fmla="*/ 765564 h 1087536"/>
                    <a:gd name="connsiteX4" fmla="*/ 244698 w 474092"/>
                    <a:gd name="connsiteY4" fmla="*/ 0 h 1087536"/>
                    <a:gd name="connsiteX0" fmla="*/ 309093 w 538487"/>
                    <a:gd name="connsiteY0" fmla="*/ 0 h 1087536"/>
                    <a:gd name="connsiteX1" fmla="*/ 538487 w 538487"/>
                    <a:gd name="connsiteY1" fmla="*/ 309092 h 1087536"/>
                    <a:gd name="connsiteX2" fmla="*/ 242273 w 538487"/>
                    <a:gd name="connsiteY2" fmla="*/ 1087536 h 1087536"/>
                    <a:gd name="connsiteX3" fmla="*/ 0 w 538487"/>
                    <a:gd name="connsiteY3" fmla="*/ 739806 h 1087536"/>
                    <a:gd name="connsiteX4" fmla="*/ 309093 w 538487"/>
                    <a:gd name="connsiteY4" fmla="*/ 0 h 1087536"/>
                    <a:gd name="connsiteX0" fmla="*/ 296214 w 538487"/>
                    <a:gd name="connsiteY0" fmla="*/ 0 h 1126172"/>
                    <a:gd name="connsiteX1" fmla="*/ 538487 w 538487"/>
                    <a:gd name="connsiteY1" fmla="*/ 347728 h 1126172"/>
                    <a:gd name="connsiteX2" fmla="*/ 242273 w 538487"/>
                    <a:gd name="connsiteY2" fmla="*/ 1126172 h 1126172"/>
                    <a:gd name="connsiteX3" fmla="*/ 0 w 538487"/>
                    <a:gd name="connsiteY3" fmla="*/ 778442 h 1126172"/>
                    <a:gd name="connsiteX4" fmla="*/ 296214 w 538487"/>
                    <a:gd name="connsiteY4" fmla="*/ 0 h 1126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8487" h="1126172">
                      <a:moveTo>
                        <a:pt x="296214" y="0"/>
                      </a:moveTo>
                      <a:lnTo>
                        <a:pt x="538487" y="347728"/>
                      </a:lnTo>
                      <a:lnTo>
                        <a:pt x="242273" y="1126172"/>
                      </a:lnTo>
                      <a:lnTo>
                        <a:pt x="0" y="778442"/>
                      </a:lnTo>
                      <a:lnTo>
                        <a:pt x="296214" y="0"/>
                      </a:lnTo>
                      <a:close/>
                    </a:path>
                  </a:pathLst>
                </a:custGeom>
                <a:solidFill>
                  <a:srgbClr val="4D5665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NI"/>
                </a:p>
              </p:txBody>
            </p:sp>
            <p:sp>
              <p:nvSpPr>
                <p:cNvPr id="35" name="Rectángulo 6"/>
                <p:cNvSpPr/>
                <p:nvPr/>
              </p:nvSpPr>
              <p:spPr>
                <a:xfrm>
                  <a:off x="623871" y="2821773"/>
                  <a:ext cx="1275008" cy="1607701"/>
                </a:xfrm>
                <a:custGeom>
                  <a:avLst/>
                  <a:gdLst>
                    <a:gd name="connsiteX0" fmla="*/ 0 w 682580"/>
                    <a:gd name="connsiteY0" fmla="*/ 0 h 1955430"/>
                    <a:gd name="connsiteX1" fmla="*/ 682580 w 682580"/>
                    <a:gd name="connsiteY1" fmla="*/ 0 h 1955430"/>
                    <a:gd name="connsiteX2" fmla="*/ 682580 w 682580"/>
                    <a:gd name="connsiteY2" fmla="*/ 1955430 h 1955430"/>
                    <a:gd name="connsiteX3" fmla="*/ 0 w 682580"/>
                    <a:gd name="connsiteY3" fmla="*/ 1955430 h 1955430"/>
                    <a:gd name="connsiteX4" fmla="*/ 0 w 682580"/>
                    <a:gd name="connsiteY4" fmla="*/ 0 h 1955430"/>
                    <a:gd name="connsiteX0" fmla="*/ 0 w 1094704"/>
                    <a:gd name="connsiteY0" fmla="*/ 0 h 1955430"/>
                    <a:gd name="connsiteX1" fmla="*/ 1094704 w 1094704"/>
                    <a:gd name="connsiteY1" fmla="*/ 218941 h 1955430"/>
                    <a:gd name="connsiteX2" fmla="*/ 682580 w 1094704"/>
                    <a:gd name="connsiteY2" fmla="*/ 1955430 h 1955430"/>
                    <a:gd name="connsiteX3" fmla="*/ 0 w 1094704"/>
                    <a:gd name="connsiteY3" fmla="*/ 1955430 h 1955430"/>
                    <a:gd name="connsiteX4" fmla="*/ 0 w 1094704"/>
                    <a:gd name="connsiteY4" fmla="*/ 0 h 1955430"/>
                    <a:gd name="connsiteX0" fmla="*/ 154546 w 1249250"/>
                    <a:gd name="connsiteY0" fmla="*/ 0 h 1955430"/>
                    <a:gd name="connsiteX1" fmla="*/ 1249250 w 1249250"/>
                    <a:gd name="connsiteY1" fmla="*/ 218941 h 1955430"/>
                    <a:gd name="connsiteX2" fmla="*/ 837126 w 1249250"/>
                    <a:gd name="connsiteY2" fmla="*/ 1955430 h 1955430"/>
                    <a:gd name="connsiteX3" fmla="*/ 0 w 1249250"/>
                    <a:gd name="connsiteY3" fmla="*/ 1839521 h 1955430"/>
                    <a:gd name="connsiteX4" fmla="*/ 154546 w 1249250"/>
                    <a:gd name="connsiteY4" fmla="*/ 0 h 1955430"/>
                    <a:gd name="connsiteX0" fmla="*/ 154546 w 1249250"/>
                    <a:gd name="connsiteY0" fmla="*/ 0 h 1839521"/>
                    <a:gd name="connsiteX1" fmla="*/ 1249250 w 1249250"/>
                    <a:gd name="connsiteY1" fmla="*/ 218941 h 1839521"/>
                    <a:gd name="connsiteX2" fmla="*/ 553791 w 1249250"/>
                    <a:gd name="connsiteY2" fmla="*/ 1826641 h 1839521"/>
                    <a:gd name="connsiteX3" fmla="*/ 0 w 1249250"/>
                    <a:gd name="connsiteY3" fmla="*/ 1839521 h 1839521"/>
                    <a:gd name="connsiteX4" fmla="*/ 154546 w 1249250"/>
                    <a:gd name="connsiteY4" fmla="*/ 0 h 1839521"/>
                    <a:gd name="connsiteX0" fmla="*/ 154546 w 1249250"/>
                    <a:gd name="connsiteY0" fmla="*/ 0 h 1839521"/>
                    <a:gd name="connsiteX1" fmla="*/ 1249250 w 1249250"/>
                    <a:gd name="connsiteY1" fmla="*/ 218941 h 1839521"/>
                    <a:gd name="connsiteX2" fmla="*/ 618186 w 1249250"/>
                    <a:gd name="connsiteY2" fmla="*/ 1826641 h 1839521"/>
                    <a:gd name="connsiteX3" fmla="*/ 0 w 1249250"/>
                    <a:gd name="connsiteY3" fmla="*/ 1839521 h 1839521"/>
                    <a:gd name="connsiteX4" fmla="*/ 154546 w 1249250"/>
                    <a:gd name="connsiteY4" fmla="*/ 0 h 1839521"/>
                    <a:gd name="connsiteX0" fmla="*/ 334850 w 1249250"/>
                    <a:gd name="connsiteY0" fmla="*/ 0 h 1646338"/>
                    <a:gd name="connsiteX1" fmla="*/ 1249250 w 1249250"/>
                    <a:gd name="connsiteY1" fmla="*/ 25758 h 1646338"/>
                    <a:gd name="connsiteX2" fmla="*/ 618186 w 1249250"/>
                    <a:gd name="connsiteY2" fmla="*/ 1633458 h 1646338"/>
                    <a:gd name="connsiteX3" fmla="*/ 0 w 1249250"/>
                    <a:gd name="connsiteY3" fmla="*/ 1646338 h 1646338"/>
                    <a:gd name="connsiteX4" fmla="*/ 334850 w 1249250"/>
                    <a:gd name="connsiteY4" fmla="*/ 0 h 1646338"/>
                    <a:gd name="connsiteX0" fmla="*/ 540912 w 1249250"/>
                    <a:gd name="connsiteY0" fmla="*/ 90151 h 1620580"/>
                    <a:gd name="connsiteX1" fmla="*/ 1249250 w 1249250"/>
                    <a:gd name="connsiteY1" fmla="*/ 0 h 1620580"/>
                    <a:gd name="connsiteX2" fmla="*/ 618186 w 1249250"/>
                    <a:gd name="connsiteY2" fmla="*/ 1607700 h 1620580"/>
                    <a:gd name="connsiteX3" fmla="*/ 0 w 1249250"/>
                    <a:gd name="connsiteY3" fmla="*/ 1620580 h 1620580"/>
                    <a:gd name="connsiteX4" fmla="*/ 540912 w 1249250"/>
                    <a:gd name="connsiteY4" fmla="*/ 90151 h 1620580"/>
                    <a:gd name="connsiteX0" fmla="*/ 656822 w 1249250"/>
                    <a:gd name="connsiteY0" fmla="*/ 0 h 1620581"/>
                    <a:gd name="connsiteX1" fmla="*/ 1249250 w 1249250"/>
                    <a:gd name="connsiteY1" fmla="*/ 1 h 1620581"/>
                    <a:gd name="connsiteX2" fmla="*/ 618186 w 1249250"/>
                    <a:gd name="connsiteY2" fmla="*/ 1607701 h 1620581"/>
                    <a:gd name="connsiteX3" fmla="*/ 0 w 1249250"/>
                    <a:gd name="connsiteY3" fmla="*/ 1620581 h 1620581"/>
                    <a:gd name="connsiteX4" fmla="*/ 656822 w 1249250"/>
                    <a:gd name="connsiteY4" fmla="*/ 0 h 1620581"/>
                    <a:gd name="connsiteX0" fmla="*/ 682580 w 1275008"/>
                    <a:gd name="connsiteY0" fmla="*/ 0 h 1607701"/>
                    <a:gd name="connsiteX1" fmla="*/ 1275008 w 1275008"/>
                    <a:gd name="connsiteY1" fmla="*/ 1 h 1607701"/>
                    <a:gd name="connsiteX2" fmla="*/ 643944 w 1275008"/>
                    <a:gd name="connsiteY2" fmla="*/ 1607701 h 1607701"/>
                    <a:gd name="connsiteX3" fmla="*/ 0 w 1275008"/>
                    <a:gd name="connsiteY3" fmla="*/ 1594823 h 1607701"/>
                    <a:gd name="connsiteX4" fmla="*/ 682580 w 1275008"/>
                    <a:gd name="connsiteY4" fmla="*/ 0 h 1607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5008" h="1607701">
                      <a:moveTo>
                        <a:pt x="682580" y="0"/>
                      </a:moveTo>
                      <a:lnTo>
                        <a:pt x="1275008" y="1"/>
                      </a:lnTo>
                      <a:lnTo>
                        <a:pt x="643944" y="1607701"/>
                      </a:lnTo>
                      <a:lnTo>
                        <a:pt x="0" y="1594823"/>
                      </a:lnTo>
                      <a:lnTo>
                        <a:pt x="682580" y="0"/>
                      </a:lnTo>
                      <a:close/>
                    </a:path>
                  </a:pathLst>
                </a:custGeom>
                <a:solidFill>
                  <a:srgbClr val="002060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NI"/>
                </a:p>
              </p:txBody>
            </p:sp>
          </p:grpSp>
          <p:sp>
            <p:nvSpPr>
              <p:cNvPr id="38" name="Rectángulo 6"/>
              <p:cNvSpPr/>
              <p:nvPr/>
            </p:nvSpPr>
            <p:spPr>
              <a:xfrm>
                <a:off x="2966608" y="1882792"/>
                <a:ext cx="1275008" cy="1607701"/>
              </a:xfrm>
              <a:custGeom>
                <a:avLst/>
                <a:gdLst>
                  <a:gd name="connsiteX0" fmla="*/ 0 w 682580"/>
                  <a:gd name="connsiteY0" fmla="*/ 0 h 1955430"/>
                  <a:gd name="connsiteX1" fmla="*/ 682580 w 682580"/>
                  <a:gd name="connsiteY1" fmla="*/ 0 h 1955430"/>
                  <a:gd name="connsiteX2" fmla="*/ 682580 w 682580"/>
                  <a:gd name="connsiteY2" fmla="*/ 1955430 h 1955430"/>
                  <a:gd name="connsiteX3" fmla="*/ 0 w 682580"/>
                  <a:gd name="connsiteY3" fmla="*/ 1955430 h 1955430"/>
                  <a:gd name="connsiteX4" fmla="*/ 0 w 682580"/>
                  <a:gd name="connsiteY4" fmla="*/ 0 h 1955430"/>
                  <a:gd name="connsiteX0" fmla="*/ 0 w 1094704"/>
                  <a:gd name="connsiteY0" fmla="*/ 0 h 1955430"/>
                  <a:gd name="connsiteX1" fmla="*/ 1094704 w 1094704"/>
                  <a:gd name="connsiteY1" fmla="*/ 218941 h 1955430"/>
                  <a:gd name="connsiteX2" fmla="*/ 682580 w 1094704"/>
                  <a:gd name="connsiteY2" fmla="*/ 1955430 h 1955430"/>
                  <a:gd name="connsiteX3" fmla="*/ 0 w 1094704"/>
                  <a:gd name="connsiteY3" fmla="*/ 1955430 h 1955430"/>
                  <a:gd name="connsiteX4" fmla="*/ 0 w 1094704"/>
                  <a:gd name="connsiteY4" fmla="*/ 0 h 1955430"/>
                  <a:gd name="connsiteX0" fmla="*/ 154546 w 1249250"/>
                  <a:gd name="connsiteY0" fmla="*/ 0 h 1955430"/>
                  <a:gd name="connsiteX1" fmla="*/ 1249250 w 1249250"/>
                  <a:gd name="connsiteY1" fmla="*/ 218941 h 1955430"/>
                  <a:gd name="connsiteX2" fmla="*/ 837126 w 1249250"/>
                  <a:gd name="connsiteY2" fmla="*/ 1955430 h 1955430"/>
                  <a:gd name="connsiteX3" fmla="*/ 0 w 1249250"/>
                  <a:gd name="connsiteY3" fmla="*/ 1839521 h 1955430"/>
                  <a:gd name="connsiteX4" fmla="*/ 154546 w 1249250"/>
                  <a:gd name="connsiteY4" fmla="*/ 0 h 1955430"/>
                  <a:gd name="connsiteX0" fmla="*/ 154546 w 1249250"/>
                  <a:gd name="connsiteY0" fmla="*/ 0 h 1839521"/>
                  <a:gd name="connsiteX1" fmla="*/ 1249250 w 1249250"/>
                  <a:gd name="connsiteY1" fmla="*/ 218941 h 1839521"/>
                  <a:gd name="connsiteX2" fmla="*/ 553791 w 1249250"/>
                  <a:gd name="connsiteY2" fmla="*/ 1826641 h 1839521"/>
                  <a:gd name="connsiteX3" fmla="*/ 0 w 1249250"/>
                  <a:gd name="connsiteY3" fmla="*/ 1839521 h 1839521"/>
                  <a:gd name="connsiteX4" fmla="*/ 154546 w 1249250"/>
                  <a:gd name="connsiteY4" fmla="*/ 0 h 1839521"/>
                  <a:gd name="connsiteX0" fmla="*/ 154546 w 1249250"/>
                  <a:gd name="connsiteY0" fmla="*/ 0 h 1839521"/>
                  <a:gd name="connsiteX1" fmla="*/ 1249250 w 1249250"/>
                  <a:gd name="connsiteY1" fmla="*/ 218941 h 1839521"/>
                  <a:gd name="connsiteX2" fmla="*/ 618186 w 1249250"/>
                  <a:gd name="connsiteY2" fmla="*/ 1826641 h 1839521"/>
                  <a:gd name="connsiteX3" fmla="*/ 0 w 1249250"/>
                  <a:gd name="connsiteY3" fmla="*/ 1839521 h 1839521"/>
                  <a:gd name="connsiteX4" fmla="*/ 154546 w 1249250"/>
                  <a:gd name="connsiteY4" fmla="*/ 0 h 1839521"/>
                  <a:gd name="connsiteX0" fmla="*/ 334850 w 1249250"/>
                  <a:gd name="connsiteY0" fmla="*/ 0 h 1646338"/>
                  <a:gd name="connsiteX1" fmla="*/ 1249250 w 1249250"/>
                  <a:gd name="connsiteY1" fmla="*/ 25758 h 1646338"/>
                  <a:gd name="connsiteX2" fmla="*/ 618186 w 1249250"/>
                  <a:gd name="connsiteY2" fmla="*/ 1633458 h 1646338"/>
                  <a:gd name="connsiteX3" fmla="*/ 0 w 1249250"/>
                  <a:gd name="connsiteY3" fmla="*/ 1646338 h 1646338"/>
                  <a:gd name="connsiteX4" fmla="*/ 334850 w 1249250"/>
                  <a:gd name="connsiteY4" fmla="*/ 0 h 1646338"/>
                  <a:gd name="connsiteX0" fmla="*/ 540912 w 1249250"/>
                  <a:gd name="connsiteY0" fmla="*/ 90151 h 1620580"/>
                  <a:gd name="connsiteX1" fmla="*/ 1249250 w 1249250"/>
                  <a:gd name="connsiteY1" fmla="*/ 0 h 1620580"/>
                  <a:gd name="connsiteX2" fmla="*/ 618186 w 1249250"/>
                  <a:gd name="connsiteY2" fmla="*/ 1607700 h 1620580"/>
                  <a:gd name="connsiteX3" fmla="*/ 0 w 1249250"/>
                  <a:gd name="connsiteY3" fmla="*/ 1620580 h 1620580"/>
                  <a:gd name="connsiteX4" fmla="*/ 540912 w 1249250"/>
                  <a:gd name="connsiteY4" fmla="*/ 90151 h 1620580"/>
                  <a:gd name="connsiteX0" fmla="*/ 656822 w 1249250"/>
                  <a:gd name="connsiteY0" fmla="*/ 0 h 1620581"/>
                  <a:gd name="connsiteX1" fmla="*/ 1249250 w 1249250"/>
                  <a:gd name="connsiteY1" fmla="*/ 1 h 1620581"/>
                  <a:gd name="connsiteX2" fmla="*/ 618186 w 1249250"/>
                  <a:gd name="connsiteY2" fmla="*/ 1607701 h 1620581"/>
                  <a:gd name="connsiteX3" fmla="*/ 0 w 1249250"/>
                  <a:gd name="connsiteY3" fmla="*/ 1620581 h 1620581"/>
                  <a:gd name="connsiteX4" fmla="*/ 656822 w 1249250"/>
                  <a:gd name="connsiteY4" fmla="*/ 0 h 1620581"/>
                  <a:gd name="connsiteX0" fmla="*/ 682580 w 1275008"/>
                  <a:gd name="connsiteY0" fmla="*/ 0 h 1607701"/>
                  <a:gd name="connsiteX1" fmla="*/ 1275008 w 1275008"/>
                  <a:gd name="connsiteY1" fmla="*/ 1 h 1607701"/>
                  <a:gd name="connsiteX2" fmla="*/ 643944 w 1275008"/>
                  <a:gd name="connsiteY2" fmla="*/ 1607701 h 1607701"/>
                  <a:gd name="connsiteX3" fmla="*/ 0 w 1275008"/>
                  <a:gd name="connsiteY3" fmla="*/ 1594823 h 1607701"/>
                  <a:gd name="connsiteX4" fmla="*/ 682580 w 1275008"/>
                  <a:gd name="connsiteY4" fmla="*/ 0 h 1607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5008" h="1607701">
                    <a:moveTo>
                      <a:pt x="682580" y="0"/>
                    </a:moveTo>
                    <a:lnTo>
                      <a:pt x="1275008" y="1"/>
                    </a:lnTo>
                    <a:lnTo>
                      <a:pt x="643944" y="1607701"/>
                    </a:lnTo>
                    <a:lnTo>
                      <a:pt x="0" y="1594823"/>
                    </a:lnTo>
                    <a:lnTo>
                      <a:pt x="68258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NI"/>
              </a:p>
            </p:txBody>
          </p:sp>
        </p:grpSp>
      </p:grpSp>
      <p:sp>
        <p:nvSpPr>
          <p:cNvPr id="3" name="CuadroTexto 2"/>
          <p:cNvSpPr txBox="1"/>
          <p:nvPr/>
        </p:nvSpPr>
        <p:spPr>
          <a:xfrm>
            <a:off x="2785778" y="2337532"/>
            <a:ext cx="1380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20.1%</a:t>
            </a:r>
            <a:endParaRPr lang="es-NI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4253823" y="1867804"/>
            <a:ext cx="1380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30.6%</a:t>
            </a:r>
            <a:endParaRPr lang="es-NI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5827212" y="1391930"/>
            <a:ext cx="1380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49.3%</a:t>
            </a:r>
            <a:endParaRPr lang="es-NI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19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26826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Gráfico 7"/>
          <p:cNvGraphicFramePr/>
          <p:nvPr>
            <p:extLst>
              <p:ext uri="{D42A27DB-BD31-4B8C-83A1-F6EECF244321}">
                <p14:modId xmlns:p14="http://schemas.microsoft.com/office/powerpoint/2010/main" val="2730579285"/>
              </p:ext>
            </p:extLst>
          </p:nvPr>
        </p:nvGraphicFramePr>
        <p:xfrm>
          <a:off x="0" y="1425388"/>
          <a:ext cx="6434885" cy="4881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35185" y="453344"/>
            <a:ext cx="5610568" cy="803175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s-ES_tradnl" sz="2679" dirty="0"/>
              <a:t>Simpatía  Política Partidaria</a:t>
            </a:r>
            <a:endParaRPr lang="es-ES" sz="2679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550872" y="6492876"/>
            <a:ext cx="593128" cy="365125"/>
          </a:xfrm>
        </p:spPr>
        <p:txBody>
          <a:bodyPr/>
          <a:lstStyle/>
          <a:p>
            <a:fld id="{FC902243-3C4D-49D7-98D7-FD4271F3856F}" type="slidenum">
              <a:rPr lang="es-ES" smtClean="0">
                <a:solidFill>
                  <a:prstClr val="white"/>
                </a:solidFill>
              </a:rPr>
              <a:pPr/>
              <a:t>20</a:t>
            </a:fld>
            <a:endParaRPr lang="es-ES" dirty="0">
              <a:solidFill>
                <a:prstClr val="white"/>
              </a:solidFill>
            </a:endParaRPr>
          </a:p>
        </p:txBody>
      </p:sp>
      <p:graphicFrame>
        <p:nvGraphicFramePr>
          <p:cNvPr id="13" name="Gráfico 11"/>
          <p:cNvGraphicFramePr/>
          <p:nvPr>
            <p:extLst>
              <p:ext uri="{D42A27DB-BD31-4B8C-83A1-F6EECF244321}">
                <p14:modId xmlns:p14="http://schemas.microsoft.com/office/powerpoint/2010/main" val="1540923024"/>
              </p:ext>
            </p:extLst>
          </p:nvPr>
        </p:nvGraphicFramePr>
        <p:xfrm>
          <a:off x="5626719" y="2003020"/>
          <a:ext cx="2721723" cy="4014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CuadroTexto 12"/>
          <p:cNvSpPr txBox="1"/>
          <p:nvPr/>
        </p:nvSpPr>
        <p:spPr>
          <a:xfrm>
            <a:off x="1839179" y="1924435"/>
            <a:ext cx="2466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prstClr val="white"/>
                </a:solidFill>
              </a:rPr>
              <a:t>INDEPENDIENTES</a:t>
            </a:r>
          </a:p>
        </p:txBody>
      </p:sp>
      <p:sp>
        <p:nvSpPr>
          <p:cNvPr id="17" name="CuadroTexto 13"/>
          <p:cNvSpPr txBox="1"/>
          <p:nvPr/>
        </p:nvSpPr>
        <p:spPr>
          <a:xfrm rot="21253492">
            <a:off x="3880777" y="3354230"/>
            <a:ext cx="1363928" cy="374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6" b="1" dirty="0">
                <a:solidFill>
                  <a:srgbClr val="C00000"/>
                </a:solidFill>
              </a:rPr>
              <a:t>OPOSICIÓN</a:t>
            </a:r>
          </a:p>
        </p:txBody>
      </p:sp>
      <p:cxnSp>
        <p:nvCxnSpPr>
          <p:cNvPr id="18" name="Conector recto 3"/>
          <p:cNvCxnSpPr/>
          <p:nvPr/>
        </p:nvCxnSpPr>
        <p:spPr>
          <a:xfrm flipV="1">
            <a:off x="5241113" y="2003020"/>
            <a:ext cx="515400" cy="162485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6"/>
          <p:cNvCxnSpPr/>
          <p:nvPr/>
        </p:nvCxnSpPr>
        <p:spPr>
          <a:xfrm>
            <a:off x="5241113" y="4214834"/>
            <a:ext cx="904193" cy="162933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28424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08716" y="190655"/>
            <a:ext cx="6326417" cy="868029"/>
          </a:xfrm>
        </p:spPr>
        <p:txBody>
          <a:bodyPr/>
          <a:lstStyle/>
          <a:p>
            <a:r>
              <a:rPr lang="es-ES" sz="2143" dirty="0"/>
              <a:t>OPOSICION:  rol que debe</a:t>
            </a:r>
            <a:br>
              <a:rPr lang="es-ES" sz="2143" dirty="0"/>
            </a:br>
            <a:r>
              <a:rPr lang="es-ES" sz="2143" dirty="0"/>
              <a:t> cumplir según  nicaragüenses entrevistados</a:t>
            </a:r>
          </a:p>
        </p:txBody>
      </p:sp>
      <p:sp>
        <p:nvSpPr>
          <p:cNvPr id="12" name="9 Documento"/>
          <p:cNvSpPr/>
          <p:nvPr/>
        </p:nvSpPr>
        <p:spPr>
          <a:xfrm>
            <a:off x="2359879" y="1219009"/>
            <a:ext cx="3548966" cy="39923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714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Tendencia</a:t>
            </a:r>
            <a:endParaRPr lang="es-NI" sz="1714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619118" y="1552294"/>
            <a:ext cx="2032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Valores expresados en %</a:t>
            </a:r>
          </a:p>
        </p:txBody>
      </p:sp>
      <p:graphicFrame>
        <p:nvGraphicFramePr>
          <p:cNvPr id="9" name="6 Gráfico"/>
          <p:cNvGraphicFramePr/>
          <p:nvPr>
            <p:extLst>
              <p:ext uri="{D42A27DB-BD31-4B8C-83A1-F6EECF244321}">
                <p14:modId xmlns:p14="http://schemas.microsoft.com/office/powerpoint/2010/main" val="1571565482"/>
              </p:ext>
            </p:extLst>
          </p:nvPr>
        </p:nvGraphicFramePr>
        <p:xfrm>
          <a:off x="-32881" y="1938890"/>
          <a:ext cx="8666550" cy="4307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21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24757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8576" y="213382"/>
            <a:ext cx="7097931" cy="803175"/>
          </a:xfrm>
        </p:spPr>
        <p:txBody>
          <a:bodyPr>
            <a:normAutofit fontScale="90000"/>
          </a:bodyPr>
          <a:lstStyle/>
          <a:p>
            <a:r>
              <a:rPr lang="es-ES" sz="2143" dirty="0"/>
              <a:t>OPOSICION: </a:t>
            </a:r>
            <a:br>
              <a:rPr lang="es-ES" sz="2143" dirty="0"/>
            </a:br>
            <a:r>
              <a:rPr lang="es-ES" sz="2143" dirty="0"/>
              <a:t>Calificación  que asignan nicaragüenses  </a:t>
            </a:r>
            <a:br>
              <a:rPr lang="es-ES" sz="2143" dirty="0"/>
            </a:br>
            <a:r>
              <a:rPr lang="es-ES" sz="2143" dirty="0"/>
              <a:t>entrevistados actuación.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6770492" y="1371853"/>
            <a:ext cx="2032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Valores expresados en %</a:t>
            </a:r>
          </a:p>
        </p:txBody>
      </p:sp>
      <p:sp>
        <p:nvSpPr>
          <p:cNvPr id="10" name="9 Documento"/>
          <p:cNvSpPr/>
          <p:nvPr/>
        </p:nvSpPr>
        <p:spPr>
          <a:xfrm>
            <a:off x="2463059" y="1310738"/>
            <a:ext cx="3548966" cy="39923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714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Tendencia </a:t>
            </a:r>
            <a:endParaRPr lang="es-NI" sz="1714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5 Gráfico"/>
          <p:cNvGraphicFramePr/>
          <p:nvPr>
            <p:extLst>
              <p:ext uri="{D42A27DB-BD31-4B8C-83A1-F6EECF244321}">
                <p14:modId xmlns:p14="http://schemas.microsoft.com/office/powerpoint/2010/main" val="2096591198"/>
              </p:ext>
            </p:extLst>
          </p:nvPr>
        </p:nvGraphicFramePr>
        <p:xfrm>
          <a:off x="0" y="1943033"/>
          <a:ext cx="8802523" cy="4241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22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5950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7" t="15746" r="1832" b="59820"/>
          <a:stretch/>
        </p:blipFill>
        <p:spPr>
          <a:xfrm>
            <a:off x="1887697" y="559098"/>
            <a:ext cx="5259719" cy="134224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grpSp>
        <p:nvGrpSpPr>
          <p:cNvPr id="62" name="Grupo 61"/>
          <p:cNvGrpSpPr/>
          <p:nvPr/>
        </p:nvGrpSpPr>
        <p:grpSpPr>
          <a:xfrm>
            <a:off x="2071805" y="1917530"/>
            <a:ext cx="992152" cy="2302401"/>
            <a:chOff x="463640" y="2756075"/>
            <a:chExt cx="2021983" cy="3702693"/>
          </a:xfrm>
          <a:solidFill>
            <a:srgbClr val="05779B"/>
          </a:solidFill>
        </p:grpSpPr>
        <p:grpSp>
          <p:nvGrpSpPr>
            <p:cNvPr id="31" name="Grupo 30"/>
            <p:cNvGrpSpPr/>
            <p:nvPr/>
          </p:nvGrpSpPr>
          <p:grpSpPr>
            <a:xfrm>
              <a:off x="463640" y="2756075"/>
              <a:ext cx="2021983" cy="3702693"/>
              <a:chOff x="7097625" y="2730319"/>
              <a:chExt cx="1576334" cy="3702693"/>
            </a:xfrm>
            <a:grpFill/>
          </p:grpSpPr>
          <p:sp>
            <p:nvSpPr>
              <p:cNvPr id="32" name="Rectángulo 31"/>
              <p:cNvSpPr/>
              <p:nvPr/>
            </p:nvSpPr>
            <p:spPr>
              <a:xfrm>
                <a:off x="7097625" y="2730319"/>
                <a:ext cx="1542769" cy="180307"/>
              </a:xfrm>
              <a:prstGeom prst="rect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3" name="Rectángulo 32"/>
              <p:cNvSpPr/>
              <p:nvPr/>
            </p:nvSpPr>
            <p:spPr>
              <a:xfrm>
                <a:off x="7250806" y="2962142"/>
                <a:ext cx="1249250" cy="167425"/>
              </a:xfrm>
              <a:prstGeom prst="rect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" name="Rectángulo 33"/>
              <p:cNvSpPr/>
              <p:nvPr/>
            </p:nvSpPr>
            <p:spPr>
              <a:xfrm>
                <a:off x="7340958" y="3206840"/>
                <a:ext cx="1081825" cy="90152"/>
              </a:xfrm>
              <a:prstGeom prst="rect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" name="Rectángulo 34"/>
              <p:cNvSpPr/>
              <p:nvPr/>
            </p:nvSpPr>
            <p:spPr>
              <a:xfrm>
                <a:off x="7131190" y="6252705"/>
                <a:ext cx="1542769" cy="180307"/>
              </a:xfrm>
              <a:prstGeom prst="rect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" name="Rectángulo 35"/>
              <p:cNvSpPr/>
              <p:nvPr/>
            </p:nvSpPr>
            <p:spPr>
              <a:xfrm>
                <a:off x="7283003" y="6014442"/>
                <a:ext cx="1249250" cy="167425"/>
              </a:xfrm>
              <a:prstGeom prst="rect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" name="Rectángulo 36"/>
              <p:cNvSpPr/>
              <p:nvPr/>
            </p:nvSpPr>
            <p:spPr>
              <a:xfrm>
                <a:off x="7328079" y="5853452"/>
                <a:ext cx="1081825" cy="90152"/>
              </a:xfrm>
              <a:prstGeom prst="rect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52" name="Rectángulo 51"/>
            <p:cNvSpPr/>
            <p:nvPr/>
          </p:nvSpPr>
          <p:spPr>
            <a:xfrm>
              <a:off x="811919" y="3374266"/>
              <a:ext cx="1296740" cy="2434106"/>
            </a:xfrm>
            <a:prstGeom prst="rect">
              <a:avLst/>
            </a:prstGeom>
            <a:grpFill/>
            <a:ln w="38100">
              <a:solidFill>
                <a:srgbClr val="05779B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321" y="-16634"/>
            <a:ext cx="7571544" cy="1054081"/>
          </a:xfrm>
        </p:spPr>
        <p:txBody>
          <a:bodyPr wrap="square" lIns="0" tIns="0" rIns="0" bIns="0">
            <a:noAutofit/>
          </a:bodyPr>
          <a:lstStyle/>
          <a:p>
            <a:r>
              <a:rPr lang="es-ES" dirty="0" smtClean="0"/>
              <a:t>Modelo diálogo </a:t>
            </a:r>
            <a:r>
              <a:rPr lang="es-ES" dirty="0"/>
              <a:t>y </a:t>
            </a:r>
            <a:r>
              <a:rPr lang="es-ES" dirty="0" smtClean="0"/>
              <a:t>consenso para el desarrollo </a:t>
            </a:r>
            <a:r>
              <a:rPr lang="es-ES" dirty="0"/>
              <a:t>Sector Privado/ </a:t>
            </a:r>
            <a:r>
              <a:rPr lang="es-ES" dirty="0" smtClean="0"/>
              <a:t>Público</a:t>
            </a:r>
            <a:endParaRPr lang="es-ES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1" name="Grupo 40"/>
          <p:cNvGrpSpPr/>
          <p:nvPr/>
        </p:nvGrpSpPr>
        <p:grpSpPr>
          <a:xfrm>
            <a:off x="3919454" y="1917530"/>
            <a:ext cx="992152" cy="2321211"/>
            <a:chOff x="463640" y="2756075"/>
            <a:chExt cx="2021983" cy="3702693"/>
          </a:xfrm>
          <a:solidFill>
            <a:srgbClr val="87AD34"/>
          </a:solidFill>
        </p:grpSpPr>
        <p:grpSp>
          <p:nvGrpSpPr>
            <p:cNvPr id="42" name="Grupo 41"/>
            <p:cNvGrpSpPr/>
            <p:nvPr/>
          </p:nvGrpSpPr>
          <p:grpSpPr>
            <a:xfrm>
              <a:off x="463640" y="2756075"/>
              <a:ext cx="2021983" cy="3702693"/>
              <a:chOff x="7097625" y="2730319"/>
              <a:chExt cx="1576334" cy="3702693"/>
            </a:xfrm>
            <a:grpFill/>
          </p:grpSpPr>
          <p:sp>
            <p:nvSpPr>
              <p:cNvPr id="44" name="Rectángulo 43"/>
              <p:cNvSpPr/>
              <p:nvPr/>
            </p:nvSpPr>
            <p:spPr>
              <a:xfrm>
                <a:off x="7097625" y="2730319"/>
                <a:ext cx="1542769" cy="180307"/>
              </a:xfrm>
              <a:prstGeom prst="rect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5" name="Rectángulo 44"/>
              <p:cNvSpPr/>
              <p:nvPr/>
            </p:nvSpPr>
            <p:spPr>
              <a:xfrm>
                <a:off x="7250806" y="2962142"/>
                <a:ext cx="1249250" cy="167425"/>
              </a:xfrm>
              <a:prstGeom prst="rect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6" name="Rectángulo 45"/>
              <p:cNvSpPr/>
              <p:nvPr/>
            </p:nvSpPr>
            <p:spPr>
              <a:xfrm>
                <a:off x="7340958" y="3206840"/>
                <a:ext cx="1081825" cy="90152"/>
              </a:xfrm>
              <a:prstGeom prst="rect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7" name="Rectángulo 46"/>
              <p:cNvSpPr/>
              <p:nvPr/>
            </p:nvSpPr>
            <p:spPr>
              <a:xfrm>
                <a:off x="7131190" y="6252705"/>
                <a:ext cx="1542769" cy="180307"/>
              </a:xfrm>
              <a:prstGeom prst="rect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8" name="Rectángulo 47"/>
              <p:cNvSpPr/>
              <p:nvPr/>
            </p:nvSpPr>
            <p:spPr>
              <a:xfrm>
                <a:off x="7283003" y="6014442"/>
                <a:ext cx="1249250" cy="167425"/>
              </a:xfrm>
              <a:prstGeom prst="rect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9" name="Rectángulo 48"/>
              <p:cNvSpPr/>
              <p:nvPr/>
            </p:nvSpPr>
            <p:spPr>
              <a:xfrm>
                <a:off x="7328079" y="5853452"/>
                <a:ext cx="1081825" cy="90152"/>
              </a:xfrm>
              <a:prstGeom prst="rect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43" name="Rectángulo 42"/>
            <p:cNvSpPr/>
            <p:nvPr/>
          </p:nvSpPr>
          <p:spPr>
            <a:xfrm>
              <a:off x="811919" y="3374266"/>
              <a:ext cx="1296740" cy="2434106"/>
            </a:xfrm>
            <a:prstGeom prst="rect">
              <a:avLst/>
            </a:prstGeom>
            <a:grpFill/>
            <a:ln w="38100">
              <a:solidFill>
                <a:srgbClr val="87AD34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50" name="Grupo 49"/>
          <p:cNvGrpSpPr/>
          <p:nvPr/>
        </p:nvGrpSpPr>
        <p:grpSpPr>
          <a:xfrm>
            <a:off x="5920258" y="1917530"/>
            <a:ext cx="992152" cy="2329054"/>
            <a:chOff x="463640" y="2756075"/>
            <a:chExt cx="2021983" cy="3702693"/>
          </a:xfrm>
          <a:solidFill>
            <a:srgbClr val="E53349"/>
          </a:solidFill>
        </p:grpSpPr>
        <p:grpSp>
          <p:nvGrpSpPr>
            <p:cNvPr id="51" name="Grupo 50"/>
            <p:cNvGrpSpPr/>
            <p:nvPr/>
          </p:nvGrpSpPr>
          <p:grpSpPr>
            <a:xfrm>
              <a:off x="463640" y="2756075"/>
              <a:ext cx="2021983" cy="3702693"/>
              <a:chOff x="7097625" y="2730319"/>
              <a:chExt cx="1576334" cy="3702693"/>
            </a:xfrm>
            <a:grpFill/>
          </p:grpSpPr>
          <p:sp>
            <p:nvSpPr>
              <p:cNvPr id="56" name="Rectángulo 55"/>
              <p:cNvSpPr/>
              <p:nvPr/>
            </p:nvSpPr>
            <p:spPr>
              <a:xfrm>
                <a:off x="7097625" y="2730319"/>
                <a:ext cx="1542769" cy="180307"/>
              </a:xfrm>
              <a:prstGeom prst="rect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57" name="Rectángulo 56"/>
              <p:cNvSpPr/>
              <p:nvPr/>
            </p:nvSpPr>
            <p:spPr>
              <a:xfrm>
                <a:off x="7250806" y="2962142"/>
                <a:ext cx="1249250" cy="167425"/>
              </a:xfrm>
              <a:prstGeom prst="rect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58" name="Rectángulo 57"/>
              <p:cNvSpPr/>
              <p:nvPr/>
            </p:nvSpPr>
            <p:spPr>
              <a:xfrm>
                <a:off x="7340958" y="3206840"/>
                <a:ext cx="1081825" cy="90152"/>
              </a:xfrm>
              <a:prstGeom prst="rect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59" name="Rectángulo 58"/>
              <p:cNvSpPr/>
              <p:nvPr/>
            </p:nvSpPr>
            <p:spPr>
              <a:xfrm>
                <a:off x="7131190" y="6252705"/>
                <a:ext cx="1542769" cy="180307"/>
              </a:xfrm>
              <a:prstGeom prst="rect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60" name="Rectángulo 59"/>
              <p:cNvSpPr/>
              <p:nvPr/>
            </p:nvSpPr>
            <p:spPr>
              <a:xfrm>
                <a:off x="7283003" y="6014442"/>
                <a:ext cx="1249250" cy="167425"/>
              </a:xfrm>
              <a:prstGeom prst="rect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61" name="Rectángulo 60"/>
              <p:cNvSpPr/>
              <p:nvPr/>
            </p:nvSpPr>
            <p:spPr>
              <a:xfrm>
                <a:off x="7328079" y="5853452"/>
                <a:ext cx="1081825" cy="90152"/>
              </a:xfrm>
              <a:prstGeom prst="rect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55" name="Rectángulo 54"/>
            <p:cNvSpPr/>
            <p:nvPr/>
          </p:nvSpPr>
          <p:spPr>
            <a:xfrm>
              <a:off x="811919" y="3374266"/>
              <a:ext cx="1296740" cy="2434106"/>
            </a:xfrm>
            <a:prstGeom prst="rect">
              <a:avLst/>
            </a:prstGeom>
            <a:grpFill/>
            <a:ln w="38100">
              <a:solidFill>
                <a:srgbClr val="E53349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0" name="Elipse 9"/>
          <p:cNvSpPr/>
          <p:nvPr/>
        </p:nvSpPr>
        <p:spPr>
          <a:xfrm>
            <a:off x="1218757" y="4606300"/>
            <a:ext cx="1998103" cy="1915668"/>
          </a:xfrm>
          <a:prstGeom prst="ellipse">
            <a:avLst/>
          </a:prstGeom>
          <a:solidFill>
            <a:srgbClr val="05779B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5" name="CuadroTexto 84"/>
          <p:cNvSpPr txBox="1"/>
          <p:nvPr/>
        </p:nvSpPr>
        <p:spPr>
          <a:xfrm>
            <a:off x="1442319" y="5066220"/>
            <a:ext cx="170315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bg1"/>
                </a:solidFill>
              </a:rPr>
              <a:t>Sector privado como motor del desarrollo económico del país</a:t>
            </a:r>
          </a:p>
          <a:p>
            <a:pPr algn="ctr"/>
            <a:endParaRPr lang="es-ES" sz="1400" b="1" dirty="0">
              <a:solidFill>
                <a:schemeClr val="bg1"/>
              </a:solidFill>
            </a:endParaRPr>
          </a:p>
          <a:p>
            <a:pPr algn="ctr"/>
            <a:endParaRPr lang="es-ES" sz="1400" b="1" dirty="0" smtClean="0">
              <a:solidFill>
                <a:schemeClr val="bg1"/>
              </a:solidFill>
            </a:endParaRPr>
          </a:p>
        </p:txBody>
      </p:sp>
      <p:sp>
        <p:nvSpPr>
          <p:cNvPr id="86" name="CuadroTexto 85"/>
          <p:cNvSpPr txBox="1"/>
          <p:nvPr/>
        </p:nvSpPr>
        <p:spPr>
          <a:xfrm>
            <a:off x="1378957" y="5856521"/>
            <a:ext cx="1643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77.3</a:t>
            </a:r>
            <a:endParaRPr lang="es-ES" sz="3200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grpSp>
        <p:nvGrpSpPr>
          <p:cNvPr id="20" name="Grupo 19"/>
          <p:cNvGrpSpPr/>
          <p:nvPr/>
        </p:nvGrpSpPr>
        <p:grpSpPr>
          <a:xfrm>
            <a:off x="1870699" y="4219931"/>
            <a:ext cx="1172132" cy="788533"/>
            <a:chOff x="3051183" y="4209084"/>
            <a:chExt cx="1172132" cy="788533"/>
          </a:xfrm>
        </p:grpSpPr>
        <p:grpSp>
          <p:nvGrpSpPr>
            <p:cNvPr id="17" name="Grupo 16"/>
            <p:cNvGrpSpPr/>
            <p:nvPr/>
          </p:nvGrpSpPr>
          <p:grpSpPr>
            <a:xfrm>
              <a:off x="3178612" y="4209084"/>
              <a:ext cx="1044703" cy="579551"/>
              <a:chOff x="3206839" y="4314421"/>
              <a:chExt cx="1044703" cy="579551"/>
            </a:xfrm>
          </p:grpSpPr>
          <p:cxnSp>
            <p:nvCxnSpPr>
              <p:cNvPr id="14" name="Conector recto 13"/>
              <p:cNvCxnSpPr/>
              <p:nvPr/>
            </p:nvCxnSpPr>
            <p:spPr>
              <a:xfrm flipH="1" flipV="1">
                <a:off x="3206839" y="4675031"/>
                <a:ext cx="1044703" cy="0"/>
              </a:xfrm>
              <a:prstGeom prst="line">
                <a:avLst/>
              </a:prstGeom>
              <a:ln w="5715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ector recto 11"/>
              <p:cNvCxnSpPr/>
              <p:nvPr/>
            </p:nvCxnSpPr>
            <p:spPr>
              <a:xfrm>
                <a:off x="4238663" y="4314421"/>
                <a:ext cx="0" cy="373489"/>
              </a:xfrm>
              <a:prstGeom prst="line">
                <a:avLst/>
              </a:prstGeom>
              <a:ln w="5715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ector recto 15"/>
              <p:cNvCxnSpPr/>
              <p:nvPr/>
            </p:nvCxnSpPr>
            <p:spPr>
              <a:xfrm>
                <a:off x="3219718" y="4662152"/>
                <a:ext cx="1" cy="231820"/>
              </a:xfrm>
              <a:prstGeom prst="line">
                <a:avLst/>
              </a:prstGeom>
              <a:ln w="5715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Triángulo isósceles 18"/>
            <p:cNvSpPr/>
            <p:nvPr/>
          </p:nvSpPr>
          <p:spPr>
            <a:xfrm rot="10800000">
              <a:off x="3051183" y="4760063"/>
              <a:ext cx="288896" cy="237554"/>
            </a:xfrm>
            <a:prstGeom prst="triangl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99" name="Elipse 98"/>
          <p:cNvSpPr/>
          <p:nvPr/>
        </p:nvSpPr>
        <p:spPr>
          <a:xfrm>
            <a:off x="3590460" y="4645469"/>
            <a:ext cx="1998103" cy="1915668"/>
          </a:xfrm>
          <a:prstGeom prst="ellipse">
            <a:avLst/>
          </a:prstGeom>
          <a:solidFill>
            <a:srgbClr val="87AD34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0" name="Elipse 99"/>
          <p:cNvSpPr/>
          <p:nvPr/>
        </p:nvSpPr>
        <p:spPr>
          <a:xfrm>
            <a:off x="5669758" y="4622107"/>
            <a:ext cx="1998103" cy="1915668"/>
          </a:xfrm>
          <a:prstGeom prst="ellipse">
            <a:avLst/>
          </a:prstGeom>
          <a:solidFill>
            <a:srgbClr val="E53349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01" name="Grupo 100"/>
          <p:cNvGrpSpPr/>
          <p:nvPr/>
        </p:nvGrpSpPr>
        <p:grpSpPr>
          <a:xfrm>
            <a:off x="3720878" y="4225868"/>
            <a:ext cx="1172132" cy="788533"/>
            <a:chOff x="3051183" y="4209084"/>
            <a:chExt cx="1172132" cy="788533"/>
          </a:xfrm>
        </p:grpSpPr>
        <p:grpSp>
          <p:nvGrpSpPr>
            <p:cNvPr id="102" name="Grupo 101"/>
            <p:cNvGrpSpPr/>
            <p:nvPr/>
          </p:nvGrpSpPr>
          <p:grpSpPr>
            <a:xfrm>
              <a:off x="3178612" y="4209084"/>
              <a:ext cx="1044703" cy="579551"/>
              <a:chOff x="3206839" y="4314421"/>
              <a:chExt cx="1044703" cy="579551"/>
            </a:xfrm>
          </p:grpSpPr>
          <p:cxnSp>
            <p:nvCxnSpPr>
              <p:cNvPr id="104" name="Conector recto 103"/>
              <p:cNvCxnSpPr/>
              <p:nvPr/>
            </p:nvCxnSpPr>
            <p:spPr>
              <a:xfrm flipH="1" flipV="1">
                <a:off x="3206839" y="4675031"/>
                <a:ext cx="1044703" cy="0"/>
              </a:xfrm>
              <a:prstGeom prst="line">
                <a:avLst/>
              </a:prstGeom>
              <a:ln w="5715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Conector recto 104"/>
              <p:cNvCxnSpPr/>
              <p:nvPr/>
            </p:nvCxnSpPr>
            <p:spPr>
              <a:xfrm>
                <a:off x="4238663" y="4314421"/>
                <a:ext cx="0" cy="373489"/>
              </a:xfrm>
              <a:prstGeom prst="line">
                <a:avLst/>
              </a:prstGeom>
              <a:ln w="5715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Conector recto 105"/>
              <p:cNvCxnSpPr/>
              <p:nvPr/>
            </p:nvCxnSpPr>
            <p:spPr>
              <a:xfrm>
                <a:off x="3219718" y="4662152"/>
                <a:ext cx="1" cy="231820"/>
              </a:xfrm>
              <a:prstGeom prst="line">
                <a:avLst/>
              </a:prstGeom>
              <a:ln w="5715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3" name="Triángulo isósceles 102"/>
            <p:cNvSpPr/>
            <p:nvPr/>
          </p:nvSpPr>
          <p:spPr>
            <a:xfrm rot="10800000">
              <a:off x="3051183" y="4760063"/>
              <a:ext cx="288896" cy="237554"/>
            </a:xfrm>
            <a:prstGeom prst="triangl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07" name="Grupo 106"/>
          <p:cNvGrpSpPr/>
          <p:nvPr/>
        </p:nvGrpSpPr>
        <p:grpSpPr>
          <a:xfrm>
            <a:off x="5730698" y="4237786"/>
            <a:ext cx="1172132" cy="788533"/>
            <a:chOff x="3051183" y="4209084"/>
            <a:chExt cx="1172132" cy="788533"/>
          </a:xfrm>
        </p:grpSpPr>
        <p:grpSp>
          <p:nvGrpSpPr>
            <p:cNvPr id="108" name="Grupo 107"/>
            <p:cNvGrpSpPr/>
            <p:nvPr/>
          </p:nvGrpSpPr>
          <p:grpSpPr>
            <a:xfrm>
              <a:off x="3178612" y="4209084"/>
              <a:ext cx="1044703" cy="579551"/>
              <a:chOff x="3206839" y="4314421"/>
              <a:chExt cx="1044703" cy="579551"/>
            </a:xfrm>
          </p:grpSpPr>
          <p:cxnSp>
            <p:nvCxnSpPr>
              <p:cNvPr id="110" name="Conector recto 109"/>
              <p:cNvCxnSpPr/>
              <p:nvPr/>
            </p:nvCxnSpPr>
            <p:spPr>
              <a:xfrm flipH="1" flipV="1">
                <a:off x="3206839" y="4675031"/>
                <a:ext cx="1044703" cy="0"/>
              </a:xfrm>
              <a:prstGeom prst="line">
                <a:avLst/>
              </a:prstGeom>
              <a:ln w="5715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Conector recto 110"/>
              <p:cNvCxnSpPr/>
              <p:nvPr/>
            </p:nvCxnSpPr>
            <p:spPr>
              <a:xfrm>
                <a:off x="4238663" y="4314421"/>
                <a:ext cx="0" cy="373489"/>
              </a:xfrm>
              <a:prstGeom prst="line">
                <a:avLst/>
              </a:prstGeom>
              <a:ln w="5715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Conector recto 111"/>
              <p:cNvCxnSpPr/>
              <p:nvPr/>
            </p:nvCxnSpPr>
            <p:spPr>
              <a:xfrm>
                <a:off x="3219718" y="4662152"/>
                <a:ext cx="1" cy="231820"/>
              </a:xfrm>
              <a:prstGeom prst="line">
                <a:avLst/>
              </a:prstGeom>
              <a:ln w="5715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9" name="Triángulo isósceles 108"/>
            <p:cNvSpPr/>
            <p:nvPr/>
          </p:nvSpPr>
          <p:spPr>
            <a:xfrm rot="10800000">
              <a:off x="3051183" y="4760063"/>
              <a:ext cx="288896" cy="237554"/>
            </a:xfrm>
            <a:prstGeom prst="triangl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3" name="CuadroTexto 112"/>
          <p:cNvSpPr txBox="1"/>
          <p:nvPr/>
        </p:nvSpPr>
        <p:spPr>
          <a:xfrm>
            <a:off x="3567064" y="4904176"/>
            <a:ext cx="20191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El estado como promotor de inversión privada y facilitador de la actividad del sector privado</a:t>
            </a:r>
            <a:endParaRPr lang="es-ES" dirty="0" smtClean="0"/>
          </a:p>
        </p:txBody>
      </p:sp>
      <p:sp>
        <p:nvSpPr>
          <p:cNvPr id="114" name="CuadroTexto 113"/>
          <p:cNvSpPr txBox="1"/>
          <p:nvPr/>
        </p:nvSpPr>
        <p:spPr>
          <a:xfrm>
            <a:off x="3582926" y="5943383"/>
            <a:ext cx="1807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84.3</a:t>
            </a:r>
            <a:endParaRPr lang="es-ES" sz="3200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15" name="CuadroTexto 114"/>
          <p:cNvSpPr txBox="1"/>
          <p:nvPr/>
        </p:nvSpPr>
        <p:spPr>
          <a:xfrm>
            <a:off x="5656660" y="4979358"/>
            <a:ext cx="197213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1400" b="1" dirty="0">
                <a:solidFill>
                  <a:schemeClr val="bg1"/>
                </a:solidFill>
              </a:rPr>
              <a:t>Estado de derecho y sólida institucionalidad para apuntalar el desarrollo del país</a:t>
            </a:r>
            <a:endParaRPr lang="es-ES" sz="1400" b="1" dirty="0">
              <a:solidFill>
                <a:schemeClr val="bg1"/>
              </a:solidFill>
            </a:endParaRPr>
          </a:p>
          <a:p>
            <a:pPr algn="ctr"/>
            <a:endParaRPr lang="es-ES" sz="1400" b="1" dirty="0" smtClean="0">
              <a:solidFill>
                <a:schemeClr val="bg1"/>
              </a:solidFill>
            </a:endParaRPr>
          </a:p>
        </p:txBody>
      </p:sp>
      <p:sp>
        <p:nvSpPr>
          <p:cNvPr id="116" name="CuadroTexto 115"/>
          <p:cNvSpPr txBox="1"/>
          <p:nvPr/>
        </p:nvSpPr>
        <p:spPr>
          <a:xfrm>
            <a:off x="5785764" y="5891089"/>
            <a:ext cx="15851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84.0</a:t>
            </a:r>
            <a:endParaRPr lang="es-ES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23</a:t>
            </a:fld>
            <a:endParaRPr lang="es-NI"/>
          </a:p>
        </p:txBody>
      </p:sp>
      <p:sp>
        <p:nvSpPr>
          <p:cNvPr id="6" name="CuadroTexto 5"/>
          <p:cNvSpPr txBox="1"/>
          <p:nvPr/>
        </p:nvSpPr>
        <p:spPr>
          <a:xfrm>
            <a:off x="3476911" y="1346061"/>
            <a:ext cx="1751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3200" b="1" dirty="0" smtClean="0">
                <a:solidFill>
                  <a:srgbClr val="002060"/>
                </a:solidFill>
              </a:rPr>
              <a:t>Roles</a:t>
            </a:r>
            <a:endParaRPr lang="es-NI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18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07405" y="39750"/>
            <a:ext cx="7072945" cy="1325563"/>
          </a:xfrm>
        </p:spPr>
        <p:txBody>
          <a:bodyPr>
            <a:noAutofit/>
          </a:bodyPr>
          <a:lstStyle/>
          <a:p>
            <a:pPr algn="ctr"/>
            <a:r>
              <a:rPr lang="es-ES" dirty="0" smtClean="0"/>
              <a:t>Modelo diálogo y consenso para el desarrollo Sector Privado/ Gobierno </a:t>
            </a:r>
            <a:r>
              <a:rPr lang="es-ES" sz="1800" dirty="0"/>
              <a:t/>
            </a:r>
            <a:br>
              <a:rPr lang="es-ES" sz="1800" dirty="0"/>
            </a:br>
            <a:r>
              <a:rPr lang="es-ES" sz="1800" i="1" dirty="0"/>
              <a:t>Aprobación - Desaprobación</a:t>
            </a:r>
            <a:endParaRPr lang="es-ES" sz="1600" i="1" dirty="0"/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7036384"/>
              </p:ext>
            </p:extLst>
          </p:nvPr>
        </p:nvGraphicFramePr>
        <p:xfrm>
          <a:off x="-18894" y="1915581"/>
          <a:ext cx="8880506" cy="4623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9 Pentágono"/>
          <p:cNvSpPr/>
          <p:nvPr/>
        </p:nvSpPr>
        <p:spPr>
          <a:xfrm>
            <a:off x="0" y="1714850"/>
            <a:ext cx="2555776" cy="1080120"/>
          </a:xfrm>
          <a:prstGeom prst="homePlate">
            <a:avLst/>
          </a:prstGeom>
          <a:solidFill>
            <a:srgbClr val="0033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2800" b="1" dirty="0"/>
              <a:t>Aprueba</a:t>
            </a:r>
          </a:p>
          <a:p>
            <a:pPr algn="ctr"/>
            <a:r>
              <a:rPr lang="es-NI" sz="4000" b="1" dirty="0"/>
              <a:t>91.6%</a:t>
            </a:r>
          </a:p>
        </p:txBody>
      </p:sp>
      <p:sp>
        <p:nvSpPr>
          <p:cNvPr id="10" name="10 Pentágono"/>
          <p:cNvSpPr/>
          <p:nvPr/>
        </p:nvSpPr>
        <p:spPr>
          <a:xfrm>
            <a:off x="3131840" y="1730438"/>
            <a:ext cx="2520280" cy="1080120"/>
          </a:xfrm>
          <a:prstGeom prst="homePlate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2400" b="1" dirty="0"/>
              <a:t>Desaprueba</a:t>
            </a:r>
          </a:p>
          <a:p>
            <a:pPr algn="ctr"/>
            <a:r>
              <a:rPr lang="es-NI" sz="3600" b="1" dirty="0"/>
              <a:t>2.5%</a:t>
            </a:r>
          </a:p>
        </p:txBody>
      </p:sp>
      <p:sp>
        <p:nvSpPr>
          <p:cNvPr id="11" name="11 Pentágono"/>
          <p:cNvSpPr/>
          <p:nvPr/>
        </p:nvSpPr>
        <p:spPr>
          <a:xfrm>
            <a:off x="6228184" y="1730438"/>
            <a:ext cx="2405306" cy="1080120"/>
          </a:xfrm>
          <a:prstGeom prst="homePlate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2400" b="1" dirty="0">
                <a:solidFill>
                  <a:schemeClr val="tx1"/>
                </a:solidFill>
              </a:rPr>
              <a:t>NsNr</a:t>
            </a:r>
          </a:p>
          <a:p>
            <a:pPr algn="ctr"/>
            <a:r>
              <a:rPr lang="es-NI" sz="2400" b="1" dirty="0">
                <a:solidFill>
                  <a:schemeClr val="tx1"/>
                </a:solidFill>
              </a:rPr>
              <a:t>5.9%</a:t>
            </a: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24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69697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99971" y="189740"/>
            <a:ext cx="6419850" cy="1325563"/>
          </a:xfrm>
        </p:spPr>
        <p:txBody>
          <a:bodyPr/>
          <a:lstStyle/>
          <a:p>
            <a:r>
              <a:rPr lang="es-ES" dirty="0" smtClean="0"/>
              <a:t>Temas prioritarios dialogo sector privado y gobierno... </a:t>
            </a:r>
            <a:endParaRPr lang="es-ES" dirty="0"/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003770762"/>
              </p:ext>
            </p:extLst>
          </p:nvPr>
        </p:nvGraphicFramePr>
        <p:xfrm>
          <a:off x="-394619" y="1515303"/>
          <a:ext cx="9051636" cy="4636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25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56499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45354" y="375350"/>
            <a:ext cx="6419850" cy="1325563"/>
          </a:xfrm>
        </p:spPr>
        <p:txBody>
          <a:bodyPr/>
          <a:lstStyle/>
          <a:p>
            <a:pPr algn="ctr"/>
            <a:r>
              <a:rPr lang="es-ES" sz="2000" dirty="0"/>
              <a:t>El sector privado trabaja por el fortalecimiento de la democracia y el bienestar económico de los nicaragüenses </a:t>
            </a:r>
            <a:endParaRPr lang="es-ES" sz="2000" i="1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4671-50F2-41A1-8DDA-5C73565705B3}" type="slidenum">
              <a:rPr lang="es-ES" smtClean="0">
                <a:solidFill>
                  <a:prstClr val="white"/>
                </a:solidFill>
              </a:rPr>
              <a:pPr/>
              <a:t>26</a:t>
            </a:fld>
            <a:endParaRPr lang="es-ES">
              <a:solidFill>
                <a:prstClr val="white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131840" y="1705348"/>
            <a:ext cx="264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Acuerdo - Desacuerdo</a:t>
            </a:r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áfico 8"/>
          <p:cNvGraphicFramePr/>
          <p:nvPr>
            <p:extLst/>
          </p:nvPr>
        </p:nvGraphicFramePr>
        <p:xfrm>
          <a:off x="746867" y="2031436"/>
          <a:ext cx="7416824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87119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/>
          </p:cNvSpPr>
          <p:nvPr>
            <p:ph type="title"/>
          </p:nvPr>
        </p:nvSpPr>
        <p:spPr>
          <a:xfrm>
            <a:off x="1331640" y="382334"/>
            <a:ext cx="5976664" cy="824625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s-ES_tradnl" dirty="0"/>
              <a:t>Dirección por la que conduce </a:t>
            </a:r>
            <a:r>
              <a:rPr lang="es-ES_tradnl" dirty="0" smtClean="0"/>
              <a:t>el</a:t>
            </a:r>
            <a:br>
              <a:rPr lang="es-ES_tradnl" dirty="0" smtClean="0"/>
            </a:br>
            <a:r>
              <a:rPr lang="es-ES_tradnl" dirty="0" smtClean="0"/>
              <a:t>  país el </a:t>
            </a:r>
            <a:r>
              <a:rPr lang="es-ES_tradnl" dirty="0"/>
              <a:t>presidente Daniel </a:t>
            </a:r>
            <a:r>
              <a:rPr lang="es-ES_tradnl" dirty="0" smtClean="0"/>
              <a:t>Ortega</a:t>
            </a:r>
            <a:endParaRPr lang="es-ES" sz="2000" i="1" dirty="0" smtClean="0"/>
          </a:p>
        </p:txBody>
      </p:sp>
      <p:sp>
        <p:nvSpPr>
          <p:cNvPr id="15362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D12B09-58A1-405D-9083-B3D50199C197}" type="slidenum">
              <a:rPr lang="es-A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s-AR" dirty="0" smtClean="0"/>
          </a:p>
        </p:txBody>
      </p:sp>
      <p:sp>
        <p:nvSpPr>
          <p:cNvPr id="7" name="9 Documento"/>
          <p:cNvSpPr/>
          <p:nvPr/>
        </p:nvSpPr>
        <p:spPr>
          <a:xfrm>
            <a:off x="2652666" y="1331677"/>
            <a:ext cx="3600400" cy="40372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Tendencia</a:t>
            </a:r>
            <a:endParaRPr lang="es-NI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9537702"/>
              </p:ext>
            </p:extLst>
          </p:nvPr>
        </p:nvGraphicFramePr>
        <p:xfrm>
          <a:off x="7943" y="2042678"/>
          <a:ext cx="8723933" cy="4496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48278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/>
          </p:cNvSpPr>
          <p:nvPr>
            <p:ph type="title"/>
          </p:nvPr>
        </p:nvSpPr>
        <p:spPr>
          <a:xfrm>
            <a:off x="1098934" y="279714"/>
            <a:ext cx="6300676" cy="824625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s-ES" sz="2800" dirty="0"/>
              <a:t>Estilo de gobierno </a:t>
            </a:r>
            <a:r>
              <a:rPr lang="es-ES" sz="2800" dirty="0" smtClean="0"/>
              <a:t>del presidente</a:t>
            </a:r>
            <a:r>
              <a:rPr lang="es-ES" sz="2800" dirty="0"/>
              <a:t> </a:t>
            </a:r>
            <a:r>
              <a:rPr lang="es-ES" sz="2800" dirty="0" smtClean="0"/>
              <a:t>Ortega:</a:t>
            </a:r>
            <a:endParaRPr lang="es-ES" sz="28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NI" smtClean="0"/>
              <a:t>Sistema de Monitoreo de Opinión Pública; Correspondiente 4to. Trimestre 2017; M&amp;R Consultores</a:t>
            </a:r>
            <a:endParaRPr lang="es-ES" dirty="0"/>
          </a:p>
        </p:txBody>
      </p:sp>
      <p:sp>
        <p:nvSpPr>
          <p:cNvPr id="8194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34F9DB-5A1B-4325-A15D-0182A1AB5EDD}" type="slidenum">
              <a:rPr lang="es-A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s-AR" dirty="0" smtClean="0"/>
          </a:p>
        </p:txBody>
      </p:sp>
      <p:sp>
        <p:nvSpPr>
          <p:cNvPr id="7" name="9 Documento"/>
          <p:cNvSpPr/>
          <p:nvPr/>
        </p:nvSpPr>
        <p:spPr>
          <a:xfrm>
            <a:off x="2514650" y="1095914"/>
            <a:ext cx="3600400" cy="40372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Tendencia</a:t>
            </a:r>
            <a:endParaRPr lang="es-NI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7369812"/>
              </p:ext>
            </p:extLst>
          </p:nvPr>
        </p:nvGraphicFramePr>
        <p:xfrm>
          <a:off x="115909" y="1533668"/>
          <a:ext cx="8577329" cy="4822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2503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/>
          </p:cNvSpPr>
          <p:nvPr>
            <p:ph type="title"/>
          </p:nvPr>
        </p:nvSpPr>
        <p:spPr>
          <a:xfrm>
            <a:off x="1258472" y="310737"/>
            <a:ext cx="5976664" cy="824625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s-ES" dirty="0" smtClean="0"/>
              <a:t>Gobierno Actual:  </a:t>
            </a:r>
            <a:br>
              <a:rPr lang="es-ES" dirty="0" smtClean="0"/>
            </a:br>
            <a:r>
              <a:rPr lang="es-ES" dirty="0" smtClean="0"/>
              <a:t>¿Factor de Unidad o División Entre Nicaragüenses?</a:t>
            </a:r>
          </a:p>
        </p:txBody>
      </p:sp>
      <p:sp>
        <p:nvSpPr>
          <p:cNvPr id="11266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4BD7573-3395-438E-B661-6466AEE8BEAD}" type="slidenum">
              <a:rPr lang="es-A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s-AR" dirty="0" smtClean="0"/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009061"/>
              </p:ext>
            </p:extLst>
          </p:nvPr>
        </p:nvGraphicFramePr>
        <p:xfrm>
          <a:off x="229235" y="1850464"/>
          <a:ext cx="8447262" cy="4805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9 Documento"/>
          <p:cNvSpPr/>
          <p:nvPr/>
        </p:nvSpPr>
        <p:spPr>
          <a:xfrm>
            <a:off x="2652666" y="1337533"/>
            <a:ext cx="3600400" cy="40372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Tendencia</a:t>
            </a:r>
            <a:endParaRPr lang="es-NI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94116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7" name="Rectangle 2"/>
          <p:cNvSpPr>
            <a:spLocks noGrp="1"/>
          </p:cNvSpPr>
          <p:nvPr>
            <p:ph type="title"/>
          </p:nvPr>
        </p:nvSpPr>
        <p:spPr>
          <a:xfrm>
            <a:off x="1331640" y="377937"/>
            <a:ext cx="5976664" cy="824625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s-ES" dirty="0"/>
              <a:t>Gobierno del presidente Ortega:</a:t>
            </a:r>
            <a:br>
              <a:rPr lang="es-ES" dirty="0"/>
            </a:br>
            <a:r>
              <a:rPr lang="es-ES" dirty="0"/>
              <a:t>Genera esperanza o desesperanza</a:t>
            </a:r>
            <a:endParaRPr lang="es-ES" sz="2200" dirty="0" smtClean="0"/>
          </a:p>
        </p:txBody>
      </p:sp>
      <p:sp>
        <p:nvSpPr>
          <p:cNvPr id="28686" name="11 Marcador de número de diapositiva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2DAE71-B335-450C-BA35-13C8A44FF627}" type="slidenum">
              <a:rPr lang="es-A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s-AR" dirty="0" smtClean="0"/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8853258"/>
              </p:ext>
            </p:extLst>
          </p:nvPr>
        </p:nvGraphicFramePr>
        <p:xfrm>
          <a:off x="-19775" y="1708201"/>
          <a:ext cx="8725893" cy="4648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9 Documento"/>
          <p:cNvSpPr/>
          <p:nvPr/>
        </p:nvSpPr>
        <p:spPr>
          <a:xfrm>
            <a:off x="2542971" y="1253521"/>
            <a:ext cx="3600400" cy="40372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Tendencia</a:t>
            </a:r>
            <a:endParaRPr lang="es-NI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89454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87624" y="410843"/>
            <a:ext cx="6300700" cy="1112657"/>
          </a:xfrm>
        </p:spPr>
        <p:txBody>
          <a:bodyPr>
            <a:normAutofit fontScale="90000"/>
          </a:bodyPr>
          <a:lstStyle/>
          <a:p>
            <a:r>
              <a:rPr lang="es-ES" sz="2800" dirty="0"/>
              <a:t>Gobierno Actual:</a:t>
            </a:r>
            <a:br>
              <a:rPr lang="es-ES" sz="2800" dirty="0"/>
            </a:br>
            <a:r>
              <a:rPr lang="es-ES" sz="2800" dirty="0"/>
              <a:t>Trabaja para el beneficio de</a:t>
            </a:r>
            <a:r>
              <a:rPr lang="es-ES" sz="2800" dirty="0" smtClean="0"/>
              <a:t>…</a:t>
            </a:r>
            <a:br>
              <a:rPr lang="es-ES" sz="2800" dirty="0" smtClean="0"/>
            </a:br>
            <a:endParaRPr lang="es-ES" sz="2800" dirty="0">
              <a:solidFill>
                <a:srgbClr val="FFFF00"/>
              </a:solidFill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02243-3C4D-49D7-98D7-FD4271F3856F}" type="slidenum">
              <a:rPr lang="es-ES" smtClean="0"/>
              <a:pPr/>
              <a:t>31</a:t>
            </a:fld>
            <a:endParaRPr lang="es-ES" dirty="0"/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/>
          </p:nvPr>
        </p:nvGraphicFramePr>
        <p:xfrm>
          <a:off x="0" y="2060848"/>
          <a:ext cx="9093324" cy="4272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9 Documento"/>
          <p:cNvSpPr/>
          <p:nvPr/>
        </p:nvSpPr>
        <p:spPr>
          <a:xfrm>
            <a:off x="2537774" y="1276337"/>
            <a:ext cx="3600400" cy="40372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Tendencia</a:t>
            </a:r>
            <a:endParaRPr lang="es-NI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79499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/>
          </p:cNvSpPr>
          <p:nvPr>
            <p:ph type="title"/>
          </p:nvPr>
        </p:nvSpPr>
        <p:spPr>
          <a:xfrm>
            <a:off x="1331640" y="491323"/>
            <a:ext cx="5976664" cy="824625"/>
          </a:xfrm>
        </p:spPr>
        <p:txBody>
          <a:bodyPr rtlCol="0"/>
          <a:lstStyle/>
          <a:p>
            <a:pPr>
              <a:defRPr/>
            </a:pPr>
            <a:r>
              <a:rPr lang="es-ES" dirty="0"/>
              <a:t>GESTIÓN DE GOBIERNO: </a:t>
            </a:r>
            <a:br>
              <a:rPr lang="es-ES" dirty="0"/>
            </a:br>
            <a:r>
              <a:rPr lang="es-ES" dirty="0"/>
              <a:t>Aprobación - Desaprobación</a:t>
            </a:r>
            <a:endParaRPr lang="es-ES" sz="2400" dirty="0" smtClean="0"/>
          </a:p>
        </p:txBody>
      </p:sp>
      <p:sp>
        <p:nvSpPr>
          <p:cNvPr id="2150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B5923E-A047-404B-B333-B8A1F4AD1360}" type="slidenum">
              <a:rPr lang="es-A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s-AR" dirty="0" smtClean="0"/>
          </a:p>
        </p:txBody>
      </p:sp>
      <p:sp>
        <p:nvSpPr>
          <p:cNvPr id="7" name="9 Documento"/>
          <p:cNvSpPr/>
          <p:nvPr/>
        </p:nvSpPr>
        <p:spPr>
          <a:xfrm>
            <a:off x="2326873" y="1374281"/>
            <a:ext cx="4320480" cy="43204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Tendencia</a:t>
            </a:r>
            <a:endParaRPr lang="es-NI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6312196"/>
              </p:ext>
            </p:extLst>
          </p:nvPr>
        </p:nvGraphicFramePr>
        <p:xfrm>
          <a:off x="4928" y="1864663"/>
          <a:ext cx="8630088" cy="4631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416256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/>
          </p:cNvSpPr>
          <p:nvPr>
            <p:ph type="title"/>
          </p:nvPr>
        </p:nvSpPr>
        <p:spPr>
          <a:xfrm>
            <a:off x="1331640" y="519646"/>
            <a:ext cx="5976664" cy="824625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s-ES" dirty="0"/>
              <a:t>Trabajo que realiza </a:t>
            </a:r>
            <a:r>
              <a:rPr lang="es-ES" dirty="0" smtClean="0"/>
              <a:t>la  Vice Presidenta Rosario </a:t>
            </a:r>
            <a:r>
              <a:rPr lang="es-ES" dirty="0"/>
              <a:t>Murillo. </a:t>
            </a:r>
            <a:br>
              <a:rPr lang="es-ES" dirty="0"/>
            </a:br>
            <a:r>
              <a:rPr lang="es-ES" dirty="0"/>
              <a:t>Aprobación - Desaprobación </a:t>
            </a:r>
            <a:endParaRPr lang="es-ES" sz="1600" dirty="0" smtClean="0"/>
          </a:p>
        </p:txBody>
      </p:sp>
      <p:sp>
        <p:nvSpPr>
          <p:cNvPr id="9" name="9 Documento"/>
          <p:cNvSpPr/>
          <p:nvPr/>
        </p:nvSpPr>
        <p:spPr>
          <a:xfrm>
            <a:off x="2292626" y="1601416"/>
            <a:ext cx="4320480" cy="43204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Tendencia</a:t>
            </a:r>
            <a:endParaRPr lang="es-NI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1946627"/>
              </p:ext>
            </p:extLst>
          </p:nvPr>
        </p:nvGraphicFramePr>
        <p:xfrm>
          <a:off x="0" y="2044165"/>
          <a:ext cx="8641724" cy="4528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33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6595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61" y="3859174"/>
            <a:ext cx="4330973" cy="2508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97"/>
          <a:stretch/>
        </p:blipFill>
        <p:spPr>
          <a:xfrm>
            <a:off x="149922" y="1809845"/>
            <a:ext cx="3618393" cy="2243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1571011" y="519182"/>
            <a:ext cx="5400600" cy="824136"/>
          </a:xfrm>
        </p:spPr>
        <p:txBody>
          <a:bodyPr>
            <a:noAutofit/>
          </a:bodyPr>
          <a:lstStyle/>
          <a:p>
            <a:r>
              <a:rPr lang="es-ES" sz="3200" dirty="0" smtClean="0"/>
              <a:t>Seguridad Ciudadana Policía </a:t>
            </a:r>
            <a:r>
              <a:rPr lang="es-ES" sz="3200" dirty="0"/>
              <a:t>Nacional</a:t>
            </a:r>
            <a:endParaRPr lang="es-ES" sz="1800" i="1" dirty="0"/>
          </a:p>
        </p:txBody>
      </p:sp>
      <p:sp>
        <p:nvSpPr>
          <p:cNvPr id="2051" name="2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8039457" y="6552882"/>
            <a:ext cx="62865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A84EF4-EF8B-4844-BA25-ED0FD2DE5EF9}" type="slidenum">
              <a:rPr lang="es-ES" smtClean="0">
                <a:solidFill>
                  <a:prstClr val="white"/>
                </a:solidFill>
              </a:rPr>
              <a:pPr/>
              <a:t>34</a:t>
            </a:fld>
            <a:endParaRPr lang="es-ES" dirty="0" smtClean="0">
              <a:solidFill>
                <a:prstClr val="white"/>
              </a:solidFill>
            </a:endParaRPr>
          </a:p>
        </p:txBody>
      </p:sp>
      <p:sp>
        <p:nvSpPr>
          <p:cNvPr id="27" name="7 Rectángulo"/>
          <p:cNvSpPr/>
          <p:nvPr/>
        </p:nvSpPr>
        <p:spPr>
          <a:xfrm>
            <a:off x="6975933" y="1380485"/>
            <a:ext cx="1717397" cy="30860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sz="1286" b="1" i="1" dirty="0">
                <a:solidFill>
                  <a:srgbClr val="176A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Datos expresados en  %</a:t>
            </a:r>
          </a:p>
        </p:txBody>
      </p:sp>
      <p:sp>
        <p:nvSpPr>
          <p:cNvPr id="85" name="Flecha a la derecha con muesca 84"/>
          <p:cNvSpPr/>
          <p:nvPr/>
        </p:nvSpPr>
        <p:spPr>
          <a:xfrm>
            <a:off x="4209367" y="2211165"/>
            <a:ext cx="1526441" cy="733663"/>
          </a:xfrm>
          <a:prstGeom prst="notchedRightArrow">
            <a:avLst/>
          </a:prstGeom>
          <a:solidFill>
            <a:srgbClr val="011F81"/>
          </a:solidFill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Confianza </a:t>
            </a:r>
            <a:endParaRPr lang="es-NI" dirty="0">
              <a:solidFill>
                <a:schemeClr val="bg1"/>
              </a:solidFill>
            </a:endParaRPr>
          </a:p>
        </p:txBody>
      </p:sp>
      <p:sp>
        <p:nvSpPr>
          <p:cNvPr id="88" name="Flecha a la derecha con muesca 87"/>
          <p:cNvSpPr/>
          <p:nvPr/>
        </p:nvSpPr>
        <p:spPr>
          <a:xfrm>
            <a:off x="3491636" y="3721928"/>
            <a:ext cx="2130910" cy="733663"/>
          </a:xfrm>
          <a:prstGeom prst="notchedRightArrow">
            <a:avLst/>
          </a:prstGeom>
          <a:solidFill>
            <a:srgbClr val="011F81"/>
          </a:solidFill>
        </p:spPr>
        <p:txBody>
          <a:bodyPr wrap="none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Profesionalismo </a:t>
            </a:r>
            <a:endParaRPr lang="es-NI" dirty="0">
              <a:solidFill>
                <a:schemeClr val="bg1"/>
              </a:solidFill>
            </a:endParaRPr>
          </a:p>
        </p:txBody>
      </p:sp>
      <p:sp>
        <p:nvSpPr>
          <p:cNvPr id="92" name="Flecha a la derecha con muesca 91"/>
          <p:cNvSpPr/>
          <p:nvPr/>
        </p:nvSpPr>
        <p:spPr>
          <a:xfrm>
            <a:off x="1995847" y="5161821"/>
            <a:ext cx="3739961" cy="733663"/>
          </a:xfrm>
          <a:prstGeom prst="notchedRightArrow">
            <a:avLst/>
          </a:prstGeom>
          <a:solidFill>
            <a:srgbClr val="011F81"/>
          </a:solidFill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Calificación al trabajo que realiza </a:t>
            </a:r>
            <a:endParaRPr lang="es-NI" dirty="0">
              <a:solidFill>
                <a:schemeClr val="bg1"/>
              </a:solidFill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5808372" y="2170636"/>
            <a:ext cx="824248" cy="826996"/>
            <a:chOff x="5808372" y="2170636"/>
            <a:chExt cx="824248" cy="826996"/>
          </a:xfrm>
        </p:grpSpPr>
        <p:cxnSp>
          <p:nvCxnSpPr>
            <p:cNvPr id="9" name="Conector recto 8"/>
            <p:cNvCxnSpPr/>
            <p:nvPr/>
          </p:nvCxnSpPr>
          <p:spPr>
            <a:xfrm>
              <a:off x="5808372" y="2170636"/>
              <a:ext cx="811369" cy="0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Conector recto 3"/>
            <p:cNvCxnSpPr/>
            <p:nvPr/>
          </p:nvCxnSpPr>
          <p:spPr>
            <a:xfrm>
              <a:off x="5834130" y="2170636"/>
              <a:ext cx="0" cy="826996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cto 28"/>
            <p:cNvCxnSpPr/>
            <p:nvPr/>
          </p:nvCxnSpPr>
          <p:spPr>
            <a:xfrm>
              <a:off x="5808372" y="2997632"/>
              <a:ext cx="824248" cy="0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upo 31"/>
          <p:cNvGrpSpPr/>
          <p:nvPr/>
        </p:nvGrpSpPr>
        <p:grpSpPr>
          <a:xfrm>
            <a:off x="5654007" y="3562815"/>
            <a:ext cx="824248" cy="826996"/>
            <a:chOff x="5808372" y="2170636"/>
            <a:chExt cx="824248" cy="826996"/>
          </a:xfrm>
        </p:grpSpPr>
        <p:cxnSp>
          <p:nvCxnSpPr>
            <p:cNvPr id="33" name="Conector recto 32"/>
            <p:cNvCxnSpPr/>
            <p:nvPr/>
          </p:nvCxnSpPr>
          <p:spPr>
            <a:xfrm>
              <a:off x="5808372" y="2170636"/>
              <a:ext cx="811369" cy="0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recto 34"/>
            <p:cNvCxnSpPr/>
            <p:nvPr/>
          </p:nvCxnSpPr>
          <p:spPr>
            <a:xfrm>
              <a:off x="5834130" y="2170636"/>
              <a:ext cx="0" cy="826996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recto 35"/>
            <p:cNvCxnSpPr/>
            <p:nvPr/>
          </p:nvCxnSpPr>
          <p:spPr>
            <a:xfrm>
              <a:off x="5808372" y="2997632"/>
              <a:ext cx="824248" cy="0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upo 36"/>
          <p:cNvGrpSpPr/>
          <p:nvPr/>
        </p:nvGrpSpPr>
        <p:grpSpPr>
          <a:xfrm>
            <a:off x="5814811" y="5092404"/>
            <a:ext cx="824248" cy="826996"/>
            <a:chOff x="5808372" y="2170636"/>
            <a:chExt cx="824248" cy="826996"/>
          </a:xfrm>
        </p:grpSpPr>
        <p:cxnSp>
          <p:nvCxnSpPr>
            <p:cNvPr id="38" name="Conector recto 37"/>
            <p:cNvCxnSpPr/>
            <p:nvPr/>
          </p:nvCxnSpPr>
          <p:spPr>
            <a:xfrm>
              <a:off x="5808372" y="2170636"/>
              <a:ext cx="811369" cy="0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ector recto 38"/>
            <p:cNvCxnSpPr/>
            <p:nvPr/>
          </p:nvCxnSpPr>
          <p:spPr>
            <a:xfrm>
              <a:off x="5834130" y="2170636"/>
              <a:ext cx="0" cy="826996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5808372" y="2997632"/>
              <a:ext cx="824248" cy="0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Rectángulo redondeado 88"/>
          <p:cNvSpPr/>
          <p:nvPr/>
        </p:nvSpPr>
        <p:spPr>
          <a:xfrm>
            <a:off x="5876907" y="3672123"/>
            <a:ext cx="2189408" cy="60489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1200" dirty="0">
                <a:latin typeface="Arial Black" panose="020B0A04020102020204" pitchFamily="34" charset="0"/>
              </a:rPr>
              <a:t>P</a:t>
            </a:r>
            <a:r>
              <a:rPr lang="es-NI" sz="1200" dirty="0" smtClean="0">
                <a:latin typeface="Arial Black" panose="020B0A04020102020204" pitchFamily="34" charset="0"/>
              </a:rPr>
              <a:t>rofesional</a:t>
            </a:r>
          </a:p>
          <a:p>
            <a:pPr algn="ctr"/>
            <a:r>
              <a:rPr lang="es-NI" sz="2000" dirty="0" smtClean="0">
                <a:latin typeface="Arial Black" panose="020B0A04020102020204" pitchFamily="34" charset="0"/>
              </a:rPr>
              <a:t>72.0%</a:t>
            </a:r>
            <a:endParaRPr lang="es-NI" sz="2000" dirty="0">
              <a:latin typeface="Arial Black" panose="020B0A04020102020204" pitchFamily="34" charset="0"/>
            </a:endParaRPr>
          </a:p>
        </p:txBody>
      </p:sp>
      <p:sp>
        <p:nvSpPr>
          <p:cNvPr id="106" name="Rectángulo redondeado 105"/>
          <p:cNvSpPr/>
          <p:nvPr/>
        </p:nvSpPr>
        <p:spPr>
          <a:xfrm>
            <a:off x="6006276" y="5246253"/>
            <a:ext cx="2189408" cy="60489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1200" dirty="0" smtClean="0">
                <a:latin typeface="Arial Black" panose="020B0A04020102020204" pitchFamily="34" charset="0"/>
              </a:rPr>
              <a:t>Positiva</a:t>
            </a:r>
          </a:p>
          <a:p>
            <a:pPr algn="ctr"/>
            <a:r>
              <a:rPr lang="es-NI" sz="2000" dirty="0" smtClean="0">
                <a:latin typeface="Arial Black" panose="020B0A04020102020204" pitchFamily="34" charset="0"/>
              </a:rPr>
              <a:t>82.9%</a:t>
            </a:r>
            <a:endParaRPr lang="es-NI" sz="2000" dirty="0">
              <a:latin typeface="Arial Black" panose="020B0A04020102020204" pitchFamily="34" charset="0"/>
            </a:endParaRPr>
          </a:p>
        </p:txBody>
      </p:sp>
      <p:sp>
        <p:nvSpPr>
          <p:cNvPr id="83" name="Rectángulo redondeado 82"/>
          <p:cNvSpPr/>
          <p:nvPr/>
        </p:nvSpPr>
        <p:spPr>
          <a:xfrm>
            <a:off x="5932453" y="2258793"/>
            <a:ext cx="2189408" cy="60489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1200" dirty="0">
                <a:latin typeface="Arial Black" panose="020B0A04020102020204" pitchFamily="34" charset="0"/>
              </a:rPr>
              <a:t>C</a:t>
            </a:r>
            <a:r>
              <a:rPr lang="es-NI" sz="1200" dirty="0" smtClean="0">
                <a:latin typeface="Arial Black" panose="020B0A04020102020204" pitchFamily="34" charset="0"/>
              </a:rPr>
              <a:t>onfianza</a:t>
            </a:r>
          </a:p>
          <a:p>
            <a:pPr algn="ctr"/>
            <a:r>
              <a:rPr lang="es-NI" sz="2000" dirty="0" smtClean="0">
                <a:latin typeface="Arial Black" panose="020B0A04020102020204" pitchFamily="34" charset="0"/>
              </a:rPr>
              <a:t>65.5%</a:t>
            </a:r>
            <a:endParaRPr lang="es-NI" sz="2000" dirty="0">
              <a:latin typeface="Arial Black" panose="020B0A04020102020204" pitchFamily="34" charset="0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685671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9" y="1369519"/>
            <a:ext cx="3874863" cy="25832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9840"/>
            <a:ext cx="6710082" cy="1303478"/>
          </a:xfrm>
        </p:spPr>
        <p:txBody>
          <a:bodyPr>
            <a:noAutofit/>
          </a:bodyPr>
          <a:lstStyle/>
          <a:p>
            <a:pPr eaLnBrk="1" hangingPunct="1"/>
            <a:r>
              <a:rPr lang="es-ES" sz="3200" dirty="0" smtClean="0"/>
              <a:t>Resguardo soberanía Nacional Ejercito de Nicaragua</a:t>
            </a:r>
            <a:endParaRPr lang="es-ES" sz="1800" i="1" dirty="0"/>
          </a:p>
        </p:txBody>
      </p:sp>
      <p:sp>
        <p:nvSpPr>
          <p:cNvPr id="2051" name="2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8039457" y="6552882"/>
            <a:ext cx="62865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A84EF4-EF8B-4844-BA25-ED0FD2DE5EF9}" type="slidenum">
              <a:rPr lang="es-ES" smtClean="0">
                <a:solidFill>
                  <a:prstClr val="white"/>
                </a:solidFill>
              </a:rPr>
              <a:pPr/>
              <a:t>35</a:t>
            </a:fld>
            <a:endParaRPr lang="es-ES" dirty="0" smtClean="0">
              <a:solidFill>
                <a:prstClr val="white"/>
              </a:solidFill>
            </a:endParaRPr>
          </a:p>
        </p:txBody>
      </p:sp>
      <p:sp>
        <p:nvSpPr>
          <p:cNvPr id="85" name="Flecha a la derecha con muesca 84"/>
          <p:cNvSpPr/>
          <p:nvPr/>
        </p:nvSpPr>
        <p:spPr>
          <a:xfrm>
            <a:off x="4009321" y="1605928"/>
            <a:ext cx="1526441" cy="733663"/>
          </a:xfrm>
          <a:prstGeom prst="notchedRightArrow">
            <a:avLst/>
          </a:prstGeom>
          <a:solidFill>
            <a:srgbClr val="011F81"/>
          </a:solidFill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Confianza </a:t>
            </a:r>
            <a:endParaRPr lang="es-NI" dirty="0">
              <a:solidFill>
                <a:schemeClr val="bg1"/>
              </a:solidFill>
            </a:endParaRPr>
          </a:p>
        </p:txBody>
      </p:sp>
      <p:sp>
        <p:nvSpPr>
          <p:cNvPr id="92" name="Flecha a la derecha con muesca 91"/>
          <p:cNvSpPr/>
          <p:nvPr/>
        </p:nvSpPr>
        <p:spPr>
          <a:xfrm>
            <a:off x="1828030" y="3591412"/>
            <a:ext cx="3739961" cy="733663"/>
          </a:xfrm>
          <a:prstGeom prst="notchedRightArrow">
            <a:avLst/>
          </a:prstGeom>
          <a:solidFill>
            <a:srgbClr val="011F81"/>
          </a:solidFill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Calificación al trabajo que realiza </a:t>
            </a:r>
            <a:endParaRPr lang="es-NI" dirty="0">
              <a:solidFill>
                <a:schemeClr val="bg1"/>
              </a:solidFill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5608326" y="1551224"/>
            <a:ext cx="824248" cy="826996"/>
            <a:chOff x="5808372" y="2170636"/>
            <a:chExt cx="824248" cy="826996"/>
          </a:xfrm>
        </p:grpSpPr>
        <p:cxnSp>
          <p:nvCxnSpPr>
            <p:cNvPr id="9" name="Conector recto 8"/>
            <p:cNvCxnSpPr/>
            <p:nvPr/>
          </p:nvCxnSpPr>
          <p:spPr>
            <a:xfrm>
              <a:off x="5808372" y="2170636"/>
              <a:ext cx="811369" cy="0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Conector recto 3"/>
            <p:cNvCxnSpPr/>
            <p:nvPr/>
          </p:nvCxnSpPr>
          <p:spPr>
            <a:xfrm>
              <a:off x="5834130" y="2170636"/>
              <a:ext cx="0" cy="826996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cto 28"/>
            <p:cNvCxnSpPr/>
            <p:nvPr/>
          </p:nvCxnSpPr>
          <p:spPr>
            <a:xfrm>
              <a:off x="5808372" y="2997632"/>
              <a:ext cx="824248" cy="0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upo 31"/>
          <p:cNvGrpSpPr/>
          <p:nvPr/>
        </p:nvGrpSpPr>
        <p:grpSpPr>
          <a:xfrm>
            <a:off x="5627113" y="2553782"/>
            <a:ext cx="824248" cy="826996"/>
            <a:chOff x="5808372" y="2170636"/>
            <a:chExt cx="824248" cy="826996"/>
          </a:xfrm>
        </p:grpSpPr>
        <p:cxnSp>
          <p:nvCxnSpPr>
            <p:cNvPr id="33" name="Conector recto 32"/>
            <p:cNvCxnSpPr/>
            <p:nvPr/>
          </p:nvCxnSpPr>
          <p:spPr>
            <a:xfrm>
              <a:off x="5808372" y="2170636"/>
              <a:ext cx="811369" cy="0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recto 34"/>
            <p:cNvCxnSpPr/>
            <p:nvPr/>
          </p:nvCxnSpPr>
          <p:spPr>
            <a:xfrm>
              <a:off x="5834130" y="2170636"/>
              <a:ext cx="0" cy="826996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recto 35"/>
            <p:cNvCxnSpPr/>
            <p:nvPr/>
          </p:nvCxnSpPr>
          <p:spPr>
            <a:xfrm>
              <a:off x="5808372" y="2997632"/>
              <a:ext cx="824248" cy="0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upo 36"/>
          <p:cNvGrpSpPr/>
          <p:nvPr/>
        </p:nvGrpSpPr>
        <p:grpSpPr>
          <a:xfrm>
            <a:off x="5624831" y="3512172"/>
            <a:ext cx="824248" cy="826996"/>
            <a:chOff x="5808372" y="2170636"/>
            <a:chExt cx="824248" cy="826996"/>
          </a:xfrm>
        </p:grpSpPr>
        <p:cxnSp>
          <p:nvCxnSpPr>
            <p:cNvPr id="38" name="Conector recto 37"/>
            <p:cNvCxnSpPr/>
            <p:nvPr/>
          </p:nvCxnSpPr>
          <p:spPr>
            <a:xfrm>
              <a:off x="5808372" y="2170636"/>
              <a:ext cx="811369" cy="0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ector recto 38"/>
            <p:cNvCxnSpPr/>
            <p:nvPr/>
          </p:nvCxnSpPr>
          <p:spPr>
            <a:xfrm>
              <a:off x="5834130" y="2170636"/>
              <a:ext cx="0" cy="826996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/>
            <p:nvPr/>
          </p:nvCxnSpPr>
          <p:spPr>
            <a:xfrm>
              <a:off x="5808372" y="2997632"/>
              <a:ext cx="824248" cy="0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Rectángulo redondeado 88"/>
          <p:cNvSpPr/>
          <p:nvPr/>
        </p:nvSpPr>
        <p:spPr>
          <a:xfrm>
            <a:off x="5823155" y="2676342"/>
            <a:ext cx="2189408" cy="60489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1200" dirty="0">
                <a:latin typeface="Arial Black" panose="020B0A04020102020204" pitchFamily="34" charset="0"/>
              </a:rPr>
              <a:t>P</a:t>
            </a:r>
            <a:r>
              <a:rPr lang="es-NI" sz="1200" dirty="0" smtClean="0">
                <a:latin typeface="Arial Black" panose="020B0A04020102020204" pitchFamily="34" charset="0"/>
              </a:rPr>
              <a:t>rofesional</a:t>
            </a:r>
          </a:p>
          <a:p>
            <a:pPr algn="ctr"/>
            <a:r>
              <a:rPr lang="es-NI" sz="2000" dirty="0" smtClean="0">
                <a:latin typeface="Arial Black" panose="020B0A04020102020204" pitchFamily="34" charset="0"/>
              </a:rPr>
              <a:t>92.7%</a:t>
            </a:r>
            <a:endParaRPr lang="es-NI" sz="2000" dirty="0">
              <a:latin typeface="Arial Black" panose="020B0A04020102020204" pitchFamily="34" charset="0"/>
            </a:endParaRPr>
          </a:p>
        </p:txBody>
      </p:sp>
      <p:sp>
        <p:nvSpPr>
          <p:cNvPr id="106" name="Rectángulo redondeado 105"/>
          <p:cNvSpPr/>
          <p:nvPr/>
        </p:nvSpPr>
        <p:spPr>
          <a:xfrm>
            <a:off x="5742473" y="3611710"/>
            <a:ext cx="2189408" cy="60489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1200" dirty="0" smtClean="0">
                <a:latin typeface="Arial Black" panose="020B0A04020102020204" pitchFamily="34" charset="0"/>
              </a:rPr>
              <a:t>Positiva</a:t>
            </a:r>
          </a:p>
          <a:p>
            <a:pPr algn="ctr"/>
            <a:r>
              <a:rPr lang="es-NI" sz="2000" dirty="0" smtClean="0">
                <a:latin typeface="Arial Black" panose="020B0A04020102020204" pitchFamily="34" charset="0"/>
              </a:rPr>
              <a:t>93.7%</a:t>
            </a:r>
            <a:endParaRPr lang="es-NI" sz="2000" dirty="0">
              <a:latin typeface="Arial Black" panose="020B0A04020102020204" pitchFamily="34" charset="0"/>
            </a:endParaRPr>
          </a:p>
        </p:txBody>
      </p:sp>
      <p:sp>
        <p:nvSpPr>
          <p:cNvPr id="83" name="Rectángulo redondeado 82"/>
          <p:cNvSpPr/>
          <p:nvPr/>
        </p:nvSpPr>
        <p:spPr>
          <a:xfrm>
            <a:off x="5732407" y="1682148"/>
            <a:ext cx="2189408" cy="60489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1200" dirty="0">
                <a:latin typeface="Arial Black" panose="020B0A04020102020204" pitchFamily="34" charset="0"/>
              </a:rPr>
              <a:t>C</a:t>
            </a:r>
            <a:r>
              <a:rPr lang="es-NI" sz="1200" dirty="0" smtClean="0">
                <a:latin typeface="Arial Black" panose="020B0A04020102020204" pitchFamily="34" charset="0"/>
              </a:rPr>
              <a:t>onfianza</a:t>
            </a:r>
          </a:p>
          <a:p>
            <a:pPr algn="ctr"/>
            <a:r>
              <a:rPr lang="es-NI" sz="2000" dirty="0" smtClean="0">
                <a:latin typeface="Arial Black" panose="020B0A04020102020204" pitchFamily="34" charset="0"/>
              </a:rPr>
              <a:t>92.5%</a:t>
            </a:r>
            <a:endParaRPr lang="es-NI" sz="2000" dirty="0">
              <a:latin typeface="Arial Black" panose="020B0A040201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9" y="4287939"/>
            <a:ext cx="3686231" cy="2079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8" name="Flecha a la derecha con muesca 87"/>
          <p:cNvSpPr/>
          <p:nvPr/>
        </p:nvSpPr>
        <p:spPr>
          <a:xfrm>
            <a:off x="3411062" y="2696046"/>
            <a:ext cx="2130910" cy="733663"/>
          </a:xfrm>
          <a:prstGeom prst="notchedRightArrow">
            <a:avLst/>
          </a:prstGeom>
          <a:solidFill>
            <a:srgbClr val="011F81"/>
          </a:solidFill>
        </p:spPr>
        <p:txBody>
          <a:bodyPr wrap="none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Profesionalismo </a:t>
            </a:r>
            <a:endParaRPr lang="es-NI" dirty="0">
              <a:solidFill>
                <a:schemeClr val="bg1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  <p:sp>
        <p:nvSpPr>
          <p:cNvPr id="26" name="Flecha a la derecha con muesca 25"/>
          <p:cNvSpPr/>
          <p:nvPr/>
        </p:nvSpPr>
        <p:spPr>
          <a:xfrm>
            <a:off x="1909046" y="4515995"/>
            <a:ext cx="3658945" cy="733663"/>
          </a:xfrm>
          <a:prstGeom prst="notchedRightArrow">
            <a:avLst/>
          </a:prstGeom>
          <a:solidFill>
            <a:srgbClr val="011F81"/>
          </a:solidFill>
        </p:spPr>
        <p:txBody>
          <a:bodyPr wrap="none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Respeto a los derechos humanos</a:t>
            </a:r>
            <a:endParaRPr lang="es-NI" dirty="0">
              <a:solidFill>
                <a:schemeClr val="bg1"/>
              </a:solidFill>
            </a:endParaRPr>
          </a:p>
        </p:txBody>
      </p:sp>
      <p:grpSp>
        <p:nvGrpSpPr>
          <p:cNvPr id="28" name="Grupo 27"/>
          <p:cNvGrpSpPr/>
          <p:nvPr/>
        </p:nvGrpSpPr>
        <p:grpSpPr>
          <a:xfrm>
            <a:off x="5652099" y="4501628"/>
            <a:ext cx="824248" cy="826996"/>
            <a:chOff x="5808372" y="2170636"/>
            <a:chExt cx="824248" cy="826996"/>
          </a:xfrm>
        </p:grpSpPr>
        <p:cxnSp>
          <p:nvCxnSpPr>
            <p:cNvPr id="30" name="Conector recto 29"/>
            <p:cNvCxnSpPr/>
            <p:nvPr/>
          </p:nvCxnSpPr>
          <p:spPr>
            <a:xfrm>
              <a:off x="5808372" y="2170636"/>
              <a:ext cx="811369" cy="0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cto 30"/>
            <p:cNvCxnSpPr/>
            <p:nvPr/>
          </p:nvCxnSpPr>
          <p:spPr>
            <a:xfrm>
              <a:off x="5834130" y="2170636"/>
              <a:ext cx="0" cy="826996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ctor recto 33"/>
            <p:cNvCxnSpPr/>
            <p:nvPr/>
          </p:nvCxnSpPr>
          <p:spPr>
            <a:xfrm>
              <a:off x="5808372" y="2997632"/>
              <a:ext cx="824248" cy="0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Rectángulo redondeado 40"/>
          <p:cNvSpPr/>
          <p:nvPr/>
        </p:nvSpPr>
        <p:spPr>
          <a:xfrm>
            <a:off x="5769741" y="4601166"/>
            <a:ext cx="2189408" cy="60489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1200" dirty="0" smtClean="0">
                <a:latin typeface="Arial Black" panose="020B0A04020102020204" pitchFamily="34" charset="0"/>
              </a:rPr>
              <a:t>Positiva</a:t>
            </a:r>
          </a:p>
          <a:p>
            <a:pPr algn="ctr"/>
            <a:r>
              <a:rPr lang="es-NI" sz="2000" dirty="0" smtClean="0">
                <a:latin typeface="Arial Black" panose="020B0A04020102020204" pitchFamily="34" charset="0"/>
              </a:rPr>
              <a:t>90.0%</a:t>
            </a:r>
            <a:endParaRPr lang="es-NI" sz="2000" dirty="0">
              <a:latin typeface="Arial Black" panose="020B0A04020102020204" pitchFamily="34" charset="0"/>
            </a:endParaRPr>
          </a:p>
        </p:txBody>
      </p:sp>
      <p:sp>
        <p:nvSpPr>
          <p:cNvPr id="42" name="Flecha a la derecha con muesca 41"/>
          <p:cNvSpPr/>
          <p:nvPr/>
        </p:nvSpPr>
        <p:spPr>
          <a:xfrm>
            <a:off x="1034069" y="5471019"/>
            <a:ext cx="4533922" cy="733663"/>
          </a:xfrm>
          <a:prstGeom prst="notchedRightArrow">
            <a:avLst/>
          </a:prstGeom>
          <a:solidFill>
            <a:srgbClr val="011F81"/>
          </a:solidFill>
        </p:spPr>
        <p:txBody>
          <a:bodyPr wrap="none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Garantía de la paz y la estabilidad del País</a:t>
            </a:r>
            <a:endParaRPr lang="es-NI" dirty="0">
              <a:solidFill>
                <a:schemeClr val="bg1"/>
              </a:solidFill>
            </a:endParaRPr>
          </a:p>
        </p:txBody>
      </p:sp>
      <p:grpSp>
        <p:nvGrpSpPr>
          <p:cNvPr id="43" name="Grupo 42"/>
          <p:cNvGrpSpPr/>
          <p:nvPr/>
        </p:nvGrpSpPr>
        <p:grpSpPr>
          <a:xfrm>
            <a:off x="5662700" y="5471019"/>
            <a:ext cx="824248" cy="826996"/>
            <a:chOff x="5808372" y="2170636"/>
            <a:chExt cx="824248" cy="826996"/>
          </a:xfrm>
        </p:grpSpPr>
        <p:cxnSp>
          <p:nvCxnSpPr>
            <p:cNvPr id="44" name="Conector recto 43"/>
            <p:cNvCxnSpPr/>
            <p:nvPr/>
          </p:nvCxnSpPr>
          <p:spPr>
            <a:xfrm>
              <a:off x="5808372" y="2170636"/>
              <a:ext cx="811369" cy="0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/>
            <p:cNvCxnSpPr/>
            <p:nvPr/>
          </p:nvCxnSpPr>
          <p:spPr>
            <a:xfrm>
              <a:off x="5834130" y="2170636"/>
              <a:ext cx="0" cy="826996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ector recto 45"/>
            <p:cNvCxnSpPr/>
            <p:nvPr/>
          </p:nvCxnSpPr>
          <p:spPr>
            <a:xfrm>
              <a:off x="5808372" y="2997632"/>
              <a:ext cx="824248" cy="0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ángulo redondeado 46"/>
          <p:cNvSpPr/>
          <p:nvPr/>
        </p:nvSpPr>
        <p:spPr>
          <a:xfrm>
            <a:off x="5780342" y="5570557"/>
            <a:ext cx="2189408" cy="60489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NI" sz="1200" dirty="0" smtClean="0">
                <a:latin typeface="Arial Black" panose="020B0A04020102020204" pitchFamily="34" charset="0"/>
              </a:rPr>
              <a:t>Positiva</a:t>
            </a:r>
          </a:p>
          <a:p>
            <a:pPr algn="ctr"/>
            <a:r>
              <a:rPr lang="es-NI" sz="2000" dirty="0" smtClean="0">
                <a:latin typeface="Arial Black" panose="020B0A04020102020204" pitchFamily="34" charset="0"/>
              </a:rPr>
              <a:t>87.8%</a:t>
            </a:r>
            <a:endParaRPr lang="es-NI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7413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1362" y="68721"/>
            <a:ext cx="6248773" cy="1159622"/>
          </a:xfrm>
        </p:spPr>
        <p:txBody>
          <a:bodyPr>
            <a:normAutofit/>
          </a:bodyPr>
          <a:lstStyle/>
          <a:p>
            <a:r>
              <a:rPr lang="es-ES" dirty="0" smtClean="0"/>
              <a:t>Acuerdo/Desacuerdo con carta de entendimiento suscrita entre Gobierno de Nicaragua y OEA</a:t>
            </a:r>
            <a:endParaRPr lang="es-ES" dirty="0"/>
          </a:p>
        </p:txBody>
      </p:sp>
      <p:graphicFrame>
        <p:nvGraphicFramePr>
          <p:cNvPr id="3" name="8 Gráfico"/>
          <p:cNvGraphicFramePr/>
          <p:nvPr>
            <p:extLst>
              <p:ext uri="{D42A27DB-BD31-4B8C-83A1-F6EECF244321}">
                <p14:modId xmlns:p14="http://schemas.microsoft.com/office/powerpoint/2010/main" val="2239991447"/>
              </p:ext>
            </p:extLst>
          </p:nvPr>
        </p:nvGraphicFramePr>
        <p:xfrm>
          <a:off x="95604" y="1243433"/>
          <a:ext cx="8890766" cy="2530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" name="Marcador de número de diapositiva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6CBDD-1E63-4D7E-82C9-5FEA59635773}" type="slidenum">
              <a:rPr lang="es-ES" smtClean="0"/>
              <a:pPr/>
              <a:t>36</a:t>
            </a:fld>
            <a:endParaRPr lang="es-ES"/>
          </a:p>
        </p:txBody>
      </p:sp>
      <p:sp>
        <p:nvSpPr>
          <p:cNvPr id="19" name="Marcador de pie de pá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>
                <a:solidFill>
                  <a:prstClr val="white"/>
                </a:solidFill>
              </a:rPr>
              <a:t>Sistema de Monitoreo de Opinión Pública; Correspondiente 4to. Trimestre 2017; M&amp;R Consultores</a:t>
            </a:r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24" name="Título 1"/>
          <p:cNvSpPr txBox="1">
            <a:spLocks/>
          </p:cNvSpPr>
          <p:nvPr/>
        </p:nvSpPr>
        <p:spPr>
          <a:xfrm>
            <a:off x="430306" y="3739680"/>
            <a:ext cx="8068235" cy="803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s-NI" sz="2000" smtClean="0"/>
              <a:t>Calificación  trabajo realizado por la misión de la OEA en las recién pasadas Elecciones Municipales</a:t>
            </a:r>
            <a:endParaRPr lang="es-NI" sz="2000" dirty="0"/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316" y="4574398"/>
            <a:ext cx="1577343" cy="1876678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801" y="4501628"/>
            <a:ext cx="1712958" cy="2093175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022" y="4503641"/>
            <a:ext cx="1753278" cy="2084207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46" y="4461286"/>
            <a:ext cx="1742337" cy="2070471"/>
          </a:xfrm>
          <a:prstGeom prst="rect">
            <a:avLst/>
          </a:prstGeom>
        </p:spPr>
      </p:pic>
      <p:sp>
        <p:nvSpPr>
          <p:cNvPr id="29" name="CuadroTexto 28"/>
          <p:cNvSpPr txBox="1"/>
          <p:nvPr/>
        </p:nvSpPr>
        <p:spPr>
          <a:xfrm>
            <a:off x="7251136" y="4952348"/>
            <a:ext cx="1365426" cy="619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3428" b="1" dirty="0">
                <a:latin typeface="Arial" panose="020B0604020202020204" pitchFamily="34" charset="0"/>
                <a:cs typeface="Arial" panose="020B0604020202020204" pitchFamily="34" charset="0"/>
              </a:rPr>
              <a:t>4.1%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2904858" y="5100438"/>
            <a:ext cx="1484495" cy="619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3428" b="1" dirty="0">
                <a:latin typeface="Arial" panose="020B0604020202020204" pitchFamily="34" charset="0"/>
                <a:cs typeface="Arial" panose="020B0604020202020204" pitchFamily="34" charset="0"/>
              </a:rPr>
              <a:t>13.0%</a:t>
            </a:r>
          </a:p>
        </p:txBody>
      </p:sp>
      <p:sp>
        <p:nvSpPr>
          <p:cNvPr id="31" name="CuadroTexto 30"/>
          <p:cNvSpPr txBox="1"/>
          <p:nvPr/>
        </p:nvSpPr>
        <p:spPr>
          <a:xfrm>
            <a:off x="-22102" y="5977926"/>
            <a:ext cx="2828018" cy="4879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NI" sz="2571" b="1" dirty="0">
                <a:solidFill>
                  <a:srgbClr val="003300"/>
                </a:solidFill>
              </a:rPr>
              <a:t>Muy Buena/ Buena</a:t>
            </a:r>
          </a:p>
        </p:txBody>
      </p:sp>
      <p:sp>
        <p:nvSpPr>
          <p:cNvPr id="32" name="CuadroTexto 31"/>
          <p:cNvSpPr txBox="1"/>
          <p:nvPr/>
        </p:nvSpPr>
        <p:spPr>
          <a:xfrm>
            <a:off x="3072923" y="5985934"/>
            <a:ext cx="1228221" cy="4879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2400" b="1">
                <a:solidFill>
                  <a:srgbClr val="003300"/>
                </a:solidFill>
              </a:defRPr>
            </a:lvl1pPr>
          </a:lstStyle>
          <a:p>
            <a:r>
              <a:rPr lang="es-NI" sz="2571" dirty="0">
                <a:solidFill>
                  <a:schemeClr val="tx1"/>
                </a:solidFill>
              </a:rPr>
              <a:t>Regular</a:t>
            </a:r>
          </a:p>
        </p:txBody>
      </p:sp>
      <p:sp>
        <p:nvSpPr>
          <p:cNvPr id="33" name="CuadroTexto 32"/>
          <p:cNvSpPr txBox="1"/>
          <p:nvPr/>
        </p:nvSpPr>
        <p:spPr>
          <a:xfrm>
            <a:off x="4893213" y="5984141"/>
            <a:ext cx="2077300" cy="4879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2400" b="1">
                <a:solidFill>
                  <a:srgbClr val="003300"/>
                </a:solidFill>
              </a:defRPr>
            </a:lvl1pPr>
          </a:lstStyle>
          <a:p>
            <a:r>
              <a:rPr lang="es-NI" sz="2571" dirty="0">
                <a:solidFill>
                  <a:srgbClr val="C00000"/>
                </a:solidFill>
              </a:rPr>
              <a:t>Mala/ Pésima</a:t>
            </a:r>
          </a:p>
        </p:txBody>
      </p:sp>
      <p:sp>
        <p:nvSpPr>
          <p:cNvPr id="34" name="CuadroTexto 33"/>
          <p:cNvSpPr txBox="1"/>
          <p:nvPr/>
        </p:nvSpPr>
        <p:spPr>
          <a:xfrm>
            <a:off x="7280169" y="6021939"/>
            <a:ext cx="1428596" cy="4879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2400" b="1">
                <a:solidFill>
                  <a:srgbClr val="C00000"/>
                </a:solidFill>
              </a:defRPr>
            </a:lvl1pPr>
          </a:lstStyle>
          <a:p>
            <a:r>
              <a:rPr lang="es-NI" sz="2571" dirty="0">
                <a:solidFill>
                  <a:srgbClr val="002060"/>
                </a:solidFill>
              </a:rPr>
              <a:t>No opina</a:t>
            </a:r>
          </a:p>
        </p:txBody>
      </p:sp>
      <p:sp>
        <p:nvSpPr>
          <p:cNvPr id="35" name="CuadroTexto 34"/>
          <p:cNvSpPr txBox="1"/>
          <p:nvPr/>
        </p:nvSpPr>
        <p:spPr>
          <a:xfrm>
            <a:off x="609998" y="4934648"/>
            <a:ext cx="1523780" cy="619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3428" b="1" dirty="0">
                <a:latin typeface="Arial" panose="020B0604020202020204" pitchFamily="34" charset="0"/>
                <a:cs typeface="Arial" panose="020B0604020202020204" pitchFamily="34" charset="0"/>
              </a:rPr>
              <a:t>73.6%</a:t>
            </a:r>
          </a:p>
        </p:txBody>
      </p:sp>
      <p:sp>
        <p:nvSpPr>
          <p:cNvPr id="36" name="CuadroTexto 35"/>
          <p:cNvSpPr txBox="1"/>
          <p:nvPr/>
        </p:nvSpPr>
        <p:spPr>
          <a:xfrm>
            <a:off x="5303996" y="4906641"/>
            <a:ext cx="1365426" cy="619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3428" b="1" dirty="0">
                <a:latin typeface="Arial" panose="020B0604020202020204" pitchFamily="34" charset="0"/>
                <a:cs typeface="Arial" panose="020B0604020202020204" pitchFamily="34" charset="0"/>
              </a:rPr>
              <a:t>9.3%</a:t>
            </a:r>
          </a:p>
        </p:txBody>
      </p:sp>
    </p:spTree>
    <p:extLst>
      <p:ext uri="{BB962C8B-B14F-4D97-AF65-F5344CB8AC3E}">
        <p14:creationId xmlns:p14="http://schemas.microsoft.com/office/powerpoint/2010/main" val="180902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30637" y="15225"/>
            <a:ext cx="6619163" cy="1252065"/>
          </a:xfrm>
        </p:spPr>
        <p:txBody>
          <a:bodyPr>
            <a:noAutofit/>
          </a:bodyPr>
          <a:lstStyle/>
          <a:p>
            <a:pPr algn="ctr"/>
            <a:r>
              <a:rPr lang="es-NI" sz="3600" dirty="0" smtClean="0"/>
              <a:t/>
            </a:r>
            <a:br>
              <a:rPr lang="es-NI" sz="3600" dirty="0" smtClean="0"/>
            </a:br>
            <a:r>
              <a:rPr lang="es-NI" sz="3600" dirty="0" smtClean="0"/>
              <a:t> </a:t>
            </a:r>
            <a:r>
              <a:rPr lang="es-NI" sz="2800" dirty="0" smtClean="0"/>
              <a:t>Satisfacción – Insatisfacción que  produce…</a:t>
            </a:r>
            <a:endParaRPr lang="es-NI" sz="28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51E72-5327-4E31-98BB-227EE5D79AB7}" type="slidenum">
              <a:rPr lang="es-ES" smtClean="0"/>
              <a:pPr/>
              <a:t>37</a:t>
            </a:fld>
            <a:endParaRPr lang="es-ES"/>
          </a:p>
        </p:txBody>
      </p:sp>
      <p:grpSp>
        <p:nvGrpSpPr>
          <p:cNvPr id="93" name="Grupo 92"/>
          <p:cNvGrpSpPr/>
          <p:nvPr/>
        </p:nvGrpSpPr>
        <p:grpSpPr>
          <a:xfrm>
            <a:off x="208674" y="2661313"/>
            <a:ext cx="3858360" cy="3728068"/>
            <a:chOff x="181378" y="2006221"/>
            <a:chExt cx="3858360" cy="3728068"/>
          </a:xfrm>
        </p:grpSpPr>
        <p:grpSp>
          <p:nvGrpSpPr>
            <p:cNvPr id="88" name="Grupo 87"/>
            <p:cNvGrpSpPr/>
            <p:nvPr/>
          </p:nvGrpSpPr>
          <p:grpSpPr>
            <a:xfrm>
              <a:off x="182049" y="2006221"/>
              <a:ext cx="3857689" cy="622802"/>
              <a:chOff x="182049" y="2006221"/>
              <a:chExt cx="3857689" cy="622802"/>
            </a:xfrm>
          </p:grpSpPr>
          <p:sp>
            <p:nvSpPr>
              <p:cNvPr id="8" name="Cheurón 7"/>
              <p:cNvSpPr/>
              <p:nvPr/>
            </p:nvSpPr>
            <p:spPr>
              <a:xfrm>
                <a:off x="182049" y="2006221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" name="Cheurón 8"/>
              <p:cNvSpPr/>
              <p:nvPr/>
            </p:nvSpPr>
            <p:spPr>
              <a:xfrm>
                <a:off x="685191" y="2006221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0" name="Cheurón 9"/>
              <p:cNvSpPr/>
              <p:nvPr/>
            </p:nvSpPr>
            <p:spPr>
              <a:xfrm>
                <a:off x="1188731" y="2006221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4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1" name="Cheurón 10"/>
              <p:cNvSpPr/>
              <p:nvPr/>
            </p:nvSpPr>
            <p:spPr>
              <a:xfrm>
                <a:off x="1691873" y="2006221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5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2" name="Cheurón 11"/>
              <p:cNvSpPr/>
              <p:nvPr/>
            </p:nvSpPr>
            <p:spPr>
              <a:xfrm>
                <a:off x="2195414" y="2006221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6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" name="Cheurón 12"/>
              <p:cNvSpPr/>
              <p:nvPr/>
            </p:nvSpPr>
            <p:spPr>
              <a:xfrm>
                <a:off x="2698556" y="2006221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4" name="Cheurón 13"/>
              <p:cNvSpPr/>
              <p:nvPr/>
            </p:nvSpPr>
            <p:spPr>
              <a:xfrm>
                <a:off x="3202096" y="2006221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" name="Forma libre 14"/>
              <p:cNvSpPr/>
              <p:nvPr/>
            </p:nvSpPr>
            <p:spPr>
              <a:xfrm>
                <a:off x="182049" y="2068501"/>
                <a:ext cx="3626203" cy="498242"/>
              </a:xfrm>
              <a:custGeom>
                <a:avLst/>
                <a:gdLst>
                  <a:gd name="connsiteX0" fmla="*/ 0 w 4797878"/>
                  <a:gd name="connsiteY0" fmla="*/ 0 h 701675"/>
                  <a:gd name="connsiteX1" fmla="*/ 4797878 w 4797878"/>
                  <a:gd name="connsiteY1" fmla="*/ 0 h 701675"/>
                  <a:gd name="connsiteX2" fmla="*/ 4797878 w 4797878"/>
                  <a:gd name="connsiteY2" fmla="*/ 701675 h 701675"/>
                  <a:gd name="connsiteX3" fmla="*/ 0 w 4797878"/>
                  <a:gd name="connsiteY3" fmla="*/ 701675 h 701675"/>
                  <a:gd name="connsiteX4" fmla="*/ 0 w 4797878"/>
                  <a:gd name="connsiteY4" fmla="*/ 0 h 701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97878" h="701675">
                    <a:moveTo>
                      <a:pt x="0" y="0"/>
                    </a:moveTo>
                    <a:lnTo>
                      <a:pt x="4797878" y="0"/>
                    </a:lnTo>
                    <a:lnTo>
                      <a:pt x="4797878" y="701675"/>
                    </a:lnTo>
                    <a:lnTo>
                      <a:pt x="0" y="701675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91440" tIns="91440" rIns="91440" bIns="91440" numCol="1" spcCol="1270" anchor="ctr" anchorCtr="0">
                <a:noAutofit/>
              </a:bodyPr>
              <a:lstStyle/>
              <a:p>
                <a:pPr lvl="0" algn="l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NI" sz="1400" b="1" kern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El nuevo estadio nacional Denis Martínez</a:t>
                </a:r>
                <a:endParaRPr lang="es-NI" sz="1400" b="1" kern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9" name="Grupo 88"/>
            <p:cNvGrpSpPr/>
            <p:nvPr/>
          </p:nvGrpSpPr>
          <p:grpSpPr>
            <a:xfrm>
              <a:off x="181850" y="2767467"/>
              <a:ext cx="3857689" cy="622802"/>
              <a:chOff x="182049" y="2984585"/>
              <a:chExt cx="3857689" cy="622802"/>
            </a:xfrm>
          </p:grpSpPr>
          <p:sp>
            <p:nvSpPr>
              <p:cNvPr id="17" name="Cheurón 16"/>
              <p:cNvSpPr/>
              <p:nvPr/>
            </p:nvSpPr>
            <p:spPr>
              <a:xfrm>
                <a:off x="182049" y="2984585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4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8" name="Cheurón 17"/>
              <p:cNvSpPr/>
              <p:nvPr/>
            </p:nvSpPr>
            <p:spPr>
              <a:xfrm>
                <a:off x="685191" y="2984585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5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9" name="Cheurón 18"/>
              <p:cNvSpPr/>
              <p:nvPr/>
            </p:nvSpPr>
            <p:spPr>
              <a:xfrm>
                <a:off x="1188731" y="2984585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6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0" name="Cheurón 19"/>
              <p:cNvSpPr/>
              <p:nvPr/>
            </p:nvSpPr>
            <p:spPr>
              <a:xfrm>
                <a:off x="1691873" y="2984585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1" name="Cheurón 20"/>
              <p:cNvSpPr/>
              <p:nvPr/>
            </p:nvSpPr>
            <p:spPr>
              <a:xfrm>
                <a:off x="2195414" y="2984585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2" name="Cheurón 21"/>
              <p:cNvSpPr/>
              <p:nvPr/>
            </p:nvSpPr>
            <p:spPr>
              <a:xfrm>
                <a:off x="2698556" y="2984585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4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3" name="Cheurón 22"/>
              <p:cNvSpPr/>
              <p:nvPr/>
            </p:nvSpPr>
            <p:spPr>
              <a:xfrm>
                <a:off x="3202096" y="2984585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5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4" name="Forma libre 23"/>
              <p:cNvSpPr/>
              <p:nvPr/>
            </p:nvSpPr>
            <p:spPr>
              <a:xfrm>
                <a:off x="182049" y="3046865"/>
                <a:ext cx="3626203" cy="498242"/>
              </a:xfrm>
              <a:custGeom>
                <a:avLst/>
                <a:gdLst>
                  <a:gd name="connsiteX0" fmla="*/ 0 w 4797878"/>
                  <a:gd name="connsiteY0" fmla="*/ 0 h 701675"/>
                  <a:gd name="connsiteX1" fmla="*/ 4797878 w 4797878"/>
                  <a:gd name="connsiteY1" fmla="*/ 0 h 701675"/>
                  <a:gd name="connsiteX2" fmla="*/ 4797878 w 4797878"/>
                  <a:gd name="connsiteY2" fmla="*/ 701675 h 701675"/>
                  <a:gd name="connsiteX3" fmla="*/ 0 w 4797878"/>
                  <a:gd name="connsiteY3" fmla="*/ 701675 h 701675"/>
                  <a:gd name="connsiteX4" fmla="*/ 0 w 4797878"/>
                  <a:gd name="connsiteY4" fmla="*/ 0 h 701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97878" h="701675">
                    <a:moveTo>
                      <a:pt x="0" y="0"/>
                    </a:moveTo>
                    <a:lnTo>
                      <a:pt x="4797878" y="0"/>
                    </a:lnTo>
                    <a:lnTo>
                      <a:pt x="4797878" y="701675"/>
                    </a:lnTo>
                    <a:lnTo>
                      <a:pt x="0" y="701675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solidFill>
                  <a:srgbClr val="00B05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91440" tIns="91440" rIns="91440" bIns="91440" numCol="1" spcCol="1270" anchor="ctr" anchorCtr="0">
                <a:noAutofit/>
              </a:bodyPr>
              <a:lstStyle/>
              <a:p>
                <a:pPr lvl="0" algn="l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NI" sz="1400" b="1" kern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El nuevo polideportivo Alexis Arguello</a:t>
                </a:r>
                <a:endParaRPr lang="es-NI" sz="1400" b="1" kern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0" name="Grupo 89"/>
            <p:cNvGrpSpPr/>
            <p:nvPr/>
          </p:nvGrpSpPr>
          <p:grpSpPr>
            <a:xfrm>
              <a:off x="181650" y="3528713"/>
              <a:ext cx="3857689" cy="622804"/>
              <a:chOff x="182049" y="3962949"/>
              <a:chExt cx="3857689" cy="622804"/>
            </a:xfrm>
          </p:grpSpPr>
          <p:sp>
            <p:nvSpPr>
              <p:cNvPr id="26" name="Cheurón 25"/>
              <p:cNvSpPr/>
              <p:nvPr/>
            </p:nvSpPr>
            <p:spPr>
              <a:xfrm>
                <a:off x="182049" y="3962949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FF0066"/>
              </a:solidFill>
              <a:ln>
                <a:solidFill>
                  <a:srgbClr val="FF0066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6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Cheurón 26"/>
              <p:cNvSpPr/>
              <p:nvPr/>
            </p:nvSpPr>
            <p:spPr>
              <a:xfrm>
                <a:off x="685191" y="3962949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FF0066"/>
              </a:solidFill>
              <a:ln>
                <a:solidFill>
                  <a:srgbClr val="FF0066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8" name="Cheurón 27"/>
              <p:cNvSpPr/>
              <p:nvPr/>
            </p:nvSpPr>
            <p:spPr>
              <a:xfrm>
                <a:off x="1188731" y="3962949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FF0066"/>
              </a:solidFill>
              <a:ln>
                <a:solidFill>
                  <a:srgbClr val="FF0066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" name="Cheurón 28"/>
              <p:cNvSpPr/>
              <p:nvPr/>
            </p:nvSpPr>
            <p:spPr>
              <a:xfrm>
                <a:off x="1691873" y="3962949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FF0066"/>
              </a:solidFill>
              <a:ln>
                <a:solidFill>
                  <a:srgbClr val="FF0066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4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0" name="Cheurón 29"/>
              <p:cNvSpPr/>
              <p:nvPr/>
            </p:nvSpPr>
            <p:spPr>
              <a:xfrm>
                <a:off x="2195414" y="3962949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FF0066"/>
              </a:solidFill>
              <a:ln>
                <a:solidFill>
                  <a:srgbClr val="FF0066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5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" name="Cheurón 30"/>
              <p:cNvSpPr/>
              <p:nvPr/>
            </p:nvSpPr>
            <p:spPr>
              <a:xfrm>
                <a:off x="2698556" y="3962951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FF0066"/>
              </a:solidFill>
              <a:ln>
                <a:solidFill>
                  <a:srgbClr val="FF0066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6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2" name="Cheurón 31"/>
              <p:cNvSpPr/>
              <p:nvPr/>
            </p:nvSpPr>
            <p:spPr>
              <a:xfrm>
                <a:off x="3202096" y="3962951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FF0066"/>
              </a:solidFill>
              <a:ln>
                <a:solidFill>
                  <a:srgbClr val="FF0066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Forma libre 32"/>
              <p:cNvSpPr/>
              <p:nvPr/>
            </p:nvSpPr>
            <p:spPr>
              <a:xfrm>
                <a:off x="182049" y="4025233"/>
                <a:ext cx="3626204" cy="498242"/>
              </a:xfrm>
              <a:custGeom>
                <a:avLst/>
                <a:gdLst>
                  <a:gd name="connsiteX0" fmla="*/ 0 w 4797878"/>
                  <a:gd name="connsiteY0" fmla="*/ 0 h 701675"/>
                  <a:gd name="connsiteX1" fmla="*/ 4797878 w 4797878"/>
                  <a:gd name="connsiteY1" fmla="*/ 0 h 701675"/>
                  <a:gd name="connsiteX2" fmla="*/ 4797878 w 4797878"/>
                  <a:gd name="connsiteY2" fmla="*/ 701675 h 701675"/>
                  <a:gd name="connsiteX3" fmla="*/ 0 w 4797878"/>
                  <a:gd name="connsiteY3" fmla="*/ 701675 h 701675"/>
                  <a:gd name="connsiteX4" fmla="*/ 0 w 4797878"/>
                  <a:gd name="connsiteY4" fmla="*/ 0 h 701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97878" h="701675">
                    <a:moveTo>
                      <a:pt x="0" y="0"/>
                    </a:moveTo>
                    <a:lnTo>
                      <a:pt x="4797878" y="0"/>
                    </a:lnTo>
                    <a:lnTo>
                      <a:pt x="4797878" y="701675"/>
                    </a:lnTo>
                    <a:lnTo>
                      <a:pt x="0" y="701675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solidFill>
                  <a:srgbClr val="FF0066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4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91440" tIns="91440" rIns="91440" bIns="91440" numCol="1" spcCol="1270" anchor="ctr" anchorCtr="0">
                <a:noAutofit/>
              </a:bodyPr>
              <a:lstStyle/>
              <a:p>
                <a:pPr lvl="0" algn="l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NI" sz="1400" b="1" kern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Las nuevas piscinas Olímpicas Michelle Richardson</a:t>
                </a:r>
                <a:endParaRPr lang="es-NI" sz="1400" b="1" kern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1" name="Grupo 90"/>
            <p:cNvGrpSpPr/>
            <p:nvPr/>
          </p:nvGrpSpPr>
          <p:grpSpPr>
            <a:xfrm>
              <a:off x="181450" y="4325512"/>
              <a:ext cx="3857689" cy="622802"/>
              <a:chOff x="181850" y="4826929"/>
              <a:chExt cx="3857689" cy="622802"/>
            </a:xfrm>
          </p:grpSpPr>
          <p:sp>
            <p:nvSpPr>
              <p:cNvPr id="63" name="Cheurón 62"/>
              <p:cNvSpPr/>
              <p:nvPr/>
            </p:nvSpPr>
            <p:spPr>
              <a:xfrm>
                <a:off x="181850" y="4826929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4" name="Cheurón 63"/>
              <p:cNvSpPr/>
              <p:nvPr/>
            </p:nvSpPr>
            <p:spPr>
              <a:xfrm>
                <a:off x="684992" y="4826929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5" name="Cheurón 64"/>
              <p:cNvSpPr/>
              <p:nvPr/>
            </p:nvSpPr>
            <p:spPr>
              <a:xfrm>
                <a:off x="1188532" y="4826929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4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6" name="Cheurón 65"/>
              <p:cNvSpPr/>
              <p:nvPr/>
            </p:nvSpPr>
            <p:spPr>
              <a:xfrm>
                <a:off x="1691674" y="4826929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5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7" name="Cheurón 66"/>
              <p:cNvSpPr/>
              <p:nvPr/>
            </p:nvSpPr>
            <p:spPr>
              <a:xfrm>
                <a:off x="2195215" y="4826929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6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8" name="Cheurón 67"/>
              <p:cNvSpPr/>
              <p:nvPr/>
            </p:nvSpPr>
            <p:spPr>
              <a:xfrm>
                <a:off x="2698357" y="4826929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9" name="Cheurón 68"/>
              <p:cNvSpPr/>
              <p:nvPr/>
            </p:nvSpPr>
            <p:spPr>
              <a:xfrm>
                <a:off x="3201897" y="4826929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0" name="Forma libre 69"/>
              <p:cNvSpPr/>
              <p:nvPr/>
            </p:nvSpPr>
            <p:spPr>
              <a:xfrm>
                <a:off x="181850" y="4851654"/>
                <a:ext cx="3626203" cy="549309"/>
              </a:xfrm>
              <a:custGeom>
                <a:avLst/>
                <a:gdLst>
                  <a:gd name="connsiteX0" fmla="*/ 0 w 4797878"/>
                  <a:gd name="connsiteY0" fmla="*/ 0 h 701675"/>
                  <a:gd name="connsiteX1" fmla="*/ 4797878 w 4797878"/>
                  <a:gd name="connsiteY1" fmla="*/ 0 h 701675"/>
                  <a:gd name="connsiteX2" fmla="*/ 4797878 w 4797878"/>
                  <a:gd name="connsiteY2" fmla="*/ 701675 h 701675"/>
                  <a:gd name="connsiteX3" fmla="*/ 0 w 4797878"/>
                  <a:gd name="connsiteY3" fmla="*/ 701675 h 701675"/>
                  <a:gd name="connsiteX4" fmla="*/ 0 w 4797878"/>
                  <a:gd name="connsiteY4" fmla="*/ 0 h 701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97878" h="701675">
                    <a:moveTo>
                      <a:pt x="0" y="0"/>
                    </a:moveTo>
                    <a:lnTo>
                      <a:pt x="4797878" y="0"/>
                    </a:lnTo>
                    <a:lnTo>
                      <a:pt x="4797878" y="701675"/>
                    </a:lnTo>
                    <a:lnTo>
                      <a:pt x="0" y="701675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91440" tIns="91440" rIns="91440" bIns="91440" numCol="1" spcCol="1270" anchor="ctr" anchorCtr="0">
                <a:noAutofit/>
              </a:bodyPr>
              <a:lstStyle/>
              <a:p>
                <a:pPr lvl="0" algn="l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NI" sz="1400" b="1" kern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El trabajo realizado por las autoridades para garantizar el desarrollo de los juegos centroamericanos</a:t>
                </a:r>
                <a:endParaRPr lang="es-NI" sz="1400" b="1" kern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2" name="Grupo 91"/>
            <p:cNvGrpSpPr/>
            <p:nvPr/>
          </p:nvGrpSpPr>
          <p:grpSpPr>
            <a:xfrm>
              <a:off x="181378" y="5111487"/>
              <a:ext cx="3857689" cy="622802"/>
              <a:chOff x="181850" y="5805294"/>
              <a:chExt cx="3857689" cy="622802"/>
            </a:xfrm>
          </p:grpSpPr>
          <p:sp>
            <p:nvSpPr>
              <p:cNvPr id="71" name="Cheurón 70"/>
              <p:cNvSpPr/>
              <p:nvPr/>
            </p:nvSpPr>
            <p:spPr>
              <a:xfrm>
                <a:off x="181850" y="5805294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4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2" name="Cheurón 71"/>
              <p:cNvSpPr/>
              <p:nvPr/>
            </p:nvSpPr>
            <p:spPr>
              <a:xfrm>
                <a:off x="684992" y="5805294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5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3" name="Cheurón 72"/>
              <p:cNvSpPr/>
              <p:nvPr/>
            </p:nvSpPr>
            <p:spPr>
              <a:xfrm>
                <a:off x="1188532" y="5805294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6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4" name="Cheurón 73"/>
              <p:cNvSpPr/>
              <p:nvPr/>
            </p:nvSpPr>
            <p:spPr>
              <a:xfrm>
                <a:off x="1691674" y="5805294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5" name="Cheurón 74"/>
              <p:cNvSpPr/>
              <p:nvPr/>
            </p:nvSpPr>
            <p:spPr>
              <a:xfrm>
                <a:off x="2195215" y="5805294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6" name="Cheurón 75"/>
              <p:cNvSpPr/>
              <p:nvPr/>
            </p:nvSpPr>
            <p:spPr>
              <a:xfrm>
                <a:off x="2698357" y="5805294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4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7" name="Cheurón 76"/>
              <p:cNvSpPr/>
              <p:nvPr/>
            </p:nvSpPr>
            <p:spPr>
              <a:xfrm>
                <a:off x="3201897" y="5805294"/>
                <a:ext cx="837642" cy="622802"/>
              </a:xfrm>
              <a:prstGeom prst="chevron">
                <a:avLst>
                  <a:gd name="adj" fmla="val 70610"/>
                </a:avLst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5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8" name="Forma libre 77"/>
              <p:cNvSpPr/>
              <p:nvPr/>
            </p:nvSpPr>
            <p:spPr>
              <a:xfrm>
                <a:off x="181850" y="5867573"/>
                <a:ext cx="3626203" cy="498242"/>
              </a:xfrm>
              <a:custGeom>
                <a:avLst/>
                <a:gdLst>
                  <a:gd name="connsiteX0" fmla="*/ 0 w 4797878"/>
                  <a:gd name="connsiteY0" fmla="*/ 0 h 701675"/>
                  <a:gd name="connsiteX1" fmla="*/ 4797878 w 4797878"/>
                  <a:gd name="connsiteY1" fmla="*/ 0 h 701675"/>
                  <a:gd name="connsiteX2" fmla="*/ 4797878 w 4797878"/>
                  <a:gd name="connsiteY2" fmla="*/ 701675 h 701675"/>
                  <a:gd name="connsiteX3" fmla="*/ 0 w 4797878"/>
                  <a:gd name="connsiteY3" fmla="*/ 701675 h 701675"/>
                  <a:gd name="connsiteX4" fmla="*/ 0 w 4797878"/>
                  <a:gd name="connsiteY4" fmla="*/ 0 h 701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97878" h="701675">
                    <a:moveTo>
                      <a:pt x="0" y="0"/>
                    </a:moveTo>
                    <a:lnTo>
                      <a:pt x="4797878" y="0"/>
                    </a:lnTo>
                    <a:lnTo>
                      <a:pt x="4797878" y="701675"/>
                    </a:lnTo>
                    <a:lnTo>
                      <a:pt x="0" y="701675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solidFill>
                  <a:srgbClr val="FFC000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91440" tIns="91440" rIns="91440" bIns="91440" numCol="1" spcCol="1270" anchor="ctr" anchorCtr="0">
                <a:noAutofit/>
              </a:bodyPr>
              <a:lstStyle/>
              <a:p>
                <a:pPr lvl="0" algn="l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NI" sz="1400" b="1" kern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El desempeño de los atletas nicaragüenses</a:t>
                </a:r>
                <a:endParaRPr lang="es-NI" sz="1400" b="1" kern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98" name="Grupo 97"/>
          <p:cNvGrpSpPr/>
          <p:nvPr/>
        </p:nvGrpSpPr>
        <p:grpSpPr>
          <a:xfrm>
            <a:off x="4086472" y="1905685"/>
            <a:ext cx="4751097" cy="540804"/>
            <a:chOff x="4279657" y="2219588"/>
            <a:chExt cx="4751097" cy="540804"/>
          </a:xfrm>
        </p:grpSpPr>
        <p:sp>
          <p:nvSpPr>
            <p:cNvPr id="94" name="Rectángulo 93"/>
            <p:cNvSpPr/>
            <p:nvPr/>
          </p:nvSpPr>
          <p:spPr>
            <a:xfrm>
              <a:off x="4279657" y="2228129"/>
              <a:ext cx="1528693" cy="532263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NI" b="1" dirty="0" smtClean="0"/>
                <a:t>Satisfacción</a:t>
              </a:r>
              <a:endParaRPr lang="es-NI" b="1" dirty="0"/>
            </a:p>
          </p:txBody>
        </p:sp>
        <p:sp>
          <p:nvSpPr>
            <p:cNvPr id="95" name="Rectángulo 94"/>
            <p:cNvSpPr/>
            <p:nvPr/>
          </p:nvSpPr>
          <p:spPr>
            <a:xfrm>
              <a:off x="5897683" y="2219589"/>
              <a:ext cx="1528693" cy="53226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NI" b="1" dirty="0" smtClean="0">
                  <a:solidFill>
                    <a:schemeClr val="tx1"/>
                  </a:solidFill>
                </a:rPr>
                <a:t>Indiferencia</a:t>
              </a:r>
              <a:endParaRPr lang="es-NI" b="1" dirty="0">
                <a:solidFill>
                  <a:schemeClr val="tx1"/>
                </a:solidFill>
              </a:endParaRPr>
            </a:p>
          </p:txBody>
        </p:sp>
        <p:sp>
          <p:nvSpPr>
            <p:cNvPr id="96" name="Rectángulo 95"/>
            <p:cNvSpPr/>
            <p:nvPr/>
          </p:nvSpPr>
          <p:spPr>
            <a:xfrm>
              <a:off x="7502061" y="2219588"/>
              <a:ext cx="1528693" cy="53226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NI" b="1" dirty="0" smtClean="0"/>
                <a:t>Insatisfacción</a:t>
              </a:r>
              <a:endParaRPr lang="es-NI" b="1" dirty="0"/>
            </a:p>
          </p:txBody>
        </p:sp>
      </p:grpSp>
      <p:graphicFrame>
        <p:nvGraphicFramePr>
          <p:cNvPr id="97" name="Tabla 96"/>
          <p:cNvGraphicFramePr>
            <a:graphicFrameLocks noGrp="1"/>
          </p:cNvGraphicFramePr>
          <p:nvPr>
            <p:extLst/>
          </p:nvPr>
        </p:nvGraphicFramePr>
        <p:xfrm>
          <a:off x="4086472" y="2661315"/>
          <a:ext cx="4774083" cy="3728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1361"/>
                <a:gridCol w="1591361"/>
                <a:gridCol w="1591361"/>
              </a:tblGrid>
              <a:tr h="745613">
                <a:tc>
                  <a:txBody>
                    <a:bodyPr/>
                    <a:lstStyle/>
                    <a:p>
                      <a:pPr algn="ctr" fontAlgn="b"/>
                      <a:r>
                        <a:rPr lang="es-NI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80.9%</a:t>
                      </a:r>
                      <a:endParaRPr lang="es-NI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12.1%</a:t>
                      </a:r>
                      <a:endParaRPr lang="es-NI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7.0%</a:t>
                      </a:r>
                      <a:endParaRPr lang="es-NI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45613">
                <a:tc>
                  <a:txBody>
                    <a:bodyPr/>
                    <a:lstStyle/>
                    <a:p>
                      <a:pPr algn="ctr" fontAlgn="b"/>
                      <a:r>
                        <a:rPr lang="es-NI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80.6%</a:t>
                      </a:r>
                      <a:endParaRPr lang="es-NI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11.8%</a:t>
                      </a:r>
                      <a:endParaRPr lang="es-NI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7.6%</a:t>
                      </a:r>
                      <a:endParaRPr lang="es-NI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45613">
                <a:tc>
                  <a:txBody>
                    <a:bodyPr/>
                    <a:lstStyle/>
                    <a:p>
                      <a:pPr algn="ctr" fontAlgn="b"/>
                      <a:r>
                        <a:rPr lang="es-NI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78.8%</a:t>
                      </a:r>
                      <a:endParaRPr lang="es-NI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13.3%</a:t>
                      </a:r>
                      <a:endParaRPr lang="es-NI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7.9%</a:t>
                      </a:r>
                      <a:endParaRPr lang="es-NI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45613">
                <a:tc>
                  <a:txBody>
                    <a:bodyPr/>
                    <a:lstStyle/>
                    <a:p>
                      <a:pPr algn="ctr" fontAlgn="b"/>
                      <a:r>
                        <a:rPr lang="es-NI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79.2%</a:t>
                      </a:r>
                      <a:endParaRPr lang="es-NI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12.8%</a:t>
                      </a:r>
                      <a:endParaRPr lang="es-NI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8.0%</a:t>
                      </a:r>
                      <a:endParaRPr lang="es-NI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45613">
                <a:tc>
                  <a:txBody>
                    <a:bodyPr/>
                    <a:lstStyle/>
                    <a:p>
                      <a:pPr algn="ctr" fontAlgn="b"/>
                      <a:r>
                        <a:rPr lang="es-NI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81.6%</a:t>
                      </a:r>
                      <a:endParaRPr lang="es-NI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10.8%</a:t>
                      </a:r>
                      <a:endParaRPr lang="es-NI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7.6%</a:t>
                      </a:r>
                      <a:endParaRPr lang="es-NI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69371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74213" y="3108684"/>
            <a:ext cx="6419850" cy="1325563"/>
          </a:xfrm>
        </p:spPr>
        <p:txBody>
          <a:bodyPr>
            <a:noAutofit/>
          </a:bodyPr>
          <a:lstStyle/>
          <a:p>
            <a:r>
              <a:rPr lang="es-NI" sz="9600" dirty="0" smtClean="0"/>
              <a:t>Muchas Gracias</a:t>
            </a:r>
            <a:endParaRPr lang="es-NI" sz="9600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NI" smtClean="0"/>
              <a:t>Sistema de Monitoreo de Opinión Pública; Correspondiente 4to. Trimestre 2017; M&amp;R Consultores</a:t>
            </a:r>
            <a:endParaRPr lang="es-NI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7931C-D6D0-4984-AC1D-8AAED3448793}" type="slidenum">
              <a:rPr lang="es-NI" smtClean="0"/>
              <a:pPr/>
              <a:t>38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10119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1986</TotalTime>
  <Words>2216</Words>
  <Application>Microsoft Office PowerPoint</Application>
  <PresentationFormat>Presentación en pantalla (4:3)</PresentationFormat>
  <Paragraphs>884</Paragraphs>
  <Slides>38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47" baseType="lpstr">
      <vt:lpstr>Arial</vt:lpstr>
      <vt:lpstr>Arial Black</vt:lpstr>
      <vt:lpstr>Calibri</vt:lpstr>
      <vt:lpstr>Calibri Light</vt:lpstr>
      <vt:lpstr>Comic Sans MS</vt:lpstr>
      <vt:lpstr>Tahoma</vt:lpstr>
      <vt:lpstr>Times New Roman</vt:lpstr>
      <vt:lpstr>Wingdings</vt:lpstr>
      <vt:lpstr>Tema de Office</vt:lpstr>
      <vt:lpstr>Presentación de PowerPoint</vt:lpstr>
      <vt:lpstr>Nicaragüenses</vt:lpstr>
      <vt:lpstr>Denominaciones Religiosas en Nicaragua Comportamiento 1950 a la fecha</vt:lpstr>
      <vt:lpstr>Calidad de la pertenencia a iglesias o congregaciones</vt:lpstr>
      <vt:lpstr>Presentación de PowerPoint</vt:lpstr>
      <vt:lpstr>Como le gustaría que sea Nicaragua dentro de 5 años</vt:lpstr>
      <vt:lpstr>Los ingresos del núcleo familiar…</vt:lpstr>
      <vt:lpstr>Principales problemas que enfrenta el país, desde la percepción ciudadana</vt:lpstr>
      <vt:lpstr>Situación Económica de la familia  respecto a hace un año </vt:lpstr>
      <vt:lpstr>Expectativa Situación Económica familiar próximos doce meses</vt:lpstr>
      <vt:lpstr>Como califica usted la actual situación económica del país </vt:lpstr>
      <vt:lpstr>Situación de Nicaragua en relación a hace 6 años</vt:lpstr>
      <vt:lpstr>Disposición a emigrar </vt:lpstr>
      <vt:lpstr>Democracia: Representaciones </vt:lpstr>
      <vt:lpstr>Satisfacción con el funcionamiento de la democracia nicaragüense </vt:lpstr>
      <vt:lpstr>DEMOCRACIA:  Comportamiento últimos cinco años</vt:lpstr>
      <vt:lpstr>Presentación de PowerPoint</vt:lpstr>
      <vt:lpstr>Forma de resolver diferencias y problemas con el gobierno… Confrontación o diálogo</vt:lpstr>
      <vt:lpstr>Auto ubicación política Cuando se habla de política, por lo general se habla de izquierda a de derecha. Usted en que grupo se ubicaría?</vt:lpstr>
      <vt:lpstr>Simpatía  Política Partidaria</vt:lpstr>
      <vt:lpstr>OPOSICION:  rol que debe  cumplir según  nicaragüenses entrevistados</vt:lpstr>
      <vt:lpstr>OPOSICION:  Calificación  que asignan nicaragüenses   entrevistados actuación.</vt:lpstr>
      <vt:lpstr>Modelo diálogo y consenso para el desarrollo Sector Privado/ Público</vt:lpstr>
      <vt:lpstr>Modelo diálogo y consenso para el desarrollo Sector Privado/ Gobierno  Aprobación - Desaprobación</vt:lpstr>
      <vt:lpstr>Temas prioritarios dialogo sector privado y gobierno... </vt:lpstr>
      <vt:lpstr>El sector privado trabaja por el fortalecimiento de la democracia y el bienestar económico de los nicaragüenses </vt:lpstr>
      <vt:lpstr>Dirección por la que conduce el   país el presidente Daniel Ortega</vt:lpstr>
      <vt:lpstr>Estilo de gobierno del presidente Ortega:</vt:lpstr>
      <vt:lpstr>Gobierno Actual:   ¿Factor de Unidad o División Entre Nicaragüenses?</vt:lpstr>
      <vt:lpstr>Gobierno del presidente Ortega: Genera esperanza o desesperanza</vt:lpstr>
      <vt:lpstr>Gobierno Actual: Trabaja para el beneficio de… </vt:lpstr>
      <vt:lpstr>GESTIÓN DE GOBIERNO:  Aprobación - Desaprobación</vt:lpstr>
      <vt:lpstr>Trabajo que realiza la  Vice Presidenta Rosario Murillo.  Aprobación - Desaprobación </vt:lpstr>
      <vt:lpstr>Seguridad Ciudadana Policía Nacional</vt:lpstr>
      <vt:lpstr>Resguardo soberanía Nacional Ejercito de Nicaragua</vt:lpstr>
      <vt:lpstr>Acuerdo/Desacuerdo con carta de entendimiento suscrita entre Gobierno de Nicaragua y OEA</vt:lpstr>
      <vt:lpstr>  Satisfacción – Insatisfacción que  produce…</vt:lpstr>
      <vt:lpstr>Muchas Gracias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JCesar</cp:lastModifiedBy>
  <cp:revision>135</cp:revision>
  <cp:lastPrinted>2018-01-11T17:51:37Z</cp:lastPrinted>
  <dcterms:created xsi:type="dcterms:W3CDTF">2018-01-08T19:24:20Z</dcterms:created>
  <dcterms:modified xsi:type="dcterms:W3CDTF">2018-01-11T21:02:10Z</dcterms:modified>
</cp:coreProperties>
</file>