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6" r:id="rId3"/>
    <p:sldId id="310" r:id="rId4"/>
    <p:sldId id="307" r:id="rId5"/>
    <p:sldId id="308" r:id="rId6"/>
    <p:sldId id="309" r:id="rId7"/>
    <p:sldId id="311" r:id="rId8"/>
    <p:sldId id="306" r:id="rId9"/>
    <p:sldId id="325" r:id="rId10"/>
    <p:sldId id="312" r:id="rId11"/>
    <p:sldId id="289" r:id="rId12"/>
    <p:sldId id="290" r:id="rId13"/>
    <p:sldId id="313" r:id="rId14"/>
    <p:sldId id="314" r:id="rId15"/>
    <p:sldId id="315" r:id="rId16"/>
    <p:sldId id="291" r:id="rId17"/>
    <p:sldId id="316" r:id="rId18"/>
    <p:sldId id="317" r:id="rId19"/>
    <p:sldId id="318" r:id="rId20"/>
    <p:sldId id="319" r:id="rId21"/>
    <p:sldId id="320" r:id="rId22"/>
    <p:sldId id="321" r:id="rId23"/>
    <p:sldId id="322" r:id="rId24"/>
    <p:sldId id="323" r:id="rId25"/>
    <p:sldId id="324" r:id="rId26"/>
    <p:sldId id="272" r:id="rId27"/>
  </p:sldIdLst>
  <p:sldSz cx="12192000" cy="6858000"/>
  <p:notesSz cx="6858000" cy="9144000"/>
  <p:defaultText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9" d="100"/>
          <a:sy n="89" d="100"/>
        </p:scale>
        <p:origin x="173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image" Target="../media/image9.jpg"/></Relationships>
</file>

<file path=ppt/diagrams/_rels/data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4" Type="http://schemas.openxmlformats.org/officeDocument/2006/relationships/image" Target="../media/image15.jp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A6EE18-BC0C-44D9-9AEE-541CE0A0A3A9}" type="doc">
      <dgm:prSet loTypeId="urn:microsoft.com/office/officeart/2005/8/layout/vList4" loCatId="list" qsTypeId="urn:microsoft.com/office/officeart/2005/8/quickstyle/3d3" qsCatId="3D" csTypeId="urn:microsoft.com/office/officeart/2005/8/colors/colorful1" csCatId="colorful" phldr="1"/>
      <dgm:spPr/>
      <dgm:t>
        <a:bodyPr/>
        <a:lstStyle/>
        <a:p>
          <a:endParaRPr lang="es-NI"/>
        </a:p>
      </dgm:t>
    </dgm:pt>
    <dgm:pt modelId="{2DE0047F-6D01-4886-8EB2-54DE5888B97D}">
      <dgm:prSet phldrT="[Texto]" custT="1"/>
      <dgm:spPr/>
      <dgm:t>
        <a:bodyPr/>
        <a:lstStyle/>
        <a:p>
          <a:r>
            <a:rPr lang="es-NI" sz="2000" b="1" dirty="0" smtClean="0">
              <a:latin typeface="Courier New" panose="02070309020205020404" pitchFamily="49" charset="0"/>
              <a:cs typeface="Courier New" panose="02070309020205020404" pitchFamily="49" charset="0"/>
            </a:rPr>
            <a:t>Enfocada al Desarrollo Económico </a:t>
          </a:r>
          <a:endParaRPr lang="es-NI" sz="2000" b="1" dirty="0">
            <a:latin typeface="Courier New" panose="02070309020205020404" pitchFamily="49" charset="0"/>
            <a:cs typeface="Courier New" panose="02070309020205020404" pitchFamily="49" charset="0"/>
          </a:endParaRPr>
        </a:p>
      </dgm:t>
    </dgm:pt>
    <dgm:pt modelId="{34EF4E38-38AF-402C-9BED-94E3B0D57F0B}" type="parTrans" cxnId="{C7F1EC3C-26E6-47CC-A791-FD744101ADA4}">
      <dgm:prSet/>
      <dgm:spPr/>
      <dgm:t>
        <a:bodyPr/>
        <a:lstStyle/>
        <a:p>
          <a:endParaRPr lang="es-NI"/>
        </a:p>
      </dgm:t>
    </dgm:pt>
    <dgm:pt modelId="{ED4BC15D-A452-4F5E-848B-D80DDD438C0E}" type="sibTrans" cxnId="{C7F1EC3C-26E6-47CC-A791-FD744101ADA4}">
      <dgm:prSet/>
      <dgm:spPr/>
      <dgm:t>
        <a:bodyPr/>
        <a:lstStyle/>
        <a:p>
          <a:endParaRPr lang="es-NI"/>
        </a:p>
      </dgm:t>
    </dgm:pt>
    <dgm:pt modelId="{9E266BC8-348F-4258-9937-1EE9B437EED4}">
      <dgm:prSet phldrT="[Texto]" custT="1"/>
      <dgm:spPr/>
      <dgm:t>
        <a:bodyPr/>
        <a:lstStyle/>
        <a:p>
          <a:r>
            <a:rPr lang="es-NI" sz="1600" b="1" dirty="0" smtClean="0">
              <a:latin typeface="Courier New" panose="02070309020205020404" pitchFamily="49" charset="0"/>
              <a:ea typeface="Calibri" panose="020F0502020204030204" pitchFamily="34" charset="0"/>
              <a:cs typeface="Courier New" panose="02070309020205020404" pitchFamily="49" charset="0"/>
            </a:rPr>
            <a:t>La consideración del cambio climático debe influir en las decisiones y en el conjunto de acciones que generan desarrollo, seleccionando medidas que combinen  la mitigación y adaptación adecuadas, que garanticen el crecimiento económico ante los impactos del cambio climático y con mayor potencial en la reducción de Gases Efecto Invernadero</a:t>
          </a:r>
          <a:endParaRPr lang="es-NI" sz="1600" b="1" dirty="0">
            <a:latin typeface="Courier New" panose="02070309020205020404" pitchFamily="49" charset="0"/>
            <a:cs typeface="Courier New" panose="02070309020205020404" pitchFamily="49" charset="0"/>
          </a:endParaRPr>
        </a:p>
      </dgm:t>
    </dgm:pt>
    <dgm:pt modelId="{062DD161-F06F-49AB-9364-6D7114C71C73}" type="parTrans" cxnId="{5C7455A7-39D0-450C-89CE-54CD34129940}">
      <dgm:prSet/>
      <dgm:spPr/>
      <dgm:t>
        <a:bodyPr/>
        <a:lstStyle/>
        <a:p>
          <a:endParaRPr lang="es-NI"/>
        </a:p>
      </dgm:t>
    </dgm:pt>
    <dgm:pt modelId="{F59ED11F-4EFA-4359-8DF9-17C935B75654}" type="sibTrans" cxnId="{5C7455A7-39D0-450C-89CE-54CD34129940}">
      <dgm:prSet/>
      <dgm:spPr/>
      <dgm:t>
        <a:bodyPr/>
        <a:lstStyle/>
        <a:p>
          <a:endParaRPr lang="es-NI"/>
        </a:p>
      </dgm:t>
    </dgm:pt>
    <dgm:pt modelId="{29F4591E-E2C9-445B-8574-B2D70A9C9F49}">
      <dgm:prSet phldrT="[Texto]" custT="1"/>
      <dgm:spPr/>
      <dgm:t>
        <a:bodyPr/>
        <a:lstStyle/>
        <a:p>
          <a:r>
            <a:rPr lang="es-NI" sz="2000" b="1" dirty="0" smtClean="0">
              <a:solidFill>
                <a:srgbClr val="FF0000"/>
              </a:solidFill>
              <a:latin typeface="Courier New" panose="02070309020205020404" pitchFamily="49" charset="0"/>
              <a:cs typeface="Courier New" panose="02070309020205020404" pitchFamily="49" charset="0"/>
            </a:rPr>
            <a:t>Complementariedad con la gestión de Riesgos a Desastres</a:t>
          </a:r>
          <a:endParaRPr lang="es-NI" sz="2000" b="1" dirty="0">
            <a:solidFill>
              <a:srgbClr val="FF0000"/>
            </a:solidFill>
            <a:latin typeface="Courier New" panose="02070309020205020404" pitchFamily="49" charset="0"/>
            <a:cs typeface="Courier New" panose="02070309020205020404" pitchFamily="49" charset="0"/>
          </a:endParaRPr>
        </a:p>
      </dgm:t>
    </dgm:pt>
    <dgm:pt modelId="{5476A190-F201-4FC0-A914-A3D8A416D18E}" type="parTrans" cxnId="{1D7DC061-C92C-4DD7-B7DA-3E124B76D0F9}">
      <dgm:prSet/>
      <dgm:spPr/>
      <dgm:t>
        <a:bodyPr/>
        <a:lstStyle/>
        <a:p>
          <a:endParaRPr lang="es-NI"/>
        </a:p>
      </dgm:t>
    </dgm:pt>
    <dgm:pt modelId="{D6DB5976-3031-40DA-B899-BFC75EF6AE68}" type="sibTrans" cxnId="{1D7DC061-C92C-4DD7-B7DA-3E124B76D0F9}">
      <dgm:prSet/>
      <dgm:spPr/>
      <dgm:t>
        <a:bodyPr/>
        <a:lstStyle/>
        <a:p>
          <a:endParaRPr lang="es-NI"/>
        </a:p>
      </dgm:t>
    </dgm:pt>
    <dgm:pt modelId="{DA4E8A1F-21AF-456E-8D25-3C3932200E95}">
      <dgm:prSet phldrT="[Texto]" custT="1"/>
      <dgm:spPr/>
      <dgm:t>
        <a:bodyPr/>
        <a:lstStyle/>
        <a:p>
          <a:r>
            <a:rPr lang="es-NI" sz="1800" b="1" dirty="0" smtClean="0">
              <a:latin typeface="Courier New" panose="02070309020205020404" pitchFamily="49" charset="0"/>
              <a:ea typeface="Calibri" panose="020F0502020204030204" pitchFamily="34" charset="0"/>
              <a:cs typeface="Times New Roman" panose="02020603050405020304" pitchFamily="18" charset="0"/>
            </a:rPr>
            <a:t>La consideración del cambio climático se complementa con la gestión del riesgo a desastres, considerando que la reducción del riesgo a los eventos actuales es una contribución importante para reducir el riesgo futuro</a:t>
          </a:r>
          <a:endParaRPr lang="es-NI" sz="1800" b="1" dirty="0"/>
        </a:p>
      </dgm:t>
    </dgm:pt>
    <dgm:pt modelId="{988A1459-67C0-49A8-BA94-8C668967F90A}" type="parTrans" cxnId="{9D79E1A3-D1AA-4048-8EFA-01914072F950}">
      <dgm:prSet/>
      <dgm:spPr/>
      <dgm:t>
        <a:bodyPr/>
        <a:lstStyle/>
        <a:p>
          <a:endParaRPr lang="es-NI"/>
        </a:p>
      </dgm:t>
    </dgm:pt>
    <dgm:pt modelId="{C4E7F4E3-053B-426A-A151-6BCE841A9247}" type="sibTrans" cxnId="{9D79E1A3-D1AA-4048-8EFA-01914072F950}">
      <dgm:prSet/>
      <dgm:spPr/>
      <dgm:t>
        <a:bodyPr/>
        <a:lstStyle/>
        <a:p>
          <a:endParaRPr lang="es-NI"/>
        </a:p>
      </dgm:t>
    </dgm:pt>
    <dgm:pt modelId="{166EBEA4-4E9D-42D5-9C1E-6DFD8596BD3C}">
      <dgm:prSet phldrT="[Texto]" custT="1"/>
      <dgm:spPr/>
      <dgm:t>
        <a:bodyPr/>
        <a:lstStyle/>
        <a:p>
          <a:pPr algn="l"/>
          <a:r>
            <a:rPr lang="es-NI" sz="2000" b="1" dirty="0" smtClean="0">
              <a:solidFill>
                <a:srgbClr val="0070C0"/>
              </a:solidFill>
              <a:latin typeface="Courier New" panose="02070309020205020404" pitchFamily="49" charset="0"/>
              <a:cs typeface="Courier New" panose="02070309020205020404" pitchFamily="49" charset="0"/>
            </a:rPr>
            <a:t>Innovación y uso eficiente de los Recursos</a:t>
          </a:r>
          <a:endParaRPr lang="es-NI" sz="2000" b="1" dirty="0">
            <a:solidFill>
              <a:srgbClr val="0070C0"/>
            </a:solidFill>
            <a:latin typeface="Courier New" panose="02070309020205020404" pitchFamily="49" charset="0"/>
            <a:cs typeface="Courier New" panose="02070309020205020404" pitchFamily="49" charset="0"/>
          </a:endParaRPr>
        </a:p>
      </dgm:t>
    </dgm:pt>
    <dgm:pt modelId="{FDA5F2D9-5862-4B3B-871A-2F3042A18D6D}" type="parTrans" cxnId="{38F97AE9-CAF6-4433-ACA6-243660D7F508}">
      <dgm:prSet/>
      <dgm:spPr/>
      <dgm:t>
        <a:bodyPr/>
        <a:lstStyle/>
        <a:p>
          <a:endParaRPr lang="es-NI"/>
        </a:p>
      </dgm:t>
    </dgm:pt>
    <dgm:pt modelId="{D8A9EA32-624B-44A7-A0CE-8C6835B01D5F}" type="sibTrans" cxnId="{38F97AE9-CAF6-4433-ACA6-243660D7F508}">
      <dgm:prSet/>
      <dgm:spPr/>
      <dgm:t>
        <a:bodyPr/>
        <a:lstStyle/>
        <a:p>
          <a:endParaRPr lang="es-NI"/>
        </a:p>
      </dgm:t>
    </dgm:pt>
    <dgm:pt modelId="{6CDC040E-1689-44A4-B86E-ACD1AECF64C2}">
      <dgm:prSet phldrT="[Texto]" custT="1"/>
      <dgm:spPr/>
      <dgm:t>
        <a:bodyPr/>
        <a:lstStyle/>
        <a:p>
          <a:pPr algn="just"/>
          <a:r>
            <a:rPr lang="es-NI" sz="1600" b="1" dirty="0" smtClean="0">
              <a:latin typeface="Courier New" panose="02070309020205020404" pitchFamily="49" charset="0"/>
              <a:ea typeface="Calibri" panose="020F0502020204030204" pitchFamily="34" charset="0"/>
              <a:cs typeface="Times New Roman" panose="02020603050405020304" pitchFamily="18" charset="0"/>
            </a:rPr>
            <a:t>Los retos ante el  cambio climático deben incorporar  la innovación en las decisiones asociadas al desarrollo tecnológico, a los procesos productivos y a las estrategias de negocios del sector privado, así como en las inversiones públicas para lograr un desarrollo económico seguro, reduciendo los riesgos climáticos futuros y aumentar la capacidad de mitigación de los gases efecto invernadero.</a:t>
          </a:r>
          <a:endParaRPr lang="es-NI" sz="1600" b="1" dirty="0"/>
        </a:p>
      </dgm:t>
    </dgm:pt>
    <dgm:pt modelId="{6E280826-C180-474C-9055-BA78BEE66BA3}" type="parTrans" cxnId="{D72B6DE0-99DB-4F78-A5EE-0A23D319718D}">
      <dgm:prSet/>
      <dgm:spPr/>
      <dgm:t>
        <a:bodyPr/>
        <a:lstStyle/>
        <a:p>
          <a:endParaRPr lang="es-NI"/>
        </a:p>
      </dgm:t>
    </dgm:pt>
    <dgm:pt modelId="{4FBB9A40-C781-48BD-A398-AC201932D70B}" type="sibTrans" cxnId="{D72B6DE0-99DB-4F78-A5EE-0A23D319718D}">
      <dgm:prSet/>
      <dgm:spPr/>
      <dgm:t>
        <a:bodyPr/>
        <a:lstStyle/>
        <a:p>
          <a:endParaRPr lang="es-NI"/>
        </a:p>
      </dgm:t>
    </dgm:pt>
    <dgm:pt modelId="{66B02FD2-1DA5-41C0-AA81-34D28061ED5B}" type="pres">
      <dgm:prSet presAssocID="{2DA6EE18-BC0C-44D9-9AEE-541CE0A0A3A9}" presName="linear" presStyleCnt="0">
        <dgm:presLayoutVars>
          <dgm:dir/>
          <dgm:resizeHandles val="exact"/>
        </dgm:presLayoutVars>
      </dgm:prSet>
      <dgm:spPr/>
      <dgm:t>
        <a:bodyPr/>
        <a:lstStyle/>
        <a:p>
          <a:endParaRPr lang="es-NI"/>
        </a:p>
      </dgm:t>
    </dgm:pt>
    <dgm:pt modelId="{63C8CACE-CF36-47A2-A4B7-3770733D44C8}" type="pres">
      <dgm:prSet presAssocID="{2DE0047F-6D01-4886-8EB2-54DE5888B97D}" presName="comp" presStyleCnt="0"/>
      <dgm:spPr/>
    </dgm:pt>
    <dgm:pt modelId="{D6C6B91D-6CC5-4D2C-AEA2-9519C33F716A}" type="pres">
      <dgm:prSet presAssocID="{2DE0047F-6D01-4886-8EB2-54DE5888B97D}" presName="box" presStyleLbl="node1" presStyleIdx="0" presStyleCnt="3"/>
      <dgm:spPr/>
      <dgm:t>
        <a:bodyPr/>
        <a:lstStyle/>
        <a:p>
          <a:endParaRPr lang="es-NI"/>
        </a:p>
      </dgm:t>
    </dgm:pt>
    <dgm:pt modelId="{CD07FAA2-6EC1-4F6F-80BD-F51EFB38C8C1}" type="pres">
      <dgm:prSet presAssocID="{2DE0047F-6D01-4886-8EB2-54DE5888B97D}" presName="img" presStyleLbl="fgImgPlace1" presStyleIdx="0" presStyleCnt="3" custScaleX="79167" custScaleY="72927"/>
      <dgm:spPr>
        <a:blipFill>
          <a:blip xmlns:r="http://schemas.openxmlformats.org/officeDocument/2006/relationships" r:embed="rId1">
            <a:extLst>
              <a:ext uri="{28A0092B-C50C-407E-A947-70E740481C1C}">
                <a14:useLocalDpi xmlns:a14="http://schemas.microsoft.com/office/drawing/2010/main" val="0"/>
              </a:ext>
            </a:extLst>
          </a:blip>
          <a:srcRect/>
          <a:stretch>
            <a:fillRect l="-18000" r="-18000"/>
          </a:stretch>
        </a:blipFill>
      </dgm:spPr>
    </dgm:pt>
    <dgm:pt modelId="{EDB26AD1-9D96-4D3F-8C16-A0361C6D1F7C}" type="pres">
      <dgm:prSet presAssocID="{2DE0047F-6D01-4886-8EB2-54DE5888B97D}" presName="text" presStyleLbl="node1" presStyleIdx="0" presStyleCnt="3">
        <dgm:presLayoutVars>
          <dgm:bulletEnabled val="1"/>
        </dgm:presLayoutVars>
      </dgm:prSet>
      <dgm:spPr/>
      <dgm:t>
        <a:bodyPr/>
        <a:lstStyle/>
        <a:p>
          <a:endParaRPr lang="es-NI"/>
        </a:p>
      </dgm:t>
    </dgm:pt>
    <dgm:pt modelId="{223FA93E-6B41-4795-8B29-35752ED69C9F}" type="pres">
      <dgm:prSet presAssocID="{ED4BC15D-A452-4F5E-848B-D80DDD438C0E}" presName="spacer" presStyleCnt="0"/>
      <dgm:spPr/>
    </dgm:pt>
    <dgm:pt modelId="{A2A2DC1F-AB6A-4D6C-8057-DF0A7B691EFD}" type="pres">
      <dgm:prSet presAssocID="{29F4591E-E2C9-445B-8574-B2D70A9C9F49}" presName="comp" presStyleCnt="0"/>
      <dgm:spPr/>
    </dgm:pt>
    <dgm:pt modelId="{4D770F79-ABB0-4CC1-9092-D37F5B93DEB1}" type="pres">
      <dgm:prSet presAssocID="{29F4591E-E2C9-445B-8574-B2D70A9C9F49}" presName="box" presStyleLbl="node1" presStyleIdx="1" presStyleCnt="3" custLinFactNeighborY="-1853"/>
      <dgm:spPr/>
      <dgm:t>
        <a:bodyPr/>
        <a:lstStyle/>
        <a:p>
          <a:endParaRPr lang="es-NI"/>
        </a:p>
      </dgm:t>
    </dgm:pt>
    <dgm:pt modelId="{A1D57DDE-23FB-45CC-8DEE-116887FBA8FC}" type="pres">
      <dgm:prSet presAssocID="{29F4591E-E2C9-445B-8574-B2D70A9C9F49}"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9000" b="-19000"/>
          </a:stretch>
        </a:blipFill>
      </dgm:spPr>
    </dgm:pt>
    <dgm:pt modelId="{57F58B69-4CF9-4B98-9D88-767AB64E8596}" type="pres">
      <dgm:prSet presAssocID="{29F4591E-E2C9-445B-8574-B2D70A9C9F49}" presName="text" presStyleLbl="node1" presStyleIdx="1" presStyleCnt="3">
        <dgm:presLayoutVars>
          <dgm:bulletEnabled val="1"/>
        </dgm:presLayoutVars>
      </dgm:prSet>
      <dgm:spPr/>
      <dgm:t>
        <a:bodyPr/>
        <a:lstStyle/>
        <a:p>
          <a:endParaRPr lang="es-NI"/>
        </a:p>
      </dgm:t>
    </dgm:pt>
    <dgm:pt modelId="{9D5150FC-CD7E-4A14-B12B-F97344F06C60}" type="pres">
      <dgm:prSet presAssocID="{D6DB5976-3031-40DA-B899-BFC75EF6AE68}" presName="spacer" presStyleCnt="0"/>
      <dgm:spPr/>
    </dgm:pt>
    <dgm:pt modelId="{B23DAC85-A324-4BB2-B922-7BE04984D719}" type="pres">
      <dgm:prSet presAssocID="{166EBEA4-4E9D-42D5-9C1E-6DFD8596BD3C}" presName="comp" presStyleCnt="0"/>
      <dgm:spPr/>
    </dgm:pt>
    <dgm:pt modelId="{C3EABED3-9489-4FE0-926C-26A0662E211B}" type="pres">
      <dgm:prSet presAssocID="{166EBEA4-4E9D-42D5-9C1E-6DFD8596BD3C}" presName="box" presStyleLbl="node1" presStyleIdx="2" presStyleCnt="3"/>
      <dgm:spPr/>
      <dgm:t>
        <a:bodyPr/>
        <a:lstStyle/>
        <a:p>
          <a:endParaRPr lang="es-NI"/>
        </a:p>
      </dgm:t>
    </dgm:pt>
    <dgm:pt modelId="{DB62ECC4-874D-4E16-9C16-A1B68EAE18AC}" type="pres">
      <dgm:prSet presAssocID="{166EBEA4-4E9D-42D5-9C1E-6DFD8596BD3C}"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3000" r="-13000"/>
          </a:stretch>
        </a:blipFill>
      </dgm:spPr>
    </dgm:pt>
    <dgm:pt modelId="{161BC42E-4606-4A95-92D8-B9C59D4114D5}" type="pres">
      <dgm:prSet presAssocID="{166EBEA4-4E9D-42D5-9C1E-6DFD8596BD3C}" presName="text" presStyleLbl="node1" presStyleIdx="2" presStyleCnt="3">
        <dgm:presLayoutVars>
          <dgm:bulletEnabled val="1"/>
        </dgm:presLayoutVars>
      </dgm:prSet>
      <dgm:spPr/>
      <dgm:t>
        <a:bodyPr/>
        <a:lstStyle/>
        <a:p>
          <a:endParaRPr lang="es-NI"/>
        </a:p>
      </dgm:t>
    </dgm:pt>
  </dgm:ptLst>
  <dgm:cxnLst>
    <dgm:cxn modelId="{3A08F258-039E-4B58-B2C1-47832D5FCFEA}" type="presOf" srcId="{166EBEA4-4E9D-42D5-9C1E-6DFD8596BD3C}" destId="{C3EABED3-9489-4FE0-926C-26A0662E211B}" srcOrd="0" destOrd="0" presId="urn:microsoft.com/office/officeart/2005/8/layout/vList4"/>
    <dgm:cxn modelId="{ECCA6FE8-291C-406A-9B29-10E1603EA1A0}" type="presOf" srcId="{6CDC040E-1689-44A4-B86E-ACD1AECF64C2}" destId="{161BC42E-4606-4A95-92D8-B9C59D4114D5}" srcOrd="1" destOrd="1" presId="urn:microsoft.com/office/officeart/2005/8/layout/vList4"/>
    <dgm:cxn modelId="{D72B6DE0-99DB-4F78-A5EE-0A23D319718D}" srcId="{166EBEA4-4E9D-42D5-9C1E-6DFD8596BD3C}" destId="{6CDC040E-1689-44A4-B86E-ACD1AECF64C2}" srcOrd="0" destOrd="0" parTransId="{6E280826-C180-474C-9055-BA78BEE66BA3}" sibTransId="{4FBB9A40-C781-48BD-A398-AC201932D70B}"/>
    <dgm:cxn modelId="{C7F1EC3C-26E6-47CC-A791-FD744101ADA4}" srcId="{2DA6EE18-BC0C-44D9-9AEE-541CE0A0A3A9}" destId="{2DE0047F-6D01-4886-8EB2-54DE5888B97D}" srcOrd="0" destOrd="0" parTransId="{34EF4E38-38AF-402C-9BED-94E3B0D57F0B}" sibTransId="{ED4BC15D-A452-4F5E-848B-D80DDD438C0E}"/>
    <dgm:cxn modelId="{D5A7E5F8-67C0-4D22-A723-5BEA373C71A7}" type="presOf" srcId="{29F4591E-E2C9-445B-8574-B2D70A9C9F49}" destId="{4D770F79-ABB0-4CC1-9092-D37F5B93DEB1}" srcOrd="0" destOrd="0" presId="urn:microsoft.com/office/officeart/2005/8/layout/vList4"/>
    <dgm:cxn modelId="{9D79E1A3-D1AA-4048-8EFA-01914072F950}" srcId="{29F4591E-E2C9-445B-8574-B2D70A9C9F49}" destId="{DA4E8A1F-21AF-456E-8D25-3C3932200E95}" srcOrd="0" destOrd="0" parTransId="{988A1459-67C0-49A8-BA94-8C668967F90A}" sibTransId="{C4E7F4E3-053B-426A-A151-6BCE841A9247}"/>
    <dgm:cxn modelId="{1D7DC061-C92C-4DD7-B7DA-3E124B76D0F9}" srcId="{2DA6EE18-BC0C-44D9-9AEE-541CE0A0A3A9}" destId="{29F4591E-E2C9-445B-8574-B2D70A9C9F49}" srcOrd="1" destOrd="0" parTransId="{5476A190-F201-4FC0-A914-A3D8A416D18E}" sibTransId="{D6DB5976-3031-40DA-B899-BFC75EF6AE68}"/>
    <dgm:cxn modelId="{07A3F92C-0BB4-4E32-944B-FF374A2CB1A0}" type="presOf" srcId="{29F4591E-E2C9-445B-8574-B2D70A9C9F49}" destId="{57F58B69-4CF9-4B98-9D88-767AB64E8596}" srcOrd="1" destOrd="0" presId="urn:microsoft.com/office/officeart/2005/8/layout/vList4"/>
    <dgm:cxn modelId="{EAEF3D71-D32C-4882-87F6-39C485D44C13}" type="presOf" srcId="{6CDC040E-1689-44A4-B86E-ACD1AECF64C2}" destId="{C3EABED3-9489-4FE0-926C-26A0662E211B}" srcOrd="0" destOrd="1" presId="urn:microsoft.com/office/officeart/2005/8/layout/vList4"/>
    <dgm:cxn modelId="{23CF0E99-B6C7-47BB-89B8-24AD9CF6EFCA}" type="presOf" srcId="{DA4E8A1F-21AF-456E-8D25-3C3932200E95}" destId="{57F58B69-4CF9-4B98-9D88-767AB64E8596}" srcOrd="1" destOrd="1" presId="urn:microsoft.com/office/officeart/2005/8/layout/vList4"/>
    <dgm:cxn modelId="{BB6F89E0-E733-4921-8DF8-2FEC5F328D3E}" type="presOf" srcId="{2DE0047F-6D01-4886-8EB2-54DE5888B97D}" destId="{EDB26AD1-9D96-4D3F-8C16-A0361C6D1F7C}" srcOrd="1" destOrd="0" presId="urn:microsoft.com/office/officeart/2005/8/layout/vList4"/>
    <dgm:cxn modelId="{B1B9FF57-5A99-40DE-8E17-1EDEDBCE792A}" type="presOf" srcId="{2DA6EE18-BC0C-44D9-9AEE-541CE0A0A3A9}" destId="{66B02FD2-1DA5-41C0-AA81-34D28061ED5B}" srcOrd="0" destOrd="0" presId="urn:microsoft.com/office/officeart/2005/8/layout/vList4"/>
    <dgm:cxn modelId="{9E425A74-79E1-4EBC-8E0F-BA936B3C7371}" type="presOf" srcId="{9E266BC8-348F-4258-9937-1EE9B437EED4}" destId="{D6C6B91D-6CC5-4D2C-AEA2-9519C33F716A}" srcOrd="0" destOrd="1" presId="urn:microsoft.com/office/officeart/2005/8/layout/vList4"/>
    <dgm:cxn modelId="{40C3C43C-563E-44AC-8800-EF0777E5396D}" type="presOf" srcId="{9E266BC8-348F-4258-9937-1EE9B437EED4}" destId="{EDB26AD1-9D96-4D3F-8C16-A0361C6D1F7C}" srcOrd="1" destOrd="1" presId="urn:microsoft.com/office/officeart/2005/8/layout/vList4"/>
    <dgm:cxn modelId="{5C7455A7-39D0-450C-89CE-54CD34129940}" srcId="{2DE0047F-6D01-4886-8EB2-54DE5888B97D}" destId="{9E266BC8-348F-4258-9937-1EE9B437EED4}" srcOrd="0" destOrd="0" parTransId="{062DD161-F06F-49AB-9364-6D7114C71C73}" sibTransId="{F59ED11F-4EFA-4359-8DF9-17C935B75654}"/>
    <dgm:cxn modelId="{875F0966-4EBD-4C37-8DC2-551BE9FABEA0}" type="presOf" srcId="{DA4E8A1F-21AF-456E-8D25-3C3932200E95}" destId="{4D770F79-ABB0-4CC1-9092-D37F5B93DEB1}" srcOrd="0" destOrd="1" presId="urn:microsoft.com/office/officeart/2005/8/layout/vList4"/>
    <dgm:cxn modelId="{E565DBED-8167-40D7-802E-D08947BF8177}" type="presOf" srcId="{166EBEA4-4E9D-42D5-9C1E-6DFD8596BD3C}" destId="{161BC42E-4606-4A95-92D8-B9C59D4114D5}" srcOrd="1" destOrd="0" presId="urn:microsoft.com/office/officeart/2005/8/layout/vList4"/>
    <dgm:cxn modelId="{DA76BC03-E496-4266-B4C4-C5C3089F2BC5}" type="presOf" srcId="{2DE0047F-6D01-4886-8EB2-54DE5888B97D}" destId="{D6C6B91D-6CC5-4D2C-AEA2-9519C33F716A}" srcOrd="0" destOrd="0" presId="urn:microsoft.com/office/officeart/2005/8/layout/vList4"/>
    <dgm:cxn modelId="{38F97AE9-CAF6-4433-ACA6-243660D7F508}" srcId="{2DA6EE18-BC0C-44D9-9AEE-541CE0A0A3A9}" destId="{166EBEA4-4E9D-42D5-9C1E-6DFD8596BD3C}" srcOrd="2" destOrd="0" parTransId="{FDA5F2D9-5862-4B3B-871A-2F3042A18D6D}" sibTransId="{D8A9EA32-624B-44A7-A0CE-8C6835B01D5F}"/>
    <dgm:cxn modelId="{A2A57BBD-DDEE-488C-BE86-D177E682DD10}" type="presParOf" srcId="{66B02FD2-1DA5-41C0-AA81-34D28061ED5B}" destId="{63C8CACE-CF36-47A2-A4B7-3770733D44C8}" srcOrd="0" destOrd="0" presId="urn:microsoft.com/office/officeart/2005/8/layout/vList4"/>
    <dgm:cxn modelId="{65707491-73AB-448C-AB0E-AA5073F0421D}" type="presParOf" srcId="{63C8CACE-CF36-47A2-A4B7-3770733D44C8}" destId="{D6C6B91D-6CC5-4D2C-AEA2-9519C33F716A}" srcOrd="0" destOrd="0" presId="urn:microsoft.com/office/officeart/2005/8/layout/vList4"/>
    <dgm:cxn modelId="{A8B61515-4785-4284-9B11-BF400797B4A0}" type="presParOf" srcId="{63C8CACE-CF36-47A2-A4B7-3770733D44C8}" destId="{CD07FAA2-6EC1-4F6F-80BD-F51EFB38C8C1}" srcOrd="1" destOrd="0" presId="urn:microsoft.com/office/officeart/2005/8/layout/vList4"/>
    <dgm:cxn modelId="{5DF31CDA-4F18-47F7-BF76-407BF1FD8B88}" type="presParOf" srcId="{63C8CACE-CF36-47A2-A4B7-3770733D44C8}" destId="{EDB26AD1-9D96-4D3F-8C16-A0361C6D1F7C}" srcOrd="2" destOrd="0" presId="urn:microsoft.com/office/officeart/2005/8/layout/vList4"/>
    <dgm:cxn modelId="{E912F012-E8E2-4184-9639-2B5B9A074853}" type="presParOf" srcId="{66B02FD2-1DA5-41C0-AA81-34D28061ED5B}" destId="{223FA93E-6B41-4795-8B29-35752ED69C9F}" srcOrd="1" destOrd="0" presId="urn:microsoft.com/office/officeart/2005/8/layout/vList4"/>
    <dgm:cxn modelId="{D1A42AFF-16A9-46F1-BDDC-5A682AA77AE4}" type="presParOf" srcId="{66B02FD2-1DA5-41C0-AA81-34D28061ED5B}" destId="{A2A2DC1F-AB6A-4D6C-8057-DF0A7B691EFD}" srcOrd="2" destOrd="0" presId="urn:microsoft.com/office/officeart/2005/8/layout/vList4"/>
    <dgm:cxn modelId="{8596D511-5A2D-4485-81FA-25232C50D633}" type="presParOf" srcId="{A2A2DC1F-AB6A-4D6C-8057-DF0A7B691EFD}" destId="{4D770F79-ABB0-4CC1-9092-D37F5B93DEB1}" srcOrd="0" destOrd="0" presId="urn:microsoft.com/office/officeart/2005/8/layout/vList4"/>
    <dgm:cxn modelId="{296124F6-37ED-42E4-805C-CDCBC663B56B}" type="presParOf" srcId="{A2A2DC1F-AB6A-4D6C-8057-DF0A7B691EFD}" destId="{A1D57DDE-23FB-45CC-8DEE-116887FBA8FC}" srcOrd="1" destOrd="0" presId="urn:microsoft.com/office/officeart/2005/8/layout/vList4"/>
    <dgm:cxn modelId="{A5FFC601-F606-4443-AE01-56BFBC01A331}" type="presParOf" srcId="{A2A2DC1F-AB6A-4D6C-8057-DF0A7B691EFD}" destId="{57F58B69-4CF9-4B98-9D88-767AB64E8596}" srcOrd="2" destOrd="0" presId="urn:microsoft.com/office/officeart/2005/8/layout/vList4"/>
    <dgm:cxn modelId="{4B2F0A42-F42E-4693-9545-604991D501B3}" type="presParOf" srcId="{66B02FD2-1DA5-41C0-AA81-34D28061ED5B}" destId="{9D5150FC-CD7E-4A14-B12B-F97344F06C60}" srcOrd="3" destOrd="0" presId="urn:microsoft.com/office/officeart/2005/8/layout/vList4"/>
    <dgm:cxn modelId="{2BCF717D-AEFC-4883-8F9A-8DA0F84DAFF8}" type="presParOf" srcId="{66B02FD2-1DA5-41C0-AA81-34D28061ED5B}" destId="{B23DAC85-A324-4BB2-B922-7BE04984D719}" srcOrd="4" destOrd="0" presId="urn:microsoft.com/office/officeart/2005/8/layout/vList4"/>
    <dgm:cxn modelId="{05D393B1-657F-4A8E-A9F8-314AC9E5837E}" type="presParOf" srcId="{B23DAC85-A324-4BB2-B922-7BE04984D719}" destId="{C3EABED3-9489-4FE0-926C-26A0662E211B}" srcOrd="0" destOrd="0" presId="urn:microsoft.com/office/officeart/2005/8/layout/vList4"/>
    <dgm:cxn modelId="{3D59E332-671B-44E7-9D2C-A3DB720E5D64}" type="presParOf" srcId="{B23DAC85-A324-4BB2-B922-7BE04984D719}" destId="{DB62ECC4-874D-4E16-9C16-A1B68EAE18AC}" srcOrd="1" destOrd="0" presId="urn:microsoft.com/office/officeart/2005/8/layout/vList4"/>
    <dgm:cxn modelId="{B77BBE61-A01D-4F27-9E8B-26773E25F8CF}" type="presParOf" srcId="{B23DAC85-A324-4BB2-B922-7BE04984D719}" destId="{161BC42E-4606-4A95-92D8-B9C59D4114D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A6EE18-BC0C-44D9-9AEE-541CE0A0A3A9}" type="doc">
      <dgm:prSet loTypeId="urn:microsoft.com/office/officeart/2005/8/layout/vList4" loCatId="list" qsTypeId="urn:microsoft.com/office/officeart/2005/8/quickstyle/3d3" qsCatId="3D" csTypeId="urn:microsoft.com/office/officeart/2005/8/colors/colorful1" csCatId="colorful" phldr="1"/>
      <dgm:spPr/>
      <dgm:t>
        <a:bodyPr/>
        <a:lstStyle/>
        <a:p>
          <a:endParaRPr lang="es-NI"/>
        </a:p>
      </dgm:t>
    </dgm:pt>
    <dgm:pt modelId="{2DE0047F-6D01-4886-8EB2-54DE5888B97D}">
      <dgm:prSet phldrT="[Texto]" custT="1"/>
      <dgm:spPr/>
      <dgm:t>
        <a:bodyPr/>
        <a:lstStyle/>
        <a:p>
          <a:pPr algn="l"/>
          <a:r>
            <a:rPr lang="es-NI" sz="2000" b="1" dirty="0" smtClean="0">
              <a:latin typeface="Courier New" panose="02070309020205020404" pitchFamily="49" charset="0"/>
              <a:ea typeface="Calibri" panose="020F0502020204030204" pitchFamily="34" charset="0"/>
              <a:cs typeface="Times New Roman" panose="02020603050405020304" pitchFamily="18" charset="0"/>
            </a:rPr>
            <a:t>Enfoque </a:t>
          </a:r>
          <a:r>
            <a:rPr lang="es-NI" sz="2000" b="1" dirty="0" err="1" smtClean="0">
              <a:latin typeface="Courier New" panose="02070309020205020404" pitchFamily="49" charset="0"/>
              <a:ea typeface="Calibri" panose="020F0502020204030204" pitchFamily="34" charset="0"/>
              <a:cs typeface="Times New Roman" panose="02020603050405020304" pitchFamily="18" charset="0"/>
            </a:rPr>
            <a:t>ecosistémico</a:t>
          </a:r>
          <a:endParaRPr lang="es-NI" sz="2000" b="1" dirty="0">
            <a:latin typeface="Courier New" panose="02070309020205020404" pitchFamily="49" charset="0"/>
            <a:cs typeface="Courier New" panose="02070309020205020404" pitchFamily="49" charset="0"/>
          </a:endParaRPr>
        </a:p>
      </dgm:t>
    </dgm:pt>
    <dgm:pt modelId="{34EF4E38-38AF-402C-9BED-94E3B0D57F0B}" type="parTrans" cxnId="{C7F1EC3C-26E6-47CC-A791-FD744101ADA4}">
      <dgm:prSet/>
      <dgm:spPr/>
      <dgm:t>
        <a:bodyPr/>
        <a:lstStyle/>
        <a:p>
          <a:endParaRPr lang="es-NI"/>
        </a:p>
      </dgm:t>
    </dgm:pt>
    <dgm:pt modelId="{ED4BC15D-A452-4F5E-848B-D80DDD438C0E}" type="sibTrans" cxnId="{C7F1EC3C-26E6-47CC-A791-FD744101ADA4}">
      <dgm:prSet/>
      <dgm:spPr/>
      <dgm:t>
        <a:bodyPr/>
        <a:lstStyle/>
        <a:p>
          <a:endParaRPr lang="es-NI"/>
        </a:p>
      </dgm:t>
    </dgm:pt>
    <dgm:pt modelId="{9E266BC8-348F-4258-9937-1EE9B437EED4}">
      <dgm:prSet phldrT="[Texto]" custT="1"/>
      <dgm:spPr/>
      <dgm:t>
        <a:bodyPr/>
        <a:lstStyle/>
        <a:p>
          <a:pPr algn="just"/>
          <a:r>
            <a:rPr lang="es-NI" sz="1500" b="1" dirty="0" smtClean="0">
              <a:latin typeface="Courier New" panose="02070309020205020404" pitchFamily="49" charset="0"/>
              <a:ea typeface="Calibri" panose="020F0502020204030204" pitchFamily="34" charset="0"/>
              <a:cs typeface="Times New Roman" panose="02020603050405020304" pitchFamily="18" charset="0"/>
            </a:rPr>
            <a:t>Las medidas de adaptación ante el cambio climático reconocerán que la degradación ambiental de los ecosistemas del país, contribuye a elevar la vulnerabilidad ante el cambio climático y disminuye la capacidad de mitigación, por  lo que, las medidas de adaptación se  articularán  en un contexto dinámico y evolutivo de los ecosistemas.</a:t>
          </a:r>
          <a:endParaRPr lang="es-NI" sz="1500" b="1" dirty="0">
            <a:latin typeface="Courier New" panose="02070309020205020404" pitchFamily="49" charset="0"/>
            <a:cs typeface="Courier New" panose="02070309020205020404" pitchFamily="49" charset="0"/>
          </a:endParaRPr>
        </a:p>
      </dgm:t>
    </dgm:pt>
    <dgm:pt modelId="{062DD161-F06F-49AB-9364-6D7114C71C73}" type="parTrans" cxnId="{5C7455A7-39D0-450C-89CE-54CD34129940}">
      <dgm:prSet/>
      <dgm:spPr/>
      <dgm:t>
        <a:bodyPr/>
        <a:lstStyle/>
        <a:p>
          <a:endParaRPr lang="es-NI"/>
        </a:p>
      </dgm:t>
    </dgm:pt>
    <dgm:pt modelId="{F59ED11F-4EFA-4359-8DF9-17C935B75654}" type="sibTrans" cxnId="{5C7455A7-39D0-450C-89CE-54CD34129940}">
      <dgm:prSet/>
      <dgm:spPr/>
      <dgm:t>
        <a:bodyPr/>
        <a:lstStyle/>
        <a:p>
          <a:endParaRPr lang="es-NI"/>
        </a:p>
      </dgm:t>
    </dgm:pt>
    <dgm:pt modelId="{29F4591E-E2C9-445B-8574-B2D70A9C9F49}">
      <dgm:prSet phldrT="[Texto]" custT="1"/>
      <dgm:spPr/>
      <dgm:t>
        <a:bodyPr/>
        <a:lstStyle/>
        <a:p>
          <a:pPr algn="l"/>
          <a:r>
            <a:rPr lang="es-NI" sz="2000" b="1" smtClean="0">
              <a:latin typeface="Courier New" panose="02070309020205020404" pitchFamily="49" charset="0"/>
              <a:ea typeface="Calibri" panose="020F0502020204030204" pitchFamily="34" charset="0"/>
              <a:cs typeface="Times New Roman" panose="02020603050405020304" pitchFamily="18" charset="0"/>
            </a:rPr>
            <a:t>Participación</a:t>
          </a:r>
          <a:endParaRPr lang="es-NI" sz="2000" b="1" dirty="0">
            <a:latin typeface="Courier New" panose="02070309020205020404" pitchFamily="49" charset="0"/>
            <a:cs typeface="Courier New" panose="02070309020205020404" pitchFamily="49" charset="0"/>
          </a:endParaRPr>
        </a:p>
      </dgm:t>
    </dgm:pt>
    <dgm:pt modelId="{5476A190-F201-4FC0-A914-A3D8A416D18E}" type="parTrans" cxnId="{1D7DC061-C92C-4DD7-B7DA-3E124B76D0F9}">
      <dgm:prSet/>
      <dgm:spPr/>
      <dgm:t>
        <a:bodyPr/>
        <a:lstStyle/>
        <a:p>
          <a:endParaRPr lang="es-NI"/>
        </a:p>
      </dgm:t>
    </dgm:pt>
    <dgm:pt modelId="{D6DB5976-3031-40DA-B899-BFC75EF6AE68}" type="sibTrans" cxnId="{1D7DC061-C92C-4DD7-B7DA-3E124B76D0F9}">
      <dgm:prSet/>
      <dgm:spPr/>
      <dgm:t>
        <a:bodyPr/>
        <a:lstStyle/>
        <a:p>
          <a:endParaRPr lang="es-NI"/>
        </a:p>
      </dgm:t>
    </dgm:pt>
    <dgm:pt modelId="{DA4E8A1F-21AF-456E-8D25-3C3932200E95}">
      <dgm:prSet phldrT="[Texto]" custT="1"/>
      <dgm:spPr/>
      <dgm:t>
        <a:bodyPr/>
        <a:lstStyle/>
        <a:p>
          <a:pPr algn="just"/>
          <a:r>
            <a:rPr lang="es-NI" sz="1800" b="1" dirty="0" smtClean="0">
              <a:solidFill>
                <a:schemeClr val="accent3">
                  <a:lumMod val="20000"/>
                  <a:lumOff val="80000"/>
                </a:schemeClr>
              </a:solidFill>
              <a:latin typeface="Courier New" panose="02070309020205020404" pitchFamily="49" charset="0"/>
              <a:ea typeface="Calibri" panose="020F0502020204030204" pitchFamily="34" charset="0"/>
              <a:cs typeface="Times New Roman" panose="02020603050405020304" pitchFamily="18" charset="0"/>
            </a:rPr>
            <a:t>Las medidas de adaptación y mitigación ante el cambio climático incorporarán la participación de la población y en especial aquellas más vulnerable, bajo el modelo de familia y comunidad</a:t>
          </a:r>
          <a:endParaRPr lang="es-NI" sz="1800" b="1" dirty="0">
            <a:solidFill>
              <a:schemeClr val="accent3">
                <a:lumMod val="20000"/>
                <a:lumOff val="80000"/>
              </a:schemeClr>
            </a:solidFill>
          </a:endParaRPr>
        </a:p>
      </dgm:t>
    </dgm:pt>
    <dgm:pt modelId="{988A1459-67C0-49A8-BA94-8C668967F90A}" type="parTrans" cxnId="{9D79E1A3-D1AA-4048-8EFA-01914072F950}">
      <dgm:prSet/>
      <dgm:spPr/>
      <dgm:t>
        <a:bodyPr/>
        <a:lstStyle/>
        <a:p>
          <a:endParaRPr lang="es-NI"/>
        </a:p>
      </dgm:t>
    </dgm:pt>
    <dgm:pt modelId="{C4E7F4E3-053B-426A-A151-6BCE841A9247}" type="sibTrans" cxnId="{9D79E1A3-D1AA-4048-8EFA-01914072F950}">
      <dgm:prSet/>
      <dgm:spPr/>
      <dgm:t>
        <a:bodyPr/>
        <a:lstStyle/>
        <a:p>
          <a:endParaRPr lang="es-NI"/>
        </a:p>
      </dgm:t>
    </dgm:pt>
    <dgm:pt modelId="{166EBEA4-4E9D-42D5-9C1E-6DFD8596BD3C}">
      <dgm:prSet phldrT="[Texto]" custT="1"/>
      <dgm:spPr/>
      <dgm:t>
        <a:bodyPr/>
        <a:lstStyle/>
        <a:p>
          <a:pPr algn="l"/>
          <a:r>
            <a:rPr lang="es-NI" sz="2000" b="1" dirty="0" smtClean="0">
              <a:solidFill>
                <a:schemeClr val="accent1">
                  <a:lumMod val="75000"/>
                </a:schemeClr>
              </a:solidFill>
              <a:latin typeface="Courier New" panose="02070309020205020404" pitchFamily="49" charset="0"/>
              <a:ea typeface="Calibri" panose="020F0502020204030204" pitchFamily="34" charset="0"/>
              <a:cs typeface="Times New Roman" panose="02020603050405020304" pitchFamily="18" charset="0"/>
            </a:rPr>
            <a:t>Viabilidad de las medidas</a:t>
          </a:r>
          <a:endParaRPr lang="es-NI" sz="2000" b="1" dirty="0">
            <a:solidFill>
              <a:schemeClr val="accent1">
                <a:lumMod val="75000"/>
              </a:schemeClr>
            </a:solidFill>
            <a:latin typeface="Courier New" panose="02070309020205020404" pitchFamily="49" charset="0"/>
            <a:cs typeface="Courier New" panose="02070309020205020404" pitchFamily="49" charset="0"/>
          </a:endParaRPr>
        </a:p>
      </dgm:t>
    </dgm:pt>
    <dgm:pt modelId="{FDA5F2D9-5862-4B3B-871A-2F3042A18D6D}" type="parTrans" cxnId="{38F97AE9-CAF6-4433-ACA6-243660D7F508}">
      <dgm:prSet/>
      <dgm:spPr/>
      <dgm:t>
        <a:bodyPr/>
        <a:lstStyle/>
        <a:p>
          <a:endParaRPr lang="es-NI"/>
        </a:p>
      </dgm:t>
    </dgm:pt>
    <dgm:pt modelId="{D8A9EA32-624B-44A7-A0CE-8C6835B01D5F}" type="sibTrans" cxnId="{38F97AE9-CAF6-4433-ACA6-243660D7F508}">
      <dgm:prSet/>
      <dgm:spPr/>
      <dgm:t>
        <a:bodyPr/>
        <a:lstStyle/>
        <a:p>
          <a:endParaRPr lang="es-NI"/>
        </a:p>
      </dgm:t>
    </dgm:pt>
    <dgm:pt modelId="{6CDC040E-1689-44A4-B86E-ACD1AECF64C2}">
      <dgm:prSet phldrT="[Texto]" custT="1"/>
      <dgm:spPr/>
      <dgm:t>
        <a:bodyPr/>
        <a:lstStyle/>
        <a:p>
          <a:pPr algn="just"/>
          <a:r>
            <a:rPr lang="es-NI" sz="1600" b="1" dirty="0" smtClean="0">
              <a:solidFill>
                <a:srgbClr val="002060"/>
              </a:solidFill>
              <a:latin typeface="Courier New" panose="02070309020205020404" pitchFamily="49" charset="0"/>
              <a:ea typeface="Calibri" panose="020F0502020204030204" pitchFamily="34" charset="0"/>
              <a:cs typeface="Times New Roman" panose="02020603050405020304" pitchFamily="18" charset="0"/>
            </a:rPr>
            <a:t>Las medidas deben ser cuidadosamente evaluadas para determinar su viabilidad económica, social, ambiental y climática, para ello se alcanzarán las metas propuestas en la política a los menores costos y generar los mayores beneficios posibles.</a:t>
          </a:r>
          <a:endParaRPr lang="es-NI" sz="1600" b="1" dirty="0">
            <a:solidFill>
              <a:srgbClr val="002060"/>
            </a:solidFill>
          </a:endParaRPr>
        </a:p>
      </dgm:t>
    </dgm:pt>
    <dgm:pt modelId="{6E280826-C180-474C-9055-BA78BEE66BA3}" type="parTrans" cxnId="{D72B6DE0-99DB-4F78-A5EE-0A23D319718D}">
      <dgm:prSet/>
      <dgm:spPr/>
      <dgm:t>
        <a:bodyPr/>
        <a:lstStyle/>
        <a:p>
          <a:endParaRPr lang="es-NI"/>
        </a:p>
      </dgm:t>
    </dgm:pt>
    <dgm:pt modelId="{4FBB9A40-C781-48BD-A398-AC201932D70B}" type="sibTrans" cxnId="{D72B6DE0-99DB-4F78-A5EE-0A23D319718D}">
      <dgm:prSet/>
      <dgm:spPr/>
      <dgm:t>
        <a:bodyPr/>
        <a:lstStyle/>
        <a:p>
          <a:endParaRPr lang="es-NI"/>
        </a:p>
      </dgm:t>
    </dgm:pt>
    <dgm:pt modelId="{8F6B5E51-0BF2-442D-8016-7822F6111D23}">
      <dgm:prSet phldrT="[Texto]" custT="1"/>
      <dgm:spPr/>
      <dgm:t>
        <a:bodyPr/>
        <a:lstStyle/>
        <a:p>
          <a:pPr algn="just"/>
          <a:r>
            <a:rPr lang="es-NI" sz="1800" b="1" dirty="0" smtClean="0">
              <a:latin typeface="Courier New" panose="02070309020205020404" pitchFamily="49" charset="0"/>
              <a:ea typeface="Calibri" panose="020F0502020204030204" pitchFamily="34" charset="0"/>
              <a:cs typeface="Times New Roman" panose="02020603050405020304" pitchFamily="18" charset="0"/>
            </a:rPr>
            <a:t>Finanzas climáticas </a:t>
          </a:r>
        </a:p>
        <a:p>
          <a:pPr algn="just"/>
          <a:r>
            <a:rPr lang="es-ES" sz="1600" b="1" dirty="0" smtClean="0">
              <a:solidFill>
                <a:schemeClr val="bg1"/>
              </a:solidFill>
              <a:latin typeface="Courier New" panose="02070309020205020404" pitchFamily="49" charset="0"/>
              <a:ea typeface="Times New Roman" panose="02020603050405020304" pitchFamily="18" charset="0"/>
              <a:cs typeface="Times New Roman" panose="02020603050405020304" pitchFamily="18" charset="0"/>
            </a:rPr>
            <a:t>Es evidente la brecha que existe en el país para implementar proyectos de adaptación al cambio climático, según los registros del MARENA se tiene una cartera de US$37.8 millones para el periodo 2013-2016, y según la CEPAL los requerimientos son de US$1,963.1 millones</a:t>
          </a:r>
          <a:endParaRPr lang="es-NI" sz="1600" b="1" dirty="0" smtClean="0">
            <a:solidFill>
              <a:schemeClr val="bg1"/>
            </a:solidFill>
            <a:latin typeface="Courier New" panose="02070309020205020404" pitchFamily="49" charset="0"/>
            <a:ea typeface="Calibri" panose="020F0502020204030204" pitchFamily="34" charset="0"/>
            <a:cs typeface="Times New Roman" panose="02020603050405020304" pitchFamily="18" charset="0"/>
          </a:endParaRPr>
        </a:p>
        <a:p>
          <a:pPr algn="just"/>
          <a:endParaRPr lang="es-NI" sz="1600" b="1" dirty="0">
            <a:solidFill>
              <a:schemeClr val="bg1"/>
            </a:solidFill>
          </a:endParaRPr>
        </a:p>
      </dgm:t>
    </dgm:pt>
    <dgm:pt modelId="{0738FCFC-6857-4F15-9DAF-172D604CDBC3}" type="parTrans" cxnId="{D4B31ACF-FC3E-4D7B-96BE-3BD3700C2B50}">
      <dgm:prSet/>
      <dgm:spPr/>
      <dgm:t>
        <a:bodyPr/>
        <a:lstStyle/>
        <a:p>
          <a:endParaRPr lang="es-NI"/>
        </a:p>
      </dgm:t>
    </dgm:pt>
    <dgm:pt modelId="{C6600F50-3D33-4024-B0C8-C2EAAF0E997A}" type="sibTrans" cxnId="{D4B31ACF-FC3E-4D7B-96BE-3BD3700C2B50}">
      <dgm:prSet/>
      <dgm:spPr/>
      <dgm:t>
        <a:bodyPr/>
        <a:lstStyle/>
        <a:p>
          <a:endParaRPr lang="es-NI"/>
        </a:p>
      </dgm:t>
    </dgm:pt>
    <dgm:pt modelId="{B4EE6CBD-1251-4127-9521-D85D9AD16243}">
      <dgm:prSet phldrT="[Texto]" custT="1"/>
      <dgm:spPr/>
      <dgm:t>
        <a:bodyPr/>
        <a:lstStyle/>
        <a:p>
          <a:pPr algn="just"/>
          <a:endParaRPr lang="es-NI" sz="1400" dirty="0"/>
        </a:p>
      </dgm:t>
    </dgm:pt>
    <dgm:pt modelId="{00948883-04DB-4B9A-A935-9065509C34FF}" type="parTrans" cxnId="{F4BA26E7-C28F-4D87-B705-799F2BE617A5}">
      <dgm:prSet/>
      <dgm:spPr/>
      <dgm:t>
        <a:bodyPr/>
        <a:lstStyle/>
        <a:p>
          <a:endParaRPr lang="es-NI"/>
        </a:p>
      </dgm:t>
    </dgm:pt>
    <dgm:pt modelId="{5A9F3038-D68E-4F5C-AE28-956940FE051B}" type="sibTrans" cxnId="{F4BA26E7-C28F-4D87-B705-799F2BE617A5}">
      <dgm:prSet/>
      <dgm:spPr/>
      <dgm:t>
        <a:bodyPr/>
        <a:lstStyle/>
        <a:p>
          <a:endParaRPr lang="es-NI"/>
        </a:p>
      </dgm:t>
    </dgm:pt>
    <dgm:pt modelId="{66B02FD2-1DA5-41C0-AA81-34D28061ED5B}" type="pres">
      <dgm:prSet presAssocID="{2DA6EE18-BC0C-44D9-9AEE-541CE0A0A3A9}" presName="linear" presStyleCnt="0">
        <dgm:presLayoutVars>
          <dgm:dir/>
          <dgm:resizeHandles val="exact"/>
        </dgm:presLayoutVars>
      </dgm:prSet>
      <dgm:spPr/>
      <dgm:t>
        <a:bodyPr/>
        <a:lstStyle/>
        <a:p>
          <a:endParaRPr lang="es-NI"/>
        </a:p>
      </dgm:t>
    </dgm:pt>
    <dgm:pt modelId="{63C8CACE-CF36-47A2-A4B7-3770733D44C8}" type="pres">
      <dgm:prSet presAssocID="{2DE0047F-6D01-4886-8EB2-54DE5888B97D}" presName="comp" presStyleCnt="0"/>
      <dgm:spPr/>
    </dgm:pt>
    <dgm:pt modelId="{D6C6B91D-6CC5-4D2C-AEA2-9519C33F716A}" type="pres">
      <dgm:prSet presAssocID="{2DE0047F-6D01-4886-8EB2-54DE5888B97D}" presName="box" presStyleLbl="node1" presStyleIdx="0" presStyleCnt="4" custLinFactNeighborX="-3061"/>
      <dgm:spPr/>
      <dgm:t>
        <a:bodyPr/>
        <a:lstStyle/>
        <a:p>
          <a:endParaRPr lang="es-NI"/>
        </a:p>
      </dgm:t>
    </dgm:pt>
    <dgm:pt modelId="{CD07FAA2-6EC1-4F6F-80BD-F51EFB38C8C1}" type="pres">
      <dgm:prSet presAssocID="{2DE0047F-6D01-4886-8EB2-54DE5888B97D}" presName="img" presStyleLbl="fgImgPlace1" presStyleIdx="0" presStyleCnt="4" custScaleX="85947" custScaleY="96942"/>
      <dgm:spPr>
        <a:blipFill>
          <a:blip xmlns:r="http://schemas.openxmlformats.org/officeDocument/2006/relationships" r:embed="rId1">
            <a:extLst>
              <a:ext uri="{28A0092B-C50C-407E-A947-70E740481C1C}">
                <a14:useLocalDpi xmlns:a14="http://schemas.microsoft.com/office/drawing/2010/main" val="0"/>
              </a:ext>
            </a:extLst>
          </a:blip>
          <a:srcRect/>
          <a:stretch>
            <a:fillRect t="-50000" b="-50000"/>
          </a:stretch>
        </a:blipFill>
      </dgm:spPr>
    </dgm:pt>
    <dgm:pt modelId="{EDB26AD1-9D96-4D3F-8C16-A0361C6D1F7C}" type="pres">
      <dgm:prSet presAssocID="{2DE0047F-6D01-4886-8EB2-54DE5888B97D}" presName="text" presStyleLbl="node1" presStyleIdx="0" presStyleCnt="4">
        <dgm:presLayoutVars>
          <dgm:bulletEnabled val="1"/>
        </dgm:presLayoutVars>
      </dgm:prSet>
      <dgm:spPr/>
      <dgm:t>
        <a:bodyPr/>
        <a:lstStyle/>
        <a:p>
          <a:endParaRPr lang="es-NI"/>
        </a:p>
      </dgm:t>
    </dgm:pt>
    <dgm:pt modelId="{223FA93E-6B41-4795-8B29-35752ED69C9F}" type="pres">
      <dgm:prSet presAssocID="{ED4BC15D-A452-4F5E-848B-D80DDD438C0E}" presName="spacer" presStyleCnt="0"/>
      <dgm:spPr/>
    </dgm:pt>
    <dgm:pt modelId="{A2A2DC1F-AB6A-4D6C-8057-DF0A7B691EFD}" type="pres">
      <dgm:prSet presAssocID="{29F4591E-E2C9-445B-8574-B2D70A9C9F49}" presName="comp" presStyleCnt="0"/>
      <dgm:spPr/>
    </dgm:pt>
    <dgm:pt modelId="{4D770F79-ABB0-4CC1-9092-D37F5B93DEB1}" type="pres">
      <dgm:prSet presAssocID="{29F4591E-E2C9-445B-8574-B2D70A9C9F49}" presName="box" presStyleLbl="node1" presStyleIdx="1" presStyleCnt="4" custLinFactNeighborY="-1853"/>
      <dgm:spPr/>
      <dgm:t>
        <a:bodyPr/>
        <a:lstStyle/>
        <a:p>
          <a:endParaRPr lang="es-NI"/>
        </a:p>
      </dgm:t>
    </dgm:pt>
    <dgm:pt modelId="{A1D57DDE-23FB-45CC-8DEE-116887FBA8FC}" type="pres">
      <dgm:prSet presAssocID="{29F4591E-E2C9-445B-8574-B2D70A9C9F49}"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59000" r="-59000"/>
          </a:stretch>
        </a:blipFill>
      </dgm:spPr>
    </dgm:pt>
    <dgm:pt modelId="{57F58B69-4CF9-4B98-9D88-767AB64E8596}" type="pres">
      <dgm:prSet presAssocID="{29F4591E-E2C9-445B-8574-B2D70A9C9F49}" presName="text" presStyleLbl="node1" presStyleIdx="1" presStyleCnt="4">
        <dgm:presLayoutVars>
          <dgm:bulletEnabled val="1"/>
        </dgm:presLayoutVars>
      </dgm:prSet>
      <dgm:spPr/>
      <dgm:t>
        <a:bodyPr/>
        <a:lstStyle/>
        <a:p>
          <a:endParaRPr lang="es-NI"/>
        </a:p>
      </dgm:t>
    </dgm:pt>
    <dgm:pt modelId="{9D5150FC-CD7E-4A14-B12B-F97344F06C60}" type="pres">
      <dgm:prSet presAssocID="{D6DB5976-3031-40DA-B899-BFC75EF6AE68}" presName="spacer" presStyleCnt="0"/>
      <dgm:spPr/>
    </dgm:pt>
    <dgm:pt modelId="{B23DAC85-A324-4BB2-B922-7BE04984D719}" type="pres">
      <dgm:prSet presAssocID="{166EBEA4-4E9D-42D5-9C1E-6DFD8596BD3C}" presName="comp" presStyleCnt="0"/>
      <dgm:spPr/>
    </dgm:pt>
    <dgm:pt modelId="{C3EABED3-9489-4FE0-926C-26A0662E211B}" type="pres">
      <dgm:prSet presAssocID="{166EBEA4-4E9D-42D5-9C1E-6DFD8596BD3C}" presName="box" presStyleLbl="node1" presStyleIdx="2" presStyleCnt="4"/>
      <dgm:spPr/>
      <dgm:t>
        <a:bodyPr/>
        <a:lstStyle/>
        <a:p>
          <a:endParaRPr lang="es-NI"/>
        </a:p>
      </dgm:t>
    </dgm:pt>
    <dgm:pt modelId="{DB62ECC4-874D-4E16-9C16-A1B68EAE18AC}" type="pres">
      <dgm:prSet presAssocID="{166EBEA4-4E9D-42D5-9C1E-6DFD8596BD3C}"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dgm:spPr>
      <dgm:t>
        <a:bodyPr/>
        <a:lstStyle/>
        <a:p>
          <a:endParaRPr lang="es-NI"/>
        </a:p>
      </dgm:t>
    </dgm:pt>
    <dgm:pt modelId="{161BC42E-4606-4A95-92D8-B9C59D4114D5}" type="pres">
      <dgm:prSet presAssocID="{166EBEA4-4E9D-42D5-9C1E-6DFD8596BD3C}" presName="text" presStyleLbl="node1" presStyleIdx="2" presStyleCnt="4">
        <dgm:presLayoutVars>
          <dgm:bulletEnabled val="1"/>
        </dgm:presLayoutVars>
      </dgm:prSet>
      <dgm:spPr/>
      <dgm:t>
        <a:bodyPr/>
        <a:lstStyle/>
        <a:p>
          <a:endParaRPr lang="es-NI"/>
        </a:p>
      </dgm:t>
    </dgm:pt>
    <dgm:pt modelId="{F5525A14-BEE7-49C3-A721-389C5A896369}" type="pres">
      <dgm:prSet presAssocID="{D8A9EA32-624B-44A7-A0CE-8C6835B01D5F}" presName="spacer" presStyleCnt="0"/>
      <dgm:spPr/>
    </dgm:pt>
    <dgm:pt modelId="{4AB36C73-4C99-40A9-B816-458F800B2DC1}" type="pres">
      <dgm:prSet presAssocID="{8F6B5E51-0BF2-442D-8016-7822F6111D23}" presName="comp" presStyleCnt="0"/>
      <dgm:spPr/>
    </dgm:pt>
    <dgm:pt modelId="{A1FE24E9-B89C-4015-A0DD-DF8863A30C13}" type="pres">
      <dgm:prSet presAssocID="{8F6B5E51-0BF2-442D-8016-7822F6111D23}" presName="box" presStyleLbl="node1" presStyleIdx="3" presStyleCnt="4"/>
      <dgm:spPr/>
      <dgm:t>
        <a:bodyPr/>
        <a:lstStyle/>
        <a:p>
          <a:endParaRPr lang="es-NI"/>
        </a:p>
      </dgm:t>
    </dgm:pt>
    <dgm:pt modelId="{65CEA83F-707E-4A76-92C5-E9BBB9826630}" type="pres">
      <dgm:prSet presAssocID="{8F6B5E51-0BF2-442D-8016-7822F6111D23}"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dgm:spPr>
    </dgm:pt>
    <dgm:pt modelId="{EC948CDB-2EB2-48BA-8288-F6992BEC7C15}" type="pres">
      <dgm:prSet presAssocID="{8F6B5E51-0BF2-442D-8016-7822F6111D23}" presName="text" presStyleLbl="node1" presStyleIdx="3" presStyleCnt="4">
        <dgm:presLayoutVars>
          <dgm:bulletEnabled val="1"/>
        </dgm:presLayoutVars>
      </dgm:prSet>
      <dgm:spPr/>
      <dgm:t>
        <a:bodyPr/>
        <a:lstStyle/>
        <a:p>
          <a:endParaRPr lang="es-NI"/>
        </a:p>
      </dgm:t>
    </dgm:pt>
  </dgm:ptLst>
  <dgm:cxnLst>
    <dgm:cxn modelId="{F5E61710-9CF5-497F-A759-76880F7DCED3}" type="presOf" srcId="{166EBEA4-4E9D-42D5-9C1E-6DFD8596BD3C}" destId="{C3EABED3-9489-4FE0-926C-26A0662E211B}" srcOrd="0" destOrd="0" presId="urn:microsoft.com/office/officeart/2005/8/layout/vList4"/>
    <dgm:cxn modelId="{1BCE8FC3-0295-4EC1-9CED-26AC0D1EA827}" type="presOf" srcId="{29F4591E-E2C9-445B-8574-B2D70A9C9F49}" destId="{4D770F79-ABB0-4CC1-9092-D37F5B93DEB1}" srcOrd="0" destOrd="0" presId="urn:microsoft.com/office/officeart/2005/8/layout/vList4"/>
    <dgm:cxn modelId="{8CD4C1D4-2A84-4EE6-9FE1-9FF5F6BBE209}" type="presOf" srcId="{2DE0047F-6D01-4886-8EB2-54DE5888B97D}" destId="{EDB26AD1-9D96-4D3F-8C16-A0361C6D1F7C}" srcOrd="1" destOrd="0" presId="urn:microsoft.com/office/officeart/2005/8/layout/vList4"/>
    <dgm:cxn modelId="{AE4496F5-D766-452D-A4C4-F5153D73C1DE}" type="presOf" srcId="{8F6B5E51-0BF2-442D-8016-7822F6111D23}" destId="{EC948CDB-2EB2-48BA-8288-F6992BEC7C15}" srcOrd="1" destOrd="0" presId="urn:microsoft.com/office/officeart/2005/8/layout/vList4"/>
    <dgm:cxn modelId="{43DD0701-9517-4962-8455-45C3367347C4}" type="presOf" srcId="{9E266BC8-348F-4258-9937-1EE9B437EED4}" destId="{D6C6B91D-6CC5-4D2C-AEA2-9519C33F716A}" srcOrd="0" destOrd="1" presId="urn:microsoft.com/office/officeart/2005/8/layout/vList4"/>
    <dgm:cxn modelId="{D4B31ACF-FC3E-4D7B-96BE-3BD3700C2B50}" srcId="{2DA6EE18-BC0C-44D9-9AEE-541CE0A0A3A9}" destId="{8F6B5E51-0BF2-442D-8016-7822F6111D23}" srcOrd="3" destOrd="0" parTransId="{0738FCFC-6857-4F15-9DAF-172D604CDBC3}" sibTransId="{C6600F50-3D33-4024-B0C8-C2EAAF0E997A}"/>
    <dgm:cxn modelId="{A08B1741-C7E6-49B9-B04B-84A62CC103F5}" type="presOf" srcId="{166EBEA4-4E9D-42D5-9C1E-6DFD8596BD3C}" destId="{161BC42E-4606-4A95-92D8-B9C59D4114D5}" srcOrd="1" destOrd="0" presId="urn:microsoft.com/office/officeart/2005/8/layout/vList4"/>
    <dgm:cxn modelId="{38F97AE9-CAF6-4433-ACA6-243660D7F508}" srcId="{2DA6EE18-BC0C-44D9-9AEE-541CE0A0A3A9}" destId="{166EBEA4-4E9D-42D5-9C1E-6DFD8596BD3C}" srcOrd="2" destOrd="0" parTransId="{FDA5F2D9-5862-4B3B-871A-2F3042A18D6D}" sibTransId="{D8A9EA32-624B-44A7-A0CE-8C6835B01D5F}"/>
    <dgm:cxn modelId="{F4BA26E7-C28F-4D87-B705-799F2BE617A5}" srcId="{166EBEA4-4E9D-42D5-9C1E-6DFD8596BD3C}" destId="{B4EE6CBD-1251-4127-9521-D85D9AD16243}" srcOrd="1" destOrd="0" parTransId="{00948883-04DB-4B9A-A935-9065509C34FF}" sibTransId="{5A9F3038-D68E-4F5C-AE28-956940FE051B}"/>
    <dgm:cxn modelId="{49E1418F-9498-4FB4-A2A8-989EDC5F4B4E}" type="presOf" srcId="{8F6B5E51-0BF2-442D-8016-7822F6111D23}" destId="{A1FE24E9-B89C-4015-A0DD-DF8863A30C13}" srcOrd="0" destOrd="0" presId="urn:microsoft.com/office/officeart/2005/8/layout/vList4"/>
    <dgm:cxn modelId="{C7F1EC3C-26E6-47CC-A791-FD744101ADA4}" srcId="{2DA6EE18-BC0C-44D9-9AEE-541CE0A0A3A9}" destId="{2DE0047F-6D01-4886-8EB2-54DE5888B97D}" srcOrd="0" destOrd="0" parTransId="{34EF4E38-38AF-402C-9BED-94E3B0D57F0B}" sibTransId="{ED4BC15D-A452-4F5E-848B-D80DDD438C0E}"/>
    <dgm:cxn modelId="{C5FE112B-7C1C-4D66-AEB7-2E5229B3C4AA}" type="presOf" srcId="{B4EE6CBD-1251-4127-9521-D85D9AD16243}" destId="{161BC42E-4606-4A95-92D8-B9C59D4114D5}" srcOrd="1" destOrd="2" presId="urn:microsoft.com/office/officeart/2005/8/layout/vList4"/>
    <dgm:cxn modelId="{FD9356BB-E89F-43AD-8B0E-EAF7FA5C0556}" type="presOf" srcId="{2DE0047F-6D01-4886-8EB2-54DE5888B97D}" destId="{D6C6B91D-6CC5-4D2C-AEA2-9519C33F716A}" srcOrd="0" destOrd="0" presId="urn:microsoft.com/office/officeart/2005/8/layout/vList4"/>
    <dgm:cxn modelId="{D72B6DE0-99DB-4F78-A5EE-0A23D319718D}" srcId="{166EBEA4-4E9D-42D5-9C1E-6DFD8596BD3C}" destId="{6CDC040E-1689-44A4-B86E-ACD1AECF64C2}" srcOrd="0" destOrd="0" parTransId="{6E280826-C180-474C-9055-BA78BEE66BA3}" sibTransId="{4FBB9A40-C781-48BD-A398-AC201932D70B}"/>
    <dgm:cxn modelId="{1D7DC061-C92C-4DD7-B7DA-3E124B76D0F9}" srcId="{2DA6EE18-BC0C-44D9-9AEE-541CE0A0A3A9}" destId="{29F4591E-E2C9-445B-8574-B2D70A9C9F49}" srcOrd="1" destOrd="0" parTransId="{5476A190-F201-4FC0-A914-A3D8A416D18E}" sibTransId="{D6DB5976-3031-40DA-B899-BFC75EF6AE68}"/>
    <dgm:cxn modelId="{A512C7B6-C85E-4E38-88EC-3F4774EDE609}" type="presOf" srcId="{DA4E8A1F-21AF-456E-8D25-3C3932200E95}" destId="{4D770F79-ABB0-4CC1-9092-D37F5B93DEB1}" srcOrd="0" destOrd="1" presId="urn:microsoft.com/office/officeart/2005/8/layout/vList4"/>
    <dgm:cxn modelId="{67E919FF-3A43-4E35-B7A6-62C8954EFBFC}" type="presOf" srcId="{6CDC040E-1689-44A4-B86E-ACD1AECF64C2}" destId="{C3EABED3-9489-4FE0-926C-26A0662E211B}" srcOrd="0" destOrd="1" presId="urn:microsoft.com/office/officeart/2005/8/layout/vList4"/>
    <dgm:cxn modelId="{5693E0BF-CE84-43FC-82E3-B5B222993613}" type="presOf" srcId="{6CDC040E-1689-44A4-B86E-ACD1AECF64C2}" destId="{161BC42E-4606-4A95-92D8-B9C59D4114D5}" srcOrd="1" destOrd="1" presId="urn:microsoft.com/office/officeart/2005/8/layout/vList4"/>
    <dgm:cxn modelId="{1BF40375-8C11-485C-AC6E-ED78F9168C51}" type="presOf" srcId="{29F4591E-E2C9-445B-8574-B2D70A9C9F49}" destId="{57F58B69-4CF9-4B98-9D88-767AB64E8596}" srcOrd="1" destOrd="0" presId="urn:microsoft.com/office/officeart/2005/8/layout/vList4"/>
    <dgm:cxn modelId="{460A8E11-DD52-419A-857D-937886598A1B}" type="presOf" srcId="{2DA6EE18-BC0C-44D9-9AEE-541CE0A0A3A9}" destId="{66B02FD2-1DA5-41C0-AA81-34D28061ED5B}" srcOrd="0" destOrd="0" presId="urn:microsoft.com/office/officeart/2005/8/layout/vList4"/>
    <dgm:cxn modelId="{5C7455A7-39D0-450C-89CE-54CD34129940}" srcId="{2DE0047F-6D01-4886-8EB2-54DE5888B97D}" destId="{9E266BC8-348F-4258-9937-1EE9B437EED4}" srcOrd="0" destOrd="0" parTransId="{062DD161-F06F-49AB-9364-6D7114C71C73}" sibTransId="{F59ED11F-4EFA-4359-8DF9-17C935B75654}"/>
    <dgm:cxn modelId="{07B5AC1A-FB94-4477-B57F-4A1076E47FB1}" type="presOf" srcId="{DA4E8A1F-21AF-456E-8D25-3C3932200E95}" destId="{57F58B69-4CF9-4B98-9D88-767AB64E8596}" srcOrd="1" destOrd="1" presId="urn:microsoft.com/office/officeart/2005/8/layout/vList4"/>
    <dgm:cxn modelId="{DFF5DC0B-B0E9-4648-A67B-7E4A23EBA225}" type="presOf" srcId="{B4EE6CBD-1251-4127-9521-D85D9AD16243}" destId="{C3EABED3-9489-4FE0-926C-26A0662E211B}" srcOrd="0" destOrd="2" presId="urn:microsoft.com/office/officeart/2005/8/layout/vList4"/>
    <dgm:cxn modelId="{9D79E1A3-D1AA-4048-8EFA-01914072F950}" srcId="{29F4591E-E2C9-445B-8574-B2D70A9C9F49}" destId="{DA4E8A1F-21AF-456E-8D25-3C3932200E95}" srcOrd="0" destOrd="0" parTransId="{988A1459-67C0-49A8-BA94-8C668967F90A}" sibTransId="{C4E7F4E3-053B-426A-A151-6BCE841A9247}"/>
    <dgm:cxn modelId="{1E6F7732-4696-40F9-8CF0-B3F34A6FCB43}" type="presOf" srcId="{9E266BC8-348F-4258-9937-1EE9B437EED4}" destId="{EDB26AD1-9D96-4D3F-8C16-A0361C6D1F7C}" srcOrd="1" destOrd="1" presId="urn:microsoft.com/office/officeart/2005/8/layout/vList4"/>
    <dgm:cxn modelId="{BDB541E8-A42D-448B-A718-521AD99E44B8}" type="presParOf" srcId="{66B02FD2-1DA5-41C0-AA81-34D28061ED5B}" destId="{63C8CACE-CF36-47A2-A4B7-3770733D44C8}" srcOrd="0" destOrd="0" presId="urn:microsoft.com/office/officeart/2005/8/layout/vList4"/>
    <dgm:cxn modelId="{C619F8B7-27A4-4CFD-80AA-F8EA4E6317C4}" type="presParOf" srcId="{63C8CACE-CF36-47A2-A4B7-3770733D44C8}" destId="{D6C6B91D-6CC5-4D2C-AEA2-9519C33F716A}" srcOrd="0" destOrd="0" presId="urn:microsoft.com/office/officeart/2005/8/layout/vList4"/>
    <dgm:cxn modelId="{C241B3B5-1CE4-44F1-855D-5F70EEA12730}" type="presParOf" srcId="{63C8CACE-CF36-47A2-A4B7-3770733D44C8}" destId="{CD07FAA2-6EC1-4F6F-80BD-F51EFB38C8C1}" srcOrd="1" destOrd="0" presId="urn:microsoft.com/office/officeart/2005/8/layout/vList4"/>
    <dgm:cxn modelId="{879D4625-226F-4F48-946A-4111EA00BEDF}" type="presParOf" srcId="{63C8CACE-CF36-47A2-A4B7-3770733D44C8}" destId="{EDB26AD1-9D96-4D3F-8C16-A0361C6D1F7C}" srcOrd="2" destOrd="0" presId="urn:microsoft.com/office/officeart/2005/8/layout/vList4"/>
    <dgm:cxn modelId="{E095BEA5-B685-4C8C-A7A9-83D898C4AA84}" type="presParOf" srcId="{66B02FD2-1DA5-41C0-AA81-34D28061ED5B}" destId="{223FA93E-6B41-4795-8B29-35752ED69C9F}" srcOrd="1" destOrd="0" presId="urn:microsoft.com/office/officeart/2005/8/layout/vList4"/>
    <dgm:cxn modelId="{A20D8117-9C54-406C-A894-DA334CCA6E39}" type="presParOf" srcId="{66B02FD2-1DA5-41C0-AA81-34D28061ED5B}" destId="{A2A2DC1F-AB6A-4D6C-8057-DF0A7B691EFD}" srcOrd="2" destOrd="0" presId="urn:microsoft.com/office/officeart/2005/8/layout/vList4"/>
    <dgm:cxn modelId="{C47D2EA6-7BFF-469F-A8B0-9F70C00DBFD8}" type="presParOf" srcId="{A2A2DC1F-AB6A-4D6C-8057-DF0A7B691EFD}" destId="{4D770F79-ABB0-4CC1-9092-D37F5B93DEB1}" srcOrd="0" destOrd="0" presId="urn:microsoft.com/office/officeart/2005/8/layout/vList4"/>
    <dgm:cxn modelId="{289573E2-2ADA-46AF-A771-1A3E8EB0BF5B}" type="presParOf" srcId="{A2A2DC1F-AB6A-4D6C-8057-DF0A7B691EFD}" destId="{A1D57DDE-23FB-45CC-8DEE-116887FBA8FC}" srcOrd="1" destOrd="0" presId="urn:microsoft.com/office/officeart/2005/8/layout/vList4"/>
    <dgm:cxn modelId="{5AE9AD65-DAF6-418C-9B41-3D4FD775BD72}" type="presParOf" srcId="{A2A2DC1F-AB6A-4D6C-8057-DF0A7B691EFD}" destId="{57F58B69-4CF9-4B98-9D88-767AB64E8596}" srcOrd="2" destOrd="0" presId="urn:microsoft.com/office/officeart/2005/8/layout/vList4"/>
    <dgm:cxn modelId="{EBBD6632-5398-412A-95CE-297F6D007902}" type="presParOf" srcId="{66B02FD2-1DA5-41C0-AA81-34D28061ED5B}" destId="{9D5150FC-CD7E-4A14-B12B-F97344F06C60}" srcOrd="3" destOrd="0" presId="urn:microsoft.com/office/officeart/2005/8/layout/vList4"/>
    <dgm:cxn modelId="{BBCC30CC-A00C-467E-95BF-5AC5D0A68535}" type="presParOf" srcId="{66B02FD2-1DA5-41C0-AA81-34D28061ED5B}" destId="{B23DAC85-A324-4BB2-B922-7BE04984D719}" srcOrd="4" destOrd="0" presId="urn:microsoft.com/office/officeart/2005/8/layout/vList4"/>
    <dgm:cxn modelId="{C36C8FF3-3757-41EF-BE9F-E60A053EF494}" type="presParOf" srcId="{B23DAC85-A324-4BB2-B922-7BE04984D719}" destId="{C3EABED3-9489-4FE0-926C-26A0662E211B}" srcOrd="0" destOrd="0" presId="urn:microsoft.com/office/officeart/2005/8/layout/vList4"/>
    <dgm:cxn modelId="{B6D2BBFC-0EC4-4E4D-A6B8-93B908D7DA70}" type="presParOf" srcId="{B23DAC85-A324-4BB2-B922-7BE04984D719}" destId="{DB62ECC4-874D-4E16-9C16-A1B68EAE18AC}" srcOrd="1" destOrd="0" presId="urn:microsoft.com/office/officeart/2005/8/layout/vList4"/>
    <dgm:cxn modelId="{3B5F7B5A-D1EC-47D5-947B-49ACDD27DC0B}" type="presParOf" srcId="{B23DAC85-A324-4BB2-B922-7BE04984D719}" destId="{161BC42E-4606-4A95-92D8-B9C59D4114D5}" srcOrd="2" destOrd="0" presId="urn:microsoft.com/office/officeart/2005/8/layout/vList4"/>
    <dgm:cxn modelId="{7B8D20EE-9E7D-4414-97AD-4BCDBA72EFFF}" type="presParOf" srcId="{66B02FD2-1DA5-41C0-AA81-34D28061ED5B}" destId="{F5525A14-BEE7-49C3-A721-389C5A896369}" srcOrd="5" destOrd="0" presId="urn:microsoft.com/office/officeart/2005/8/layout/vList4"/>
    <dgm:cxn modelId="{01035DED-6B25-468E-8010-A84EABE4B5B7}" type="presParOf" srcId="{66B02FD2-1DA5-41C0-AA81-34D28061ED5B}" destId="{4AB36C73-4C99-40A9-B816-458F800B2DC1}" srcOrd="6" destOrd="0" presId="urn:microsoft.com/office/officeart/2005/8/layout/vList4"/>
    <dgm:cxn modelId="{382AAF43-AEA4-45EC-8AE8-66DA3489CF08}" type="presParOf" srcId="{4AB36C73-4C99-40A9-B816-458F800B2DC1}" destId="{A1FE24E9-B89C-4015-A0DD-DF8863A30C13}" srcOrd="0" destOrd="0" presId="urn:microsoft.com/office/officeart/2005/8/layout/vList4"/>
    <dgm:cxn modelId="{1C541888-1FF1-451B-8375-407DDE2587E9}" type="presParOf" srcId="{4AB36C73-4C99-40A9-B816-458F800B2DC1}" destId="{65CEA83F-707E-4A76-92C5-E9BBB9826630}" srcOrd="1" destOrd="0" presId="urn:microsoft.com/office/officeart/2005/8/layout/vList4"/>
    <dgm:cxn modelId="{BFF7FEA3-A8A8-4F05-9369-84E5D7DDA8E2}" type="presParOf" srcId="{4AB36C73-4C99-40A9-B816-458F800B2DC1}" destId="{EC948CDB-2EB2-48BA-8288-F6992BEC7C15}"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NI"/>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9B2EE5-229C-4B92-B19B-D73D749995C1}" type="datetimeFigureOut">
              <a:rPr lang="es-NI" smtClean="0"/>
              <a:t>08/01/2018</a:t>
            </a:fld>
            <a:endParaRPr lang="es-NI"/>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NI"/>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NI"/>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B43EA-DA33-49D3-81C2-07DECF45035D}" type="slidenum">
              <a:rPr lang="es-NI" smtClean="0"/>
              <a:t>‹Nº›</a:t>
            </a:fld>
            <a:endParaRPr lang="es-NI"/>
          </a:p>
        </p:txBody>
      </p:sp>
    </p:spTree>
    <p:extLst>
      <p:ext uri="{BB962C8B-B14F-4D97-AF65-F5344CB8AC3E}">
        <p14:creationId xmlns:p14="http://schemas.microsoft.com/office/powerpoint/2010/main" val="914358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altLang="es-NI" smtClean="0"/>
          </a:p>
        </p:txBody>
      </p:sp>
      <p:sp>
        <p:nvSpPr>
          <p:cNvPr id="665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Oficina Nacinal de Desarrollo Limpio - MARENA. 08/10/04</a:t>
            </a:r>
          </a:p>
        </p:txBody>
      </p:sp>
      <p:sp>
        <p:nvSpPr>
          <p:cNvPr id="665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Seminario a Cadetes de la Academia José Dolores Estrada</a:t>
            </a:r>
          </a:p>
        </p:txBody>
      </p:sp>
      <p:sp>
        <p:nvSpPr>
          <p:cNvPr id="665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48B46FE8-650C-4F83-86A8-4A59E65939FB}" type="slidenum">
              <a:rPr kumimoji="0" lang="es-ES" altLang="es-NI" smtClean="0">
                <a:latin typeface="Tahoma" panose="020B0604030504040204" pitchFamily="34" charset="0"/>
              </a:rPr>
              <a:pPr>
                <a:spcBef>
                  <a:spcPct val="20000"/>
                </a:spcBef>
              </a:pPr>
              <a:t>4</a:t>
            </a:fld>
            <a:endParaRPr kumimoji="0" lang="es-ES" altLang="es-NI" smtClean="0">
              <a:latin typeface="Tahoma" panose="020B0604030504040204" pitchFamily="34" charset="0"/>
            </a:endParaRPr>
          </a:p>
        </p:txBody>
      </p:sp>
    </p:spTree>
    <p:extLst>
      <p:ext uri="{BB962C8B-B14F-4D97-AF65-F5344CB8AC3E}">
        <p14:creationId xmlns:p14="http://schemas.microsoft.com/office/powerpoint/2010/main" val="1523098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altLang="es-NI" smtClean="0"/>
          </a:p>
        </p:txBody>
      </p:sp>
      <p:sp>
        <p:nvSpPr>
          <p:cNvPr id="686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Oficina Nacinal de Desarrollo Limpio - MARENA. 08/10/04</a:t>
            </a:r>
          </a:p>
        </p:txBody>
      </p:sp>
      <p:sp>
        <p:nvSpPr>
          <p:cNvPr id="6861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Seminario a Cadetes de la Academia José Dolores Estrada</a:t>
            </a:r>
          </a:p>
        </p:txBody>
      </p:sp>
      <p:sp>
        <p:nvSpPr>
          <p:cNvPr id="686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28ECE041-F4CB-42AC-971B-9C6B8DCCEF17}" type="slidenum">
              <a:rPr kumimoji="0" lang="es-ES" altLang="es-NI" smtClean="0">
                <a:latin typeface="Tahoma" panose="020B0604030504040204" pitchFamily="34" charset="0"/>
              </a:rPr>
              <a:pPr>
                <a:spcBef>
                  <a:spcPct val="20000"/>
                </a:spcBef>
              </a:pPr>
              <a:t>5</a:t>
            </a:fld>
            <a:endParaRPr kumimoji="0" lang="es-ES" altLang="es-NI" smtClean="0">
              <a:latin typeface="Tahoma" panose="020B0604030504040204" pitchFamily="34" charset="0"/>
            </a:endParaRPr>
          </a:p>
        </p:txBody>
      </p:sp>
    </p:spTree>
    <p:extLst>
      <p:ext uri="{BB962C8B-B14F-4D97-AF65-F5344CB8AC3E}">
        <p14:creationId xmlns:p14="http://schemas.microsoft.com/office/powerpoint/2010/main" val="1928010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altLang="es-NI" smtClean="0"/>
          </a:p>
        </p:txBody>
      </p:sp>
      <p:sp>
        <p:nvSpPr>
          <p:cNvPr id="706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Oficina Nacinal de Desarrollo Limpio - MARENA. 08/10/04</a:t>
            </a:r>
          </a:p>
        </p:txBody>
      </p:sp>
      <p:sp>
        <p:nvSpPr>
          <p:cNvPr id="706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Seminario a Cadetes de la Academia José Dolores Estrada</a:t>
            </a:r>
          </a:p>
        </p:txBody>
      </p:sp>
      <p:sp>
        <p:nvSpPr>
          <p:cNvPr id="706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C96D0D31-61CC-423C-AFA3-5608F9ACEE2D}" type="slidenum">
              <a:rPr kumimoji="0" lang="es-ES" altLang="es-NI" smtClean="0">
                <a:latin typeface="Tahoma" panose="020B0604030504040204" pitchFamily="34" charset="0"/>
              </a:rPr>
              <a:pPr>
                <a:spcBef>
                  <a:spcPct val="20000"/>
                </a:spcBef>
              </a:pPr>
              <a:t>6</a:t>
            </a:fld>
            <a:endParaRPr kumimoji="0" lang="es-ES" altLang="es-NI" smtClean="0">
              <a:latin typeface="Tahoma" panose="020B0604030504040204" pitchFamily="34" charset="0"/>
            </a:endParaRPr>
          </a:p>
        </p:txBody>
      </p:sp>
    </p:spTree>
    <p:extLst>
      <p:ext uri="{BB962C8B-B14F-4D97-AF65-F5344CB8AC3E}">
        <p14:creationId xmlns:p14="http://schemas.microsoft.com/office/powerpoint/2010/main" val="1434927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altLang="es-NI" smtClean="0"/>
          </a:p>
        </p:txBody>
      </p:sp>
      <p:sp>
        <p:nvSpPr>
          <p:cNvPr id="706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Oficina Nacinal de Desarrollo Limpio - MARENA. 08/10/04</a:t>
            </a:r>
          </a:p>
        </p:txBody>
      </p:sp>
      <p:sp>
        <p:nvSpPr>
          <p:cNvPr id="706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r>
              <a:rPr kumimoji="0" lang="es-ES" altLang="es-NI" smtClean="0">
                <a:latin typeface="Tahoma" panose="020B0604030504040204" pitchFamily="34" charset="0"/>
              </a:rPr>
              <a:t>Seminario a Cadetes de la Academia José Dolores Estrada</a:t>
            </a:r>
          </a:p>
        </p:txBody>
      </p:sp>
      <p:sp>
        <p:nvSpPr>
          <p:cNvPr id="706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20000"/>
              </a:spcBef>
            </a:pPr>
            <a:fld id="{C96D0D31-61CC-423C-AFA3-5608F9ACEE2D}" type="slidenum">
              <a:rPr kumimoji="0" lang="es-ES" altLang="es-NI" smtClean="0">
                <a:latin typeface="Tahoma" panose="020B0604030504040204" pitchFamily="34" charset="0"/>
              </a:rPr>
              <a:pPr>
                <a:spcBef>
                  <a:spcPct val="20000"/>
                </a:spcBef>
              </a:pPr>
              <a:t>7</a:t>
            </a:fld>
            <a:endParaRPr kumimoji="0" lang="es-ES" altLang="es-NI" smtClean="0">
              <a:latin typeface="Tahoma" panose="020B0604030504040204" pitchFamily="34" charset="0"/>
            </a:endParaRPr>
          </a:p>
        </p:txBody>
      </p:sp>
    </p:spTree>
    <p:extLst>
      <p:ext uri="{BB962C8B-B14F-4D97-AF65-F5344CB8AC3E}">
        <p14:creationId xmlns:p14="http://schemas.microsoft.com/office/powerpoint/2010/main" val="3357629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12</a:t>
            </a:fld>
            <a:endParaRPr lang="es-ES">
              <a:latin typeface="Tahoma" panose="020B0604030504040204" pitchFamily="34" charset="0"/>
            </a:endParaRPr>
          </a:p>
        </p:txBody>
      </p:sp>
    </p:spTree>
    <p:extLst>
      <p:ext uri="{BB962C8B-B14F-4D97-AF65-F5344CB8AC3E}">
        <p14:creationId xmlns:p14="http://schemas.microsoft.com/office/powerpoint/2010/main" val="146745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13</a:t>
            </a:fld>
            <a:endParaRPr lang="es-ES">
              <a:latin typeface="Tahoma" panose="020B0604030504040204" pitchFamily="34" charset="0"/>
            </a:endParaRPr>
          </a:p>
        </p:txBody>
      </p:sp>
    </p:spTree>
    <p:extLst>
      <p:ext uri="{BB962C8B-B14F-4D97-AF65-F5344CB8AC3E}">
        <p14:creationId xmlns:p14="http://schemas.microsoft.com/office/powerpoint/2010/main" val="338208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14</a:t>
            </a:fld>
            <a:endParaRPr lang="es-ES">
              <a:latin typeface="Tahoma" panose="020B0604030504040204" pitchFamily="34" charset="0"/>
            </a:endParaRPr>
          </a:p>
        </p:txBody>
      </p:sp>
    </p:spTree>
    <p:extLst>
      <p:ext uri="{BB962C8B-B14F-4D97-AF65-F5344CB8AC3E}">
        <p14:creationId xmlns:p14="http://schemas.microsoft.com/office/powerpoint/2010/main" val="2329201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15</a:t>
            </a:fld>
            <a:endParaRPr lang="es-ES">
              <a:latin typeface="Tahoma" panose="020B0604030504040204" pitchFamily="34" charset="0"/>
            </a:endParaRPr>
          </a:p>
        </p:txBody>
      </p:sp>
    </p:spTree>
    <p:extLst>
      <p:ext uri="{BB962C8B-B14F-4D97-AF65-F5344CB8AC3E}">
        <p14:creationId xmlns:p14="http://schemas.microsoft.com/office/powerpoint/2010/main" val="2415086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16</a:t>
            </a:fld>
            <a:endParaRPr lang="es-ES">
              <a:latin typeface="Tahoma" panose="020B0604030504040204" pitchFamily="34" charset="0"/>
            </a:endParaRPr>
          </a:p>
        </p:txBody>
      </p:sp>
    </p:spTree>
    <p:extLst>
      <p:ext uri="{BB962C8B-B14F-4D97-AF65-F5344CB8AC3E}">
        <p14:creationId xmlns:p14="http://schemas.microsoft.com/office/powerpoint/2010/main" val="2242049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17</a:t>
            </a:fld>
            <a:endParaRPr lang="es-ES">
              <a:latin typeface="Tahoma" panose="020B0604030504040204" pitchFamily="34" charset="0"/>
            </a:endParaRPr>
          </a:p>
        </p:txBody>
      </p:sp>
    </p:spTree>
    <p:extLst>
      <p:ext uri="{BB962C8B-B14F-4D97-AF65-F5344CB8AC3E}">
        <p14:creationId xmlns:p14="http://schemas.microsoft.com/office/powerpoint/2010/main" val="486871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18</a:t>
            </a:fld>
            <a:endParaRPr lang="es-ES">
              <a:latin typeface="Tahoma" panose="020B0604030504040204" pitchFamily="34" charset="0"/>
            </a:endParaRPr>
          </a:p>
        </p:txBody>
      </p:sp>
    </p:spTree>
    <p:extLst>
      <p:ext uri="{BB962C8B-B14F-4D97-AF65-F5344CB8AC3E}">
        <p14:creationId xmlns:p14="http://schemas.microsoft.com/office/powerpoint/2010/main" val="4079433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19</a:t>
            </a:fld>
            <a:endParaRPr lang="es-ES">
              <a:latin typeface="Tahoma" panose="020B0604030504040204" pitchFamily="34" charset="0"/>
            </a:endParaRPr>
          </a:p>
        </p:txBody>
      </p:sp>
    </p:spTree>
    <p:extLst>
      <p:ext uri="{BB962C8B-B14F-4D97-AF65-F5344CB8AC3E}">
        <p14:creationId xmlns:p14="http://schemas.microsoft.com/office/powerpoint/2010/main" val="3802201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20</a:t>
            </a:fld>
            <a:endParaRPr lang="es-ES">
              <a:latin typeface="Tahoma" panose="020B0604030504040204" pitchFamily="34" charset="0"/>
            </a:endParaRPr>
          </a:p>
        </p:txBody>
      </p:sp>
    </p:spTree>
    <p:extLst>
      <p:ext uri="{BB962C8B-B14F-4D97-AF65-F5344CB8AC3E}">
        <p14:creationId xmlns:p14="http://schemas.microsoft.com/office/powerpoint/2010/main" val="668744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21</a:t>
            </a:fld>
            <a:endParaRPr lang="es-ES">
              <a:latin typeface="Tahoma" panose="020B0604030504040204" pitchFamily="34" charset="0"/>
            </a:endParaRPr>
          </a:p>
        </p:txBody>
      </p:sp>
    </p:spTree>
    <p:extLst>
      <p:ext uri="{BB962C8B-B14F-4D97-AF65-F5344CB8AC3E}">
        <p14:creationId xmlns:p14="http://schemas.microsoft.com/office/powerpoint/2010/main" val="288005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22</a:t>
            </a:fld>
            <a:endParaRPr lang="es-ES">
              <a:latin typeface="Tahoma" panose="020B0604030504040204" pitchFamily="34" charset="0"/>
            </a:endParaRPr>
          </a:p>
        </p:txBody>
      </p:sp>
    </p:spTree>
    <p:extLst>
      <p:ext uri="{BB962C8B-B14F-4D97-AF65-F5344CB8AC3E}">
        <p14:creationId xmlns:p14="http://schemas.microsoft.com/office/powerpoint/2010/main" val="3150761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23</a:t>
            </a:fld>
            <a:endParaRPr lang="es-ES">
              <a:latin typeface="Tahoma" panose="020B0604030504040204" pitchFamily="34" charset="0"/>
            </a:endParaRPr>
          </a:p>
        </p:txBody>
      </p:sp>
    </p:spTree>
    <p:extLst>
      <p:ext uri="{BB962C8B-B14F-4D97-AF65-F5344CB8AC3E}">
        <p14:creationId xmlns:p14="http://schemas.microsoft.com/office/powerpoint/2010/main" val="2203681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24</a:t>
            </a:fld>
            <a:endParaRPr lang="es-ES">
              <a:latin typeface="Tahoma" panose="020B0604030504040204" pitchFamily="34" charset="0"/>
            </a:endParaRPr>
          </a:p>
        </p:txBody>
      </p:sp>
    </p:spTree>
    <p:extLst>
      <p:ext uri="{BB962C8B-B14F-4D97-AF65-F5344CB8AC3E}">
        <p14:creationId xmlns:p14="http://schemas.microsoft.com/office/powerpoint/2010/main" val="4129433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smtClean="0"/>
          </a:p>
        </p:txBody>
      </p:sp>
      <p:sp>
        <p:nvSpPr>
          <p:cNvPr id="33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Oficina Nacinal de Desarrollo Limpio - MARENA. 08/10/04</a:t>
            </a:r>
          </a:p>
        </p:txBody>
      </p:sp>
      <p:sp>
        <p:nvSpPr>
          <p:cNvPr id="33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smtClean="0">
                <a:latin typeface="Tahoma" panose="020B0604030504040204" pitchFamily="34" charset="0"/>
              </a:rPr>
              <a:t>Seminario a Cadetes de la Academia José Dolores Estrada</a:t>
            </a:r>
          </a:p>
        </p:txBody>
      </p:sp>
      <p:sp>
        <p:nvSpPr>
          <p:cNvPr id="33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E96F85-0CA6-41B8-8A35-53D931D8ABA4}" type="slidenum">
              <a:rPr lang="es-ES">
                <a:latin typeface="Tahoma" panose="020B0604030504040204" pitchFamily="34" charset="0"/>
              </a:rPr>
              <a:pPr/>
              <a:t>25</a:t>
            </a:fld>
            <a:endParaRPr lang="es-ES">
              <a:latin typeface="Tahoma" panose="020B0604030504040204" pitchFamily="34" charset="0"/>
            </a:endParaRPr>
          </a:p>
        </p:txBody>
      </p:sp>
    </p:spTree>
    <p:extLst>
      <p:ext uri="{BB962C8B-B14F-4D97-AF65-F5344CB8AC3E}">
        <p14:creationId xmlns:p14="http://schemas.microsoft.com/office/powerpoint/2010/main" val="2059688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NI" altLang="es-NI" smtClean="0"/>
          </a:p>
        </p:txBody>
      </p:sp>
      <p:sp>
        <p:nvSpPr>
          <p:cNvPr id="368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altLang="es-NI" smtClean="0">
                <a:latin typeface="Tahoma" panose="020B0604030504040204" pitchFamily="34" charset="0"/>
              </a:rPr>
              <a:t>Oficina Nacinal de Desarrollo Limpio - MARENA. 08/10/04</a:t>
            </a:r>
          </a:p>
        </p:txBody>
      </p:sp>
      <p:sp>
        <p:nvSpPr>
          <p:cNvPr id="368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ES" altLang="es-NI" smtClean="0">
                <a:latin typeface="Tahoma" panose="020B0604030504040204" pitchFamily="34" charset="0"/>
              </a:rPr>
              <a:t>Seminario a Cadetes de la Academia José Dolores Estrada</a:t>
            </a:r>
          </a:p>
        </p:txBody>
      </p:sp>
      <p:sp>
        <p:nvSpPr>
          <p:cNvPr id="368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51A5D91-88C1-4570-96AF-8E168B8A76C0}" type="slidenum">
              <a:rPr lang="es-ES" altLang="es-NI" smtClean="0">
                <a:latin typeface="Tahoma" panose="020B0604030504040204" pitchFamily="34" charset="0"/>
              </a:rPr>
              <a:pPr/>
              <a:t>26</a:t>
            </a:fld>
            <a:endParaRPr lang="es-ES" altLang="es-NI" smtClean="0">
              <a:latin typeface="Tahoma" panose="020B0604030504040204" pitchFamily="34" charset="0"/>
            </a:endParaRPr>
          </a:p>
        </p:txBody>
      </p:sp>
    </p:spTree>
    <p:extLst>
      <p:ext uri="{BB962C8B-B14F-4D97-AF65-F5344CB8AC3E}">
        <p14:creationId xmlns:p14="http://schemas.microsoft.com/office/powerpoint/2010/main" val="2877925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NI"/>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NI"/>
          </a:p>
        </p:txBody>
      </p:sp>
      <p:sp>
        <p:nvSpPr>
          <p:cNvPr id="4" name="Marcador de fecha 3"/>
          <p:cNvSpPr>
            <a:spLocks noGrp="1"/>
          </p:cNvSpPr>
          <p:nvPr>
            <p:ph type="dt" sz="half" idx="10"/>
          </p:nvPr>
        </p:nvSpPr>
        <p:spPr/>
        <p:txBody>
          <a:bodyPr/>
          <a:lstStyle/>
          <a:p>
            <a:fld id="{6AA19C44-AD76-488B-8D70-16E6AC0B3CB6}" type="datetimeFigureOut">
              <a:rPr lang="es-NI" smtClean="0"/>
              <a:t>08/01/2018</a:t>
            </a:fld>
            <a:endParaRPr lang="es-NI"/>
          </a:p>
        </p:txBody>
      </p:sp>
      <p:sp>
        <p:nvSpPr>
          <p:cNvPr id="5" name="Marcador de pie de página 4"/>
          <p:cNvSpPr>
            <a:spLocks noGrp="1"/>
          </p:cNvSpPr>
          <p:nvPr>
            <p:ph type="ftr" sz="quarter" idx="11"/>
          </p:nvPr>
        </p:nvSpPr>
        <p:spPr/>
        <p:txBody>
          <a:bodyPr/>
          <a:lstStyle/>
          <a:p>
            <a:endParaRPr lang="es-NI"/>
          </a:p>
        </p:txBody>
      </p:sp>
      <p:sp>
        <p:nvSpPr>
          <p:cNvPr id="6" name="Marcador de número de diapositiva 5"/>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398096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NI"/>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fecha 3"/>
          <p:cNvSpPr>
            <a:spLocks noGrp="1"/>
          </p:cNvSpPr>
          <p:nvPr>
            <p:ph type="dt" sz="half" idx="10"/>
          </p:nvPr>
        </p:nvSpPr>
        <p:spPr/>
        <p:txBody>
          <a:bodyPr/>
          <a:lstStyle/>
          <a:p>
            <a:fld id="{6AA19C44-AD76-488B-8D70-16E6AC0B3CB6}" type="datetimeFigureOut">
              <a:rPr lang="es-NI" smtClean="0"/>
              <a:t>08/01/2018</a:t>
            </a:fld>
            <a:endParaRPr lang="es-NI"/>
          </a:p>
        </p:txBody>
      </p:sp>
      <p:sp>
        <p:nvSpPr>
          <p:cNvPr id="5" name="Marcador de pie de página 4"/>
          <p:cNvSpPr>
            <a:spLocks noGrp="1"/>
          </p:cNvSpPr>
          <p:nvPr>
            <p:ph type="ftr" sz="quarter" idx="11"/>
          </p:nvPr>
        </p:nvSpPr>
        <p:spPr/>
        <p:txBody>
          <a:bodyPr/>
          <a:lstStyle/>
          <a:p>
            <a:endParaRPr lang="es-NI"/>
          </a:p>
        </p:txBody>
      </p:sp>
      <p:sp>
        <p:nvSpPr>
          <p:cNvPr id="6" name="Marcador de número de diapositiva 5"/>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2848527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NI"/>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6AA19C44-AD76-488B-8D70-16E6AC0B3CB6}" type="datetimeFigureOut">
              <a:rPr lang="es-NI" smtClean="0"/>
              <a:t>08/01/2018</a:t>
            </a:fld>
            <a:endParaRPr lang="es-NI"/>
          </a:p>
        </p:txBody>
      </p:sp>
      <p:sp>
        <p:nvSpPr>
          <p:cNvPr id="5" name="Marcador de pie de página 4"/>
          <p:cNvSpPr>
            <a:spLocks noGrp="1"/>
          </p:cNvSpPr>
          <p:nvPr>
            <p:ph type="ftr" sz="quarter" idx="11"/>
          </p:nvPr>
        </p:nvSpPr>
        <p:spPr/>
        <p:txBody>
          <a:bodyPr/>
          <a:lstStyle/>
          <a:p>
            <a:endParaRPr lang="es-NI"/>
          </a:p>
        </p:txBody>
      </p:sp>
      <p:sp>
        <p:nvSpPr>
          <p:cNvPr id="6" name="Marcador de número de diapositiva 5"/>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2299025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NI"/>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5" name="Marcador de fecha 4"/>
          <p:cNvSpPr>
            <a:spLocks noGrp="1"/>
          </p:cNvSpPr>
          <p:nvPr>
            <p:ph type="dt" sz="half" idx="10"/>
          </p:nvPr>
        </p:nvSpPr>
        <p:spPr/>
        <p:txBody>
          <a:bodyPr/>
          <a:lstStyle/>
          <a:p>
            <a:fld id="{6AA19C44-AD76-488B-8D70-16E6AC0B3CB6}" type="datetimeFigureOut">
              <a:rPr lang="es-NI" smtClean="0"/>
              <a:t>08/01/2018</a:t>
            </a:fld>
            <a:endParaRPr lang="es-NI"/>
          </a:p>
        </p:txBody>
      </p:sp>
      <p:sp>
        <p:nvSpPr>
          <p:cNvPr id="6" name="Marcador de pie de página 5"/>
          <p:cNvSpPr>
            <a:spLocks noGrp="1"/>
          </p:cNvSpPr>
          <p:nvPr>
            <p:ph type="ftr" sz="quarter" idx="11"/>
          </p:nvPr>
        </p:nvSpPr>
        <p:spPr/>
        <p:txBody>
          <a:bodyPr/>
          <a:lstStyle/>
          <a:p>
            <a:endParaRPr lang="es-NI"/>
          </a:p>
        </p:txBody>
      </p:sp>
      <p:sp>
        <p:nvSpPr>
          <p:cNvPr id="7" name="Marcador de número de diapositiva 6"/>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1167549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NI"/>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7" name="Marcador de fecha 6"/>
          <p:cNvSpPr>
            <a:spLocks noGrp="1"/>
          </p:cNvSpPr>
          <p:nvPr>
            <p:ph type="dt" sz="half" idx="10"/>
          </p:nvPr>
        </p:nvSpPr>
        <p:spPr/>
        <p:txBody>
          <a:bodyPr/>
          <a:lstStyle/>
          <a:p>
            <a:fld id="{6AA19C44-AD76-488B-8D70-16E6AC0B3CB6}" type="datetimeFigureOut">
              <a:rPr lang="es-NI" smtClean="0"/>
              <a:t>08/01/2018</a:t>
            </a:fld>
            <a:endParaRPr lang="es-NI"/>
          </a:p>
        </p:txBody>
      </p:sp>
      <p:sp>
        <p:nvSpPr>
          <p:cNvPr id="8" name="Marcador de pie de página 7"/>
          <p:cNvSpPr>
            <a:spLocks noGrp="1"/>
          </p:cNvSpPr>
          <p:nvPr>
            <p:ph type="ftr" sz="quarter" idx="11"/>
          </p:nvPr>
        </p:nvSpPr>
        <p:spPr/>
        <p:txBody>
          <a:bodyPr/>
          <a:lstStyle/>
          <a:p>
            <a:endParaRPr lang="es-NI"/>
          </a:p>
        </p:txBody>
      </p:sp>
      <p:sp>
        <p:nvSpPr>
          <p:cNvPr id="9" name="Marcador de número de diapositiva 8"/>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1744116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NI"/>
          </a:p>
        </p:txBody>
      </p:sp>
      <p:sp>
        <p:nvSpPr>
          <p:cNvPr id="3" name="Marcador de fecha 2"/>
          <p:cNvSpPr>
            <a:spLocks noGrp="1"/>
          </p:cNvSpPr>
          <p:nvPr>
            <p:ph type="dt" sz="half" idx="10"/>
          </p:nvPr>
        </p:nvSpPr>
        <p:spPr/>
        <p:txBody>
          <a:bodyPr/>
          <a:lstStyle/>
          <a:p>
            <a:fld id="{6AA19C44-AD76-488B-8D70-16E6AC0B3CB6}" type="datetimeFigureOut">
              <a:rPr lang="es-NI" smtClean="0"/>
              <a:t>08/01/2018</a:t>
            </a:fld>
            <a:endParaRPr lang="es-NI"/>
          </a:p>
        </p:txBody>
      </p:sp>
      <p:sp>
        <p:nvSpPr>
          <p:cNvPr id="4" name="Marcador de pie de página 3"/>
          <p:cNvSpPr>
            <a:spLocks noGrp="1"/>
          </p:cNvSpPr>
          <p:nvPr>
            <p:ph type="ftr" sz="quarter" idx="11"/>
          </p:nvPr>
        </p:nvSpPr>
        <p:spPr/>
        <p:txBody>
          <a:bodyPr/>
          <a:lstStyle/>
          <a:p>
            <a:endParaRPr lang="es-NI"/>
          </a:p>
        </p:txBody>
      </p:sp>
      <p:sp>
        <p:nvSpPr>
          <p:cNvPr id="5" name="Marcador de número de diapositiva 4"/>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3810125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AA19C44-AD76-488B-8D70-16E6AC0B3CB6}" type="datetimeFigureOut">
              <a:rPr lang="es-NI" smtClean="0"/>
              <a:t>08/01/2018</a:t>
            </a:fld>
            <a:endParaRPr lang="es-NI"/>
          </a:p>
        </p:txBody>
      </p:sp>
      <p:sp>
        <p:nvSpPr>
          <p:cNvPr id="3" name="Marcador de pie de página 2"/>
          <p:cNvSpPr>
            <a:spLocks noGrp="1"/>
          </p:cNvSpPr>
          <p:nvPr>
            <p:ph type="ftr" sz="quarter" idx="11"/>
          </p:nvPr>
        </p:nvSpPr>
        <p:spPr/>
        <p:txBody>
          <a:bodyPr/>
          <a:lstStyle/>
          <a:p>
            <a:endParaRPr lang="es-NI"/>
          </a:p>
        </p:txBody>
      </p:sp>
      <p:sp>
        <p:nvSpPr>
          <p:cNvPr id="4" name="Marcador de número de diapositiva 3"/>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785790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NI"/>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AA19C44-AD76-488B-8D70-16E6AC0B3CB6}" type="datetimeFigureOut">
              <a:rPr lang="es-NI" smtClean="0"/>
              <a:t>08/01/2018</a:t>
            </a:fld>
            <a:endParaRPr lang="es-NI"/>
          </a:p>
        </p:txBody>
      </p:sp>
      <p:sp>
        <p:nvSpPr>
          <p:cNvPr id="6" name="Marcador de pie de página 5"/>
          <p:cNvSpPr>
            <a:spLocks noGrp="1"/>
          </p:cNvSpPr>
          <p:nvPr>
            <p:ph type="ftr" sz="quarter" idx="11"/>
          </p:nvPr>
        </p:nvSpPr>
        <p:spPr/>
        <p:txBody>
          <a:bodyPr/>
          <a:lstStyle/>
          <a:p>
            <a:endParaRPr lang="es-NI"/>
          </a:p>
        </p:txBody>
      </p:sp>
      <p:sp>
        <p:nvSpPr>
          <p:cNvPr id="7" name="Marcador de número de diapositiva 6"/>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575247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NI"/>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NI"/>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AA19C44-AD76-488B-8D70-16E6AC0B3CB6}" type="datetimeFigureOut">
              <a:rPr lang="es-NI" smtClean="0"/>
              <a:t>08/01/2018</a:t>
            </a:fld>
            <a:endParaRPr lang="es-NI"/>
          </a:p>
        </p:txBody>
      </p:sp>
      <p:sp>
        <p:nvSpPr>
          <p:cNvPr id="6" name="Marcador de pie de página 5"/>
          <p:cNvSpPr>
            <a:spLocks noGrp="1"/>
          </p:cNvSpPr>
          <p:nvPr>
            <p:ph type="ftr" sz="quarter" idx="11"/>
          </p:nvPr>
        </p:nvSpPr>
        <p:spPr/>
        <p:txBody>
          <a:bodyPr/>
          <a:lstStyle/>
          <a:p>
            <a:endParaRPr lang="es-NI"/>
          </a:p>
        </p:txBody>
      </p:sp>
      <p:sp>
        <p:nvSpPr>
          <p:cNvPr id="7" name="Marcador de número de diapositiva 6"/>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1761792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NI"/>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fecha 3"/>
          <p:cNvSpPr>
            <a:spLocks noGrp="1"/>
          </p:cNvSpPr>
          <p:nvPr>
            <p:ph type="dt" sz="half" idx="10"/>
          </p:nvPr>
        </p:nvSpPr>
        <p:spPr/>
        <p:txBody>
          <a:bodyPr/>
          <a:lstStyle/>
          <a:p>
            <a:fld id="{6AA19C44-AD76-488B-8D70-16E6AC0B3CB6}" type="datetimeFigureOut">
              <a:rPr lang="es-NI" smtClean="0"/>
              <a:t>08/01/2018</a:t>
            </a:fld>
            <a:endParaRPr lang="es-NI"/>
          </a:p>
        </p:txBody>
      </p:sp>
      <p:sp>
        <p:nvSpPr>
          <p:cNvPr id="5" name="Marcador de pie de página 4"/>
          <p:cNvSpPr>
            <a:spLocks noGrp="1"/>
          </p:cNvSpPr>
          <p:nvPr>
            <p:ph type="ftr" sz="quarter" idx="11"/>
          </p:nvPr>
        </p:nvSpPr>
        <p:spPr/>
        <p:txBody>
          <a:bodyPr/>
          <a:lstStyle/>
          <a:p>
            <a:endParaRPr lang="es-NI"/>
          </a:p>
        </p:txBody>
      </p:sp>
      <p:sp>
        <p:nvSpPr>
          <p:cNvPr id="6" name="Marcador de número de diapositiva 5"/>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1913588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NI"/>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fecha 3"/>
          <p:cNvSpPr>
            <a:spLocks noGrp="1"/>
          </p:cNvSpPr>
          <p:nvPr>
            <p:ph type="dt" sz="half" idx="10"/>
          </p:nvPr>
        </p:nvSpPr>
        <p:spPr/>
        <p:txBody>
          <a:bodyPr/>
          <a:lstStyle/>
          <a:p>
            <a:fld id="{6AA19C44-AD76-488B-8D70-16E6AC0B3CB6}" type="datetimeFigureOut">
              <a:rPr lang="es-NI" smtClean="0"/>
              <a:t>08/01/2018</a:t>
            </a:fld>
            <a:endParaRPr lang="es-NI"/>
          </a:p>
        </p:txBody>
      </p:sp>
      <p:sp>
        <p:nvSpPr>
          <p:cNvPr id="5" name="Marcador de pie de página 4"/>
          <p:cNvSpPr>
            <a:spLocks noGrp="1"/>
          </p:cNvSpPr>
          <p:nvPr>
            <p:ph type="ftr" sz="quarter" idx="11"/>
          </p:nvPr>
        </p:nvSpPr>
        <p:spPr/>
        <p:txBody>
          <a:bodyPr/>
          <a:lstStyle/>
          <a:p>
            <a:endParaRPr lang="es-NI"/>
          </a:p>
        </p:txBody>
      </p:sp>
      <p:sp>
        <p:nvSpPr>
          <p:cNvPr id="6" name="Marcador de número de diapositiva 5"/>
          <p:cNvSpPr>
            <a:spLocks noGrp="1"/>
          </p:cNvSpPr>
          <p:nvPr>
            <p:ph type="sldNum" sz="quarter" idx="12"/>
          </p:nvPr>
        </p:nvSpPr>
        <p:spPr/>
        <p:txBody>
          <a:bodyPr/>
          <a:lstStyle/>
          <a:p>
            <a:fld id="{2082450F-965C-4D8F-A97B-B70FD039003D}" type="slidenum">
              <a:rPr lang="es-NI" smtClean="0"/>
              <a:t>‹Nº›</a:t>
            </a:fld>
            <a:endParaRPr lang="es-NI"/>
          </a:p>
        </p:txBody>
      </p:sp>
    </p:spTree>
    <p:extLst>
      <p:ext uri="{BB962C8B-B14F-4D97-AF65-F5344CB8AC3E}">
        <p14:creationId xmlns:p14="http://schemas.microsoft.com/office/powerpoint/2010/main" val="37535095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NI"/>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NI"/>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19C44-AD76-488B-8D70-16E6AC0B3CB6}" type="datetimeFigureOut">
              <a:rPr lang="es-NI" smtClean="0"/>
              <a:t>08/01/2018</a:t>
            </a:fld>
            <a:endParaRPr lang="es-NI"/>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NI"/>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2450F-965C-4D8F-A97B-B70FD039003D}" type="slidenum">
              <a:rPr lang="es-NI" smtClean="0"/>
              <a:t>‹Nº›</a:t>
            </a:fld>
            <a:endParaRPr lang="es-NI"/>
          </a:p>
        </p:txBody>
      </p:sp>
    </p:spTree>
    <p:extLst>
      <p:ext uri="{BB962C8B-B14F-4D97-AF65-F5344CB8AC3E}">
        <p14:creationId xmlns:p14="http://schemas.microsoft.com/office/powerpoint/2010/main" val="2068396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N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854579" y="2606778"/>
            <a:ext cx="10977915" cy="3040063"/>
          </a:xfrm>
          <a:prstGeom prst="rect">
            <a:avLst/>
          </a:prstGeom>
          <a:noFill/>
        </p:spPr>
        <p:txBody>
          <a:bodyPr wrap="square" rtlCol="0">
            <a:spAutoFit/>
          </a:bodyPr>
          <a:lstStyle/>
          <a:p>
            <a:pPr algn="ctr">
              <a:lnSpc>
                <a:spcPct val="107000"/>
              </a:lnSpc>
              <a:spcAft>
                <a:spcPts val="800"/>
              </a:spcAft>
            </a:pPr>
            <a:r>
              <a:rPr lang="es-NI" sz="6000" b="1" dirty="0">
                <a:solidFill>
                  <a:srgbClr val="0070C0"/>
                </a:solidFill>
                <a:latin typeface="Courier New" panose="02070309020205020404" pitchFamily="49" charset="0"/>
                <a:ea typeface="Calibri" panose="020F0502020204030204" pitchFamily="34" charset="0"/>
                <a:cs typeface="Times New Roman" panose="02020603050405020304" pitchFamily="18" charset="0"/>
              </a:rPr>
              <a:t>POLITICA DE MITIGACION Y ADAPTACIÓN AL CAMBIO CLIMATICO</a:t>
            </a:r>
            <a:endParaRPr lang="es-NI" sz="60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2349871" y="365004"/>
            <a:ext cx="7133333" cy="1171429"/>
          </a:xfrm>
          <a:prstGeom prst="rect">
            <a:avLst/>
          </a:prstGeom>
        </p:spPr>
      </p:pic>
    </p:spTree>
    <p:extLst>
      <p:ext uri="{BB962C8B-B14F-4D97-AF65-F5344CB8AC3E}">
        <p14:creationId xmlns:p14="http://schemas.microsoft.com/office/powerpoint/2010/main" val="3166314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SITUACION INTERNACIONAL</a:t>
            </a:r>
            <a:endParaRPr lang="es-NI" sz="2800" dirty="0"/>
          </a:p>
        </p:txBody>
      </p:sp>
      <p:sp>
        <p:nvSpPr>
          <p:cNvPr id="2" name="Rectángulo 1"/>
          <p:cNvSpPr/>
          <p:nvPr/>
        </p:nvSpPr>
        <p:spPr>
          <a:xfrm>
            <a:off x="273464" y="508055"/>
            <a:ext cx="11853017" cy="6481005"/>
          </a:xfrm>
          <a:prstGeom prst="rect">
            <a:avLst/>
          </a:prstGeom>
        </p:spPr>
        <p:txBody>
          <a:bodyPr wrap="square">
            <a:spAutoFit/>
          </a:bodyPr>
          <a:lstStyle/>
          <a:p>
            <a:pPr marL="342900" lvl="0" indent="-342900" algn="just">
              <a:lnSpc>
                <a:spcPct val="115000"/>
              </a:lnSpc>
              <a:spcAft>
                <a:spcPts val="0"/>
              </a:spcAft>
              <a:buFont typeface="+mj-lt"/>
              <a:buAutoNum type="arabicPeriod"/>
            </a:pPr>
            <a:r>
              <a:rPr lang="es-NI" sz="1900" b="1" dirty="0" smtClean="0">
                <a:latin typeface="Courier New" panose="02070309020205020404" pitchFamily="49" charset="0"/>
                <a:ea typeface="Calibri" panose="020F0502020204030204" pitchFamily="34" charset="0"/>
                <a:cs typeface="Courier New" panose="02070309020205020404" pitchFamily="49" charset="0"/>
              </a:rPr>
              <a:t>El año 2016, la </a:t>
            </a:r>
            <a:r>
              <a:rPr lang="es-NI" sz="1900" b="1" dirty="0">
                <a:latin typeface="Courier New" panose="02070309020205020404" pitchFamily="49" charset="0"/>
                <a:ea typeface="Calibri" panose="020F0502020204030204" pitchFamily="34" charset="0"/>
                <a:cs typeface="Courier New" panose="02070309020205020404" pitchFamily="49" charset="0"/>
              </a:rPr>
              <a:t>temperatura global del planeta aumentó 1 grado centígrado por encima de los valores  registrados antes de la Revolución Industrial (1750); </a:t>
            </a:r>
            <a:endParaRPr lang="es-NI" sz="1900" b="1" dirty="0" smtClean="0">
              <a:latin typeface="Courier New" panose="02070309020205020404" pitchFamily="49" charset="0"/>
              <a:ea typeface="Calibri" panose="020F0502020204030204" pitchFamily="34" charset="0"/>
              <a:cs typeface="Courier New" panose="02070309020205020404" pitchFamily="49" charset="0"/>
            </a:endParaRPr>
          </a:p>
          <a:p>
            <a:pPr marL="342900" lvl="0" indent="-342900" algn="just">
              <a:lnSpc>
                <a:spcPct val="115000"/>
              </a:lnSpc>
              <a:spcAft>
                <a:spcPts val="0"/>
              </a:spcAft>
              <a:buFont typeface="+mj-lt"/>
              <a:buAutoNum type="arabicPeriod"/>
            </a:pPr>
            <a:endParaRPr lang="es-NI" sz="1900"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0"/>
              </a:spcAft>
            </a:pPr>
            <a:r>
              <a:rPr lang="es-NI" sz="1900" dirty="0" smtClean="0">
                <a:latin typeface="Courier New" panose="02070309020205020404" pitchFamily="49" charset="0"/>
                <a:ea typeface="Calibri" panose="020F0502020204030204" pitchFamily="34" charset="0"/>
                <a:cs typeface="Courier New" panose="02070309020205020404" pitchFamily="49" charset="0"/>
              </a:rPr>
              <a:t>2. </a:t>
            </a:r>
            <a:r>
              <a:rPr lang="es-NI" sz="1900" b="1" dirty="0" smtClean="0">
                <a:latin typeface="Courier New" panose="02070309020205020404" pitchFamily="49" charset="0"/>
                <a:ea typeface="Calibri" panose="020F0502020204030204" pitchFamily="34" charset="0"/>
                <a:cs typeface="Courier New" panose="02070309020205020404" pitchFamily="49" charset="0"/>
              </a:rPr>
              <a:t>En </a:t>
            </a:r>
            <a:r>
              <a:rPr lang="es-NI" sz="1900" b="1" dirty="0">
                <a:latin typeface="Courier New" panose="02070309020205020404" pitchFamily="49" charset="0"/>
                <a:ea typeface="Calibri" panose="020F0502020204030204" pitchFamily="34" charset="0"/>
                <a:cs typeface="Courier New" panose="02070309020205020404" pitchFamily="49" charset="0"/>
              </a:rPr>
              <a:t>el año 2015 la temperatura promedio fue de 0.76 grados centígrados</a:t>
            </a:r>
            <a:r>
              <a:rPr lang="es-NI" sz="1900" dirty="0">
                <a:latin typeface="Courier New" panose="02070309020205020404" pitchFamily="49" charset="0"/>
                <a:ea typeface="Calibri" panose="020F0502020204030204" pitchFamily="34" charset="0"/>
                <a:cs typeface="Courier New" panose="02070309020205020404" pitchFamily="49" charset="0"/>
              </a:rPr>
              <a:t>, valor que está por encima de toda la temperatura registrada desde 1961 hasta 1990</a:t>
            </a:r>
            <a:r>
              <a:rPr lang="es-NI" sz="1900" dirty="0" smtClean="0">
                <a:latin typeface="Courier New" panose="02070309020205020404" pitchFamily="49" charset="0"/>
                <a:ea typeface="Calibri" panose="020F0502020204030204" pitchFamily="34" charset="0"/>
                <a:cs typeface="Courier New" panose="02070309020205020404" pitchFamily="49" charset="0"/>
              </a:rPr>
              <a:t>.</a:t>
            </a:r>
          </a:p>
          <a:p>
            <a:pPr lvl="0" algn="just">
              <a:lnSpc>
                <a:spcPct val="115000"/>
              </a:lnSpc>
              <a:spcAft>
                <a:spcPts val="0"/>
              </a:spcAft>
            </a:pPr>
            <a:endParaRPr lang="es-NI" sz="1900"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0"/>
              </a:spcAft>
            </a:pPr>
            <a:r>
              <a:rPr lang="es-NI" sz="1900" dirty="0" smtClean="0">
                <a:latin typeface="Courier New" panose="02070309020205020404" pitchFamily="49" charset="0"/>
                <a:ea typeface="Calibri" panose="020F0502020204030204" pitchFamily="34" charset="0"/>
                <a:cs typeface="Courier New" panose="02070309020205020404" pitchFamily="49" charset="0"/>
              </a:rPr>
              <a:t>3. El </a:t>
            </a:r>
            <a:r>
              <a:rPr lang="es-NI" sz="1900" dirty="0">
                <a:latin typeface="Courier New" panose="02070309020205020404" pitchFamily="49" charset="0"/>
                <a:ea typeface="Calibri" panose="020F0502020204030204" pitchFamily="34" charset="0"/>
                <a:cs typeface="Courier New" panose="02070309020205020404" pitchFamily="49" charset="0"/>
              </a:rPr>
              <a:t>fenómeno de El Niño del año </a:t>
            </a:r>
            <a:r>
              <a:rPr lang="es-NI" sz="1900" dirty="0" smtClean="0">
                <a:latin typeface="Courier New" panose="02070309020205020404" pitchFamily="49" charset="0"/>
                <a:ea typeface="Calibri" panose="020F0502020204030204" pitchFamily="34" charset="0"/>
                <a:cs typeface="Courier New" panose="02070309020205020404" pitchFamily="49" charset="0"/>
              </a:rPr>
              <a:t>2015</a:t>
            </a:r>
            <a:r>
              <a:rPr lang="es-NI" sz="1900" b="1" dirty="0" smtClean="0">
                <a:latin typeface="Courier New" panose="02070309020205020404" pitchFamily="49" charset="0"/>
                <a:ea typeface="Calibri" panose="020F0502020204030204" pitchFamily="34" charset="0"/>
                <a:cs typeface="Courier New" panose="02070309020205020404" pitchFamily="49" charset="0"/>
              </a:rPr>
              <a:t>.</a:t>
            </a:r>
          </a:p>
          <a:p>
            <a:pPr lvl="0" algn="just">
              <a:lnSpc>
                <a:spcPct val="115000"/>
              </a:lnSpc>
              <a:spcAft>
                <a:spcPts val="0"/>
              </a:spcAft>
            </a:pPr>
            <a:endParaRPr lang="es-NI" sz="1900" b="1"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0"/>
              </a:spcAft>
            </a:pPr>
            <a:r>
              <a:rPr lang="es-NI" sz="1900" dirty="0" smtClean="0">
                <a:latin typeface="Courier New" panose="02070309020205020404" pitchFamily="49" charset="0"/>
                <a:ea typeface="Calibri" panose="020F0502020204030204" pitchFamily="34" charset="0"/>
                <a:cs typeface="Courier New" panose="02070309020205020404" pitchFamily="49" charset="0"/>
              </a:rPr>
              <a:t>4. Las </a:t>
            </a:r>
            <a:r>
              <a:rPr lang="es-NI" sz="1900" dirty="0">
                <a:latin typeface="Courier New" panose="02070309020205020404" pitchFamily="49" charset="0"/>
                <a:ea typeface="Calibri" panose="020F0502020204030204" pitchFamily="34" charset="0"/>
                <a:cs typeface="Courier New" panose="02070309020205020404" pitchFamily="49" charset="0"/>
              </a:rPr>
              <a:t>concentraciones de </a:t>
            </a:r>
            <a:r>
              <a:rPr lang="es-NI" sz="1900" b="1" dirty="0">
                <a:latin typeface="Courier New" panose="02070309020205020404" pitchFamily="49" charset="0"/>
                <a:ea typeface="Calibri" panose="020F0502020204030204" pitchFamily="34" charset="0"/>
                <a:cs typeface="Courier New" panose="02070309020205020404" pitchFamily="49" charset="0"/>
              </a:rPr>
              <a:t>Dióxido de Carbono (CO</a:t>
            </a:r>
            <a:r>
              <a:rPr lang="es-NI" sz="1900" b="1" baseline="-25000" dirty="0">
                <a:latin typeface="Courier New" panose="02070309020205020404" pitchFamily="49" charset="0"/>
                <a:ea typeface="Calibri" panose="020F0502020204030204" pitchFamily="34" charset="0"/>
                <a:cs typeface="Courier New" panose="02070309020205020404" pitchFamily="49" charset="0"/>
              </a:rPr>
              <a:t>2</a:t>
            </a:r>
            <a:r>
              <a:rPr lang="es-NI" sz="1900" b="1" dirty="0">
                <a:latin typeface="Courier New" panose="02070309020205020404" pitchFamily="49" charset="0"/>
                <a:ea typeface="Calibri" panose="020F0502020204030204" pitchFamily="34" charset="0"/>
                <a:cs typeface="Courier New" panose="02070309020205020404" pitchFamily="49" charset="0"/>
              </a:rPr>
              <a:t>) sobrepasan las 400 partes por millón </a:t>
            </a:r>
            <a:endParaRPr lang="es-NI" sz="1900" b="1" dirty="0" smtClean="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0"/>
              </a:spcAft>
            </a:pPr>
            <a:endParaRPr lang="es-NI" sz="1900" b="1"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0"/>
              </a:spcAft>
            </a:pPr>
            <a:r>
              <a:rPr lang="es-NI" sz="1900" dirty="0" smtClean="0">
                <a:latin typeface="Courier New" panose="02070309020205020404" pitchFamily="49" charset="0"/>
                <a:ea typeface="Calibri" panose="020F0502020204030204" pitchFamily="34" charset="0"/>
                <a:cs typeface="Courier New" panose="02070309020205020404" pitchFamily="49" charset="0"/>
              </a:rPr>
              <a:t>El </a:t>
            </a:r>
            <a:r>
              <a:rPr lang="es-NI" sz="1900" dirty="0">
                <a:latin typeface="Courier New" panose="02070309020205020404" pitchFamily="49" charset="0"/>
                <a:ea typeface="Calibri" panose="020F0502020204030204" pitchFamily="34" charset="0"/>
                <a:cs typeface="Courier New" panose="02070309020205020404" pitchFamily="49" charset="0"/>
              </a:rPr>
              <a:t>planeta tierra no había registrado unas concentraciones de CO</a:t>
            </a:r>
            <a:r>
              <a:rPr lang="es-NI" sz="1900" baseline="-25000" dirty="0">
                <a:latin typeface="Courier New" panose="02070309020205020404" pitchFamily="49" charset="0"/>
                <a:ea typeface="Calibri" panose="020F0502020204030204" pitchFamily="34" charset="0"/>
                <a:cs typeface="Courier New" panose="02070309020205020404" pitchFamily="49" charset="0"/>
              </a:rPr>
              <a:t>2</a:t>
            </a:r>
            <a:r>
              <a:rPr lang="es-NI" sz="1900" dirty="0">
                <a:latin typeface="Courier New" panose="02070309020205020404" pitchFamily="49" charset="0"/>
                <a:ea typeface="Calibri" panose="020F0502020204030204" pitchFamily="34" charset="0"/>
                <a:cs typeface="Courier New" panose="02070309020205020404" pitchFamily="49" charset="0"/>
              </a:rPr>
              <a:t> </a:t>
            </a:r>
            <a:r>
              <a:rPr lang="es-NI" sz="1900" b="1" dirty="0">
                <a:latin typeface="Courier New" panose="02070309020205020404" pitchFamily="49" charset="0"/>
                <a:ea typeface="Calibri" panose="020F0502020204030204" pitchFamily="34" charset="0"/>
                <a:cs typeface="Courier New" panose="02070309020205020404" pitchFamily="49" charset="0"/>
              </a:rPr>
              <a:t>similares en los últimos 500 000 años y el ser humano está en la tierra desde hace 150 000 años</a:t>
            </a:r>
            <a:r>
              <a:rPr lang="es-NI" sz="1900" b="1" dirty="0" smtClean="0">
                <a:latin typeface="Courier New" panose="02070309020205020404" pitchFamily="49" charset="0"/>
                <a:ea typeface="Calibri" panose="020F0502020204030204" pitchFamily="34" charset="0"/>
                <a:cs typeface="Courier New" panose="02070309020205020404" pitchFamily="49" charset="0"/>
              </a:rPr>
              <a:t>.</a:t>
            </a:r>
          </a:p>
          <a:p>
            <a:pPr lvl="0" algn="just">
              <a:lnSpc>
                <a:spcPct val="115000"/>
              </a:lnSpc>
              <a:spcAft>
                <a:spcPts val="0"/>
              </a:spcAft>
            </a:pPr>
            <a:endParaRPr lang="es-NI" sz="1900" b="1"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15000"/>
              </a:lnSpc>
              <a:spcAft>
                <a:spcPts val="800"/>
              </a:spcAft>
            </a:pPr>
            <a:r>
              <a:rPr lang="es-NI" sz="1900" dirty="0" smtClean="0">
                <a:latin typeface="Courier New" panose="02070309020205020404" pitchFamily="49" charset="0"/>
                <a:ea typeface="Calibri" panose="020F0502020204030204" pitchFamily="34" charset="0"/>
                <a:cs typeface="Courier New" panose="02070309020205020404" pitchFamily="49" charset="0"/>
              </a:rPr>
              <a:t>5. El </a:t>
            </a:r>
            <a:r>
              <a:rPr lang="es-NI" sz="1900" dirty="0">
                <a:latin typeface="Courier New" panose="02070309020205020404" pitchFamily="49" charset="0"/>
                <a:ea typeface="Calibri" panose="020F0502020204030204" pitchFamily="34" charset="0"/>
                <a:cs typeface="Courier New" panose="02070309020205020404" pitchFamily="49" charset="0"/>
              </a:rPr>
              <a:t>exceso de energía almacenado en los océanos </a:t>
            </a:r>
            <a:r>
              <a:rPr lang="es-NI" sz="1900" b="1" dirty="0">
                <a:latin typeface="Courier New" panose="02070309020205020404" pitchFamily="49" charset="0"/>
                <a:ea typeface="Calibri" panose="020F0502020204030204" pitchFamily="34" charset="0"/>
                <a:cs typeface="Courier New" panose="02070309020205020404" pitchFamily="49" charset="0"/>
              </a:rPr>
              <a:t>ha llegado al  récord de contenido calórico hasta los dos  kilómetros de </a:t>
            </a:r>
            <a:r>
              <a:rPr lang="es-NI" sz="1900" b="1" dirty="0" smtClean="0">
                <a:latin typeface="Courier New" panose="02070309020205020404" pitchFamily="49" charset="0"/>
                <a:ea typeface="Calibri" panose="020F0502020204030204" pitchFamily="34" charset="0"/>
                <a:cs typeface="Courier New" panose="02070309020205020404" pitchFamily="49" charset="0"/>
              </a:rPr>
              <a:t>profundidad</a:t>
            </a:r>
            <a:r>
              <a:rPr lang="es-NI" sz="1900" dirty="0" smtClean="0">
                <a:latin typeface="Courier New" panose="02070309020205020404" pitchFamily="49" charset="0"/>
                <a:ea typeface="Calibri" panose="020F0502020204030204" pitchFamily="34" charset="0"/>
                <a:cs typeface="Courier New" panose="02070309020205020404" pitchFamily="49" charset="0"/>
              </a:rPr>
              <a:t>. </a:t>
            </a:r>
            <a:r>
              <a:rPr lang="es-NI" sz="1900" b="1" dirty="0">
                <a:latin typeface="Courier New" panose="02070309020205020404" pitchFamily="49" charset="0"/>
                <a:ea typeface="Calibri" panose="020F0502020204030204" pitchFamily="34" charset="0"/>
                <a:cs typeface="Courier New" panose="02070309020205020404" pitchFamily="49" charset="0"/>
              </a:rPr>
              <a:t>Este es el principal indicador que confirma un avance ininterrumpido del calentamiento glob</a:t>
            </a:r>
            <a:r>
              <a:rPr lang="es-NI" b="1" dirty="0">
                <a:latin typeface="Courier New" panose="02070309020205020404" pitchFamily="49" charset="0"/>
                <a:ea typeface="Calibri" panose="020F0502020204030204" pitchFamily="34" charset="0"/>
                <a:cs typeface="Times New Roman" panose="02020603050405020304" pitchFamily="18" charset="0"/>
              </a:rPr>
              <a:t>al</a:t>
            </a:r>
            <a:r>
              <a:rPr lang="es-NI" dirty="0" smtClean="0">
                <a:latin typeface="Courier New" panose="02070309020205020404" pitchFamily="49" charset="0"/>
                <a:ea typeface="Calibri" panose="020F0502020204030204" pitchFamily="34" charset="0"/>
                <a:cs typeface="Times New Roman" panose="02020603050405020304" pitchFamily="18" charset="0"/>
              </a:rPr>
              <a:t>.</a:t>
            </a:r>
            <a:endParaRPr lang="es-NI"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5398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LA SEÑAL DEL CAMBIO CLIMATICO</a:t>
            </a:r>
            <a:endParaRPr lang="es-NI" sz="2800" dirty="0"/>
          </a:p>
        </p:txBody>
      </p:sp>
      <p:graphicFrame>
        <p:nvGraphicFramePr>
          <p:cNvPr id="4" name="Tabla 3"/>
          <p:cNvGraphicFramePr>
            <a:graphicFrameLocks noGrp="1"/>
          </p:cNvGraphicFramePr>
          <p:nvPr>
            <p:extLst/>
          </p:nvPr>
        </p:nvGraphicFramePr>
        <p:xfrm>
          <a:off x="82696" y="1530198"/>
          <a:ext cx="4491068" cy="4124504"/>
        </p:xfrm>
        <a:graphic>
          <a:graphicData uri="http://schemas.openxmlformats.org/drawingml/2006/table">
            <a:tbl>
              <a:tblPr firstRow="1" firstCol="1" bandRow="1"/>
              <a:tblGrid>
                <a:gridCol w="1181198"/>
                <a:gridCol w="732609"/>
                <a:gridCol w="882695"/>
                <a:gridCol w="811871"/>
                <a:gridCol w="882695"/>
              </a:tblGrid>
              <a:tr h="687418">
                <a:tc>
                  <a:txBody>
                    <a:bodyPr/>
                    <a:lstStyle/>
                    <a:p>
                      <a:pPr>
                        <a:lnSpc>
                          <a:spcPct val="107000"/>
                        </a:lnSpc>
                        <a:spcAft>
                          <a:spcPts val="0"/>
                        </a:spcAft>
                      </a:pPr>
                      <a:r>
                        <a:rPr lang="es-NI" sz="1400" b="1" dirty="0">
                          <a:effectLst/>
                          <a:latin typeface="Arial Black" panose="020B0A04020102020204" pitchFamily="34" charset="0"/>
                          <a:ea typeface="Calibri" panose="020F0502020204030204" pitchFamily="34" charset="0"/>
                          <a:cs typeface="Times New Roman" panose="02020603050405020304" pitchFamily="18" charset="0"/>
                        </a:rPr>
                        <a:t>Regiones Climáticas  </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1981-1990</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1991-2000</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dirty="0">
                          <a:effectLst/>
                          <a:latin typeface="Arial Black" panose="020B0A04020102020204" pitchFamily="34" charset="0"/>
                          <a:ea typeface="Calibri" panose="020F0502020204030204" pitchFamily="34" charset="0"/>
                          <a:cs typeface="Times New Roman" panose="02020603050405020304" pitchFamily="18" charset="0"/>
                        </a:rPr>
                        <a:t>2001-2010</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2011-2015</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7418">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Pacifico Occidental</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0.1</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0.3</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0.3</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0.5</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Pacifico Central</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0.2</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0.3</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0.5</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0.8</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Pacifico Sur</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dirty="0">
                          <a:effectLst/>
                          <a:latin typeface="Arial Black" panose="020B0A04020102020204" pitchFamily="34" charset="0"/>
                          <a:ea typeface="Calibri" panose="020F0502020204030204" pitchFamily="34" charset="0"/>
                          <a:cs typeface="Times New Roman" panose="02020603050405020304" pitchFamily="18" charset="0"/>
                        </a:rPr>
                        <a:t>-0.1</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0.2</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0.4</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Centro Norte</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0.1</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0.4</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0.7</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0.7</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Centro Sur</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0.1</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0.5</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dirty="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0.6</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0.9</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RACCN-RACCS</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0.4</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0.6</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0.7</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solidFill>
                            <a:srgbClr val="FF0000"/>
                          </a:solidFill>
                          <a:effectLst/>
                          <a:latin typeface="Arial Black" panose="020B0A04020102020204" pitchFamily="34" charset="0"/>
                          <a:ea typeface="Calibri" panose="020F0502020204030204" pitchFamily="34" charset="0"/>
                          <a:cs typeface="Times New Roman" panose="02020603050405020304" pitchFamily="18" charset="0"/>
                        </a:rPr>
                        <a:t>0.9</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278">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Anomalía Nacional</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0.1</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0.4</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a:effectLst/>
                          <a:latin typeface="Arial Black" panose="020B0A04020102020204" pitchFamily="34" charset="0"/>
                          <a:ea typeface="Calibri" panose="020F0502020204030204" pitchFamily="34" charset="0"/>
                          <a:cs typeface="Times New Roman" panose="02020603050405020304" pitchFamily="18" charset="0"/>
                        </a:rPr>
                        <a:t>0.5</a:t>
                      </a:r>
                      <a:endParaRPr lang="es-NI"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NI" sz="1400" dirty="0">
                          <a:effectLst/>
                          <a:latin typeface="Arial Black" panose="020B0A04020102020204" pitchFamily="34" charset="0"/>
                          <a:ea typeface="Calibri" panose="020F0502020204030204" pitchFamily="34" charset="0"/>
                          <a:cs typeface="Times New Roman" panose="02020603050405020304" pitchFamily="18" charset="0"/>
                        </a:rPr>
                        <a:t>0.7</a:t>
                      </a:r>
                      <a:endParaRPr lang="es-NI"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Imagen 4"/>
          <p:cNvPicPr/>
          <p:nvPr/>
        </p:nvPicPr>
        <p:blipFill>
          <a:blip r:embed="rId2"/>
          <a:srcRect/>
          <a:stretch>
            <a:fillRect/>
          </a:stretch>
        </p:blipFill>
        <p:spPr bwMode="auto">
          <a:xfrm>
            <a:off x="4692605" y="3910426"/>
            <a:ext cx="7303819" cy="2735262"/>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sp>
        <p:nvSpPr>
          <p:cNvPr id="6" name="CuadroTexto 5"/>
          <p:cNvSpPr txBox="1"/>
          <p:nvPr/>
        </p:nvSpPr>
        <p:spPr>
          <a:xfrm>
            <a:off x="90152" y="901521"/>
            <a:ext cx="5044226" cy="369332"/>
          </a:xfrm>
          <a:prstGeom prst="rect">
            <a:avLst/>
          </a:prstGeom>
          <a:noFill/>
        </p:spPr>
        <p:txBody>
          <a:bodyPr wrap="square" rtlCol="0">
            <a:spAutoFit/>
          </a:bodyPr>
          <a:lstStyle/>
          <a:p>
            <a:r>
              <a:rPr lang="es-NI" dirty="0" smtClean="0">
                <a:latin typeface="Arial Black" panose="020B0A04020102020204" pitchFamily="34" charset="0"/>
              </a:rPr>
              <a:t>ASCENSO DE LAS TEMPERATRURAS</a:t>
            </a:r>
            <a:endParaRPr lang="es-NI" dirty="0">
              <a:latin typeface="Arial Black" panose="020B0A04020102020204" pitchFamily="34" charset="0"/>
            </a:endParaRPr>
          </a:p>
        </p:txBody>
      </p:sp>
      <p:sp>
        <p:nvSpPr>
          <p:cNvPr id="7" name="Rectángulo 6"/>
          <p:cNvSpPr/>
          <p:nvPr/>
        </p:nvSpPr>
        <p:spPr>
          <a:xfrm>
            <a:off x="5381972" y="2223530"/>
            <a:ext cx="6096000" cy="1477328"/>
          </a:xfrm>
          <a:prstGeom prst="rect">
            <a:avLst/>
          </a:prstGeom>
        </p:spPr>
        <p:txBody>
          <a:bodyPr>
            <a:spAutoFit/>
          </a:bodyPr>
          <a:lstStyle/>
          <a:p>
            <a:pPr algn="just"/>
            <a:r>
              <a:rPr lang="es-ES" altLang="es-NI" b="1" dirty="0">
                <a:latin typeface="Arial Black" panose="020B0A04020102020204" pitchFamily="34" charset="0"/>
                <a:cs typeface="Arial" panose="020B0604020202020204" pitchFamily="34" charset="0"/>
              </a:rPr>
              <a:t>Las precipitaciones disminuyen de manera relativamente significativa, pues al calcular la diferencia porcentual entre inicios del siglo XX, </a:t>
            </a:r>
            <a:r>
              <a:rPr lang="es-ES" altLang="es-NI" b="1" dirty="0">
                <a:solidFill>
                  <a:srgbClr val="FF0000"/>
                </a:solidFill>
                <a:latin typeface="Arial Black" panose="020B0A04020102020204" pitchFamily="34" charset="0"/>
                <a:cs typeface="Arial" panose="020B0604020202020204" pitchFamily="34" charset="0"/>
              </a:rPr>
              <a:t>LA REDUCCION DE PRECIPITACIONES OSCILA ENTRE UN 12% Y 24%</a:t>
            </a:r>
          </a:p>
        </p:txBody>
      </p:sp>
    </p:spTree>
    <p:extLst>
      <p:ext uri="{BB962C8B-B14F-4D97-AF65-F5344CB8AC3E}">
        <p14:creationId xmlns:p14="http://schemas.microsoft.com/office/powerpoint/2010/main" val="1609948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538" name="Straight Connector 7"/>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65539"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fld id="{EFC04C54-4E50-4A8F-8E80-3F05D4C2248C}" type="slidenum">
              <a:rPr lang="es-ES" altLang="es-NI" sz="1000">
                <a:solidFill>
                  <a:srgbClr val="045C75"/>
                </a:solidFill>
                <a:latin typeface="Arial" panose="020B0604020202020204" pitchFamily="34" charset="0"/>
              </a:rPr>
              <a:pPr>
                <a:spcBef>
                  <a:spcPct val="0"/>
                </a:spcBef>
                <a:buClrTx/>
                <a:buSzTx/>
                <a:buFontTx/>
                <a:buNone/>
              </a:pPr>
              <a:t>4</a:t>
            </a:fld>
            <a:endParaRPr lang="es-ES" altLang="es-NI" sz="1000">
              <a:solidFill>
                <a:srgbClr val="045C75"/>
              </a:solidFill>
              <a:latin typeface="Arial" panose="020B0604020202020204" pitchFamily="34" charset="0"/>
            </a:endParaRPr>
          </a:p>
        </p:txBody>
      </p:sp>
      <p:pic>
        <p:nvPicPr>
          <p:cNvPr id="6554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950" y="520838"/>
            <a:ext cx="4632155" cy="360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9"/>
          <p:cNvSpPr>
            <a:spLocks noChangeArrowheads="1"/>
          </p:cNvSpPr>
          <p:nvPr/>
        </p:nvSpPr>
        <p:spPr bwMode="auto">
          <a:xfrm>
            <a:off x="210002" y="4417358"/>
            <a:ext cx="475510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a:spcBef>
                <a:spcPct val="0"/>
              </a:spcBef>
              <a:buClrTx/>
              <a:buSzTx/>
              <a:buFontTx/>
              <a:buNone/>
            </a:pPr>
            <a:r>
              <a:rPr lang="es-ES" altLang="es-NI" sz="2000" b="1" dirty="0">
                <a:latin typeface="Courier New" panose="02070309020205020404" pitchFamily="49" charset="0"/>
                <a:ea typeface="Calibri" panose="020F0502020204030204" pitchFamily="34" charset="0"/>
                <a:cs typeface="Courier New" panose="02070309020205020404" pitchFamily="49" charset="0"/>
              </a:rPr>
              <a:t>Se prevé que la demanda de agua pueda incrementarse en un rango del 20-24% al 2100, con una disminución de la disponibilidad total del agua en un rango de 35-63%, </a:t>
            </a:r>
            <a:endParaRPr lang="es-ES" altLang="es-NI" sz="2000" dirty="0">
              <a:latin typeface="Courier New" panose="02070309020205020404" pitchFamily="49" charset="0"/>
              <a:ea typeface="Calibri" panose="020F0502020204030204" pitchFamily="34" charset="0"/>
              <a:cs typeface="Courier New" panose="02070309020205020404" pitchFamily="49" charset="0"/>
            </a:endParaRPr>
          </a:p>
        </p:txBody>
      </p:sp>
      <p:pic>
        <p:nvPicPr>
          <p:cNvPr id="65543" name="Picture 4" descr="Wheat-field-758329[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15896" y="520838"/>
            <a:ext cx="4558062" cy="360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12 Rectángulo"/>
          <p:cNvSpPr>
            <a:spLocks noChangeArrowheads="1"/>
          </p:cNvSpPr>
          <p:nvPr/>
        </p:nvSpPr>
        <p:spPr bwMode="auto">
          <a:xfrm>
            <a:off x="5515896" y="4244388"/>
            <a:ext cx="455806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eaLnBrk="1" hangingPunct="1">
              <a:spcBef>
                <a:spcPct val="0"/>
              </a:spcBef>
              <a:buClrTx/>
              <a:buSzTx/>
              <a:buFontTx/>
              <a:buNone/>
            </a:pPr>
            <a:r>
              <a:rPr lang="es-ES" altLang="es-NI" sz="2000" b="1" dirty="0">
                <a:latin typeface="Courier New" panose="02070309020205020404" pitchFamily="49" charset="0"/>
                <a:cs typeface="Courier New" panose="02070309020205020404" pitchFamily="49" charset="0"/>
              </a:rPr>
              <a:t>El Sector agropecuario </a:t>
            </a:r>
            <a:r>
              <a:rPr lang="es-ES" altLang="es-NI" sz="2000" b="1" dirty="0" smtClean="0">
                <a:latin typeface="Courier New" panose="02070309020205020404" pitchFamily="49" charset="0"/>
                <a:cs typeface="Courier New" panose="02070309020205020404" pitchFamily="49" charset="0"/>
              </a:rPr>
              <a:t>se estima una </a:t>
            </a:r>
            <a:r>
              <a:rPr lang="es-ES" altLang="es-NI" sz="2000" b="1" dirty="0">
                <a:latin typeface="Courier New" panose="02070309020205020404" pitchFamily="49" charset="0"/>
                <a:cs typeface="Courier New" panose="02070309020205020404" pitchFamily="49" charset="0"/>
              </a:rPr>
              <a:t>reducción en la productividad del 9% (agropecuario) y 13% en el pecuario afectando la producción de maíz, frijol y arroz. </a:t>
            </a:r>
            <a:endParaRPr lang="es-NI" altLang="es-NI" sz="2000" dirty="0">
              <a:latin typeface="Courier New" panose="02070309020205020404" pitchFamily="49" charset="0"/>
              <a:cs typeface="Courier New" panose="02070309020205020404" pitchFamily="49" charset="0"/>
            </a:endParaRPr>
          </a:p>
        </p:txBody>
      </p:sp>
      <p:sp>
        <p:nvSpPr>
          <p:cNvPr id="9" name="Rectángulo 8"/>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IMPACTOS</a:t>
            </a:r>
            <a:endParaRPr lang="es-NI" sz="2800" dirty="0"/>
          </a:p>
        </p:txBody>
      </p:sp>
    </p:spTree>
    <p:extLst>
      <p:ext uri="{BB962C8B-B14F-4D97-AF65-F5344CB8AC3E}">
        <p14:creationId xmlns:p14="http://schemas.microsoft.com/office/powerpoint/2010/main" val="3062338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586" name="Straight Connector 7"/>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67587"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fld id="{6C908594-B59C-427C-98DC-DA3468EDD4F5}" type="slidenum">
              <a:rPr lang="es-ES" altLang="es-NI" sz="1000">
                <a:solidFill>
                  <a:srgbClr val="045C75"/>
                </a:solidFill>
                <a:latin typeface="Arial" panose="020B0604020202020204" pitchFamily="34" charset="0"/>
              </a:rPr>
              <a:pPr>
                <a:spcBef>
                  <a:spcPct val="0"/>
                </a:spcBef>
                <a:buClrTx/>
                <a:buSzTx/>
                <a:buFontTx/>
                <a:buNone/>
              </a:pPr>
              <a:t>5</a:t>
            </a:fld>
            <a:endParaRPr lang="es-ES" altLang="es-NI" sz="1000">
              <a:solidFill>
                <a:srgbClr val="045C75"/>
              </a:solidFill>
              <a:latin typeface="Arial" panose="020B0604020202020204" pitchFamily="34" charset="0"/>
            </a:endParaRPr>
          </a:p>
        </p:txBody>
      </p:sp>
      <p:pic>
        <p:nvPicPr>
          <p:cNvPr id="67588"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29" y="454293"/>
            <a:ext cx="3985855" cy="259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Rectangle 1"/>
          <p:cNvSpPr>
            <a:spLocks noChangeArrowheads="1"/>
          </p:cNvSpPr>
          <p:nvPr/>
        </p:nvSpPr>
        <p:spPr bwMode="auto">
          <a:xfrm>
            <a:off x="272499" y="3051138"/>
            <a:ext cx="412858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a:spcBef>
                <a:spcPct val="0"/>
              </a:spcBef>
              <a:buClrTx/>
              <a:buSzTx/>
              <a:buFontTx/>
              <a:buNone/>
            </a:pPr>
            <a:r>
              <a:rPr lang="es-ES" altLang="es-NI" sz="1600" b="1" dirty="0">
                <a:latin typeface="Courier PS Bold" pitchFamily="49" charset="0"/>
                <a:ea typeface="Calibri" panose="020F0502020204030204" pitchFamily="34" charset="0"/>
                <a:cs typeface="Calibri" panose="020F0502020204030204" pitchFamily="34" charset="0"/>
              </a:rPr>
              <a:t>Se prevé que el cambio climático producirá una disminución en el rango </a:t>
            </a:r>
            <a:r>
              <a:rPr lang="es-ES" altLang="es-NI" sz="1600" b="1" dirty="0" smtClean="0">
                <a:latin typeface="Courier PS Bold" pitchFamily="49" charset="0"/>
                <a:ea typeface="Calibri" panose="020F0502020204030204" pitchFamily="34" charset="0"/>
                <a:cs typeface="Calibri" panose="020F0502020204030204" pitchFamily="34" charset="0"/>
              </a:rPr>
              <a:t>de pérdidas </a:t>
            </a:r>
            <a:r>
              <a:rPr lang="es-ES" altLang="es-NI" sz="1600" b="1" dirty="0">
                <a:latin typeface="Courier PS Bold" pitchFamily="49" charset="0"/>
                <a:ea typeface="Calibri" panose="020F0502020204030204" pitchFamily="34" charset="0"/>
                <a:cs typeface="Calibri" panose="020F0502020204030204" pitchFamily="34" charset="0"/>
              </a:rPr>
              <a:t>entre el 70-75</a:t>
            </a:r>
            <a:r>
              <a:rPr lang="es-ES" altLang="es-NI" sz="1600" b="1" dirty="0" smtClean="0">
                <a:latin typeface="Courier PS Bold" pitchFamily="49" charset="0"/>
                <a:ea typeface="Calibri" panose="020F0502020204030204" pitchFamily="34" charset="0"/>
                <a:cs typeface="Calibri" panose="020F0502020204030204" pitchFamily="34" charset="0"/>
              </a:rPr>
              <a:t>% de la Biodiversidad</a:t>
            </a:r>
            <a:endParaRPr lang="es-ES" altLang="es-NI" sz="1600" b="1" dirty="0">
              <a:latin typeface="Courier PS Bold" pitchFamily="49" charset="0"/>
              <a:ea typeface="Calibri" panose="020F0502020204030204" pitchFamily="34" charset="0"/>
              <a:cs typeface="Calibri" panose="020F0502020204030204" pitchFamily="34" charset="0"/>
            </a:endParaRPr>
          </a:p>
        </p:txBody>
      </p:sp>
      <p:sp>
        <p:nvSpPr>
          <p:cNvPr id="8" name="Rectángulo 7"/>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IMPACTOS</a:t>
            </a:r>
            <a:endParaRPr lang="es-NI" sz="2800" dirty="0"/>
          </a:p>
        </p:txBody>
      </p:sp>
      <p:pic>
        <p:nvPicPr>
          <p:cNvPr id="9" name="8 Imagen" descr="Carretera_Inundada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0962" y="454293"/>
            <a:ext cx="433705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0 Imagen" descr="Imagen 009.jpg"/>
          <p:cNvPicPr>
            <a:picLocks noChangeAspect="1" noChangeArrowheads="1"/>
          </p:cNvPicPr>
          <p:nvPr/>
        </p:nvPicPr>
        <p:blipFill>
          <a:blip r:embed="rId5" cstate="print">
            <a:extLst>
              <a:ext uri="{28A0092B-C50C-407E-A947-70E740481C1C}">
                <a14:useLocalDpi xmlns:a14="http://schemas.microsoft.com/office/drawing/2010/main" val="0"/>
              </a:ext>
            </a:extLst>
          </a:blip>
          <a:srcRect r="2425"/>
          <a:stretch>
            <a:fillRect/>
          </a:stretch>
        </p:blipFill>
        <p:spPr bwMode="auto">
          <a:xfrm>
            <a:off x="410567" y="4233342"/>
            <a:ext cx="3537589" cy="2560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11 Imagen" descr="lluviascarretera.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93426" y="3741737"/>
            <a:ext cx="4332288"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
          <p:cNvSpPr>
            <a:spLocks noChangeArrowheads="1"/>
          </p:cNvSpPr>
          <p:nvPr/>
        </p:nvSpPr>
        <p:spPr bwMode="auto">
          <a:xfrm>
            <a:off x="9620562" y="988785"/>
            <a:ext cx="25077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a:spcBef>
                <a:spcPct val="0"/>
              </a:spcBef>
              <a:buClrTx/>
              <a:buSzTx/>
              <a:buFontTx/>
              <a:buNone/>
            </a:pPr>
            <a:r>
              <a:rPr lang="es-ES" altLang="es-NI" sz="1600" b="1" dirty="0">
                <a:latin typeface="Courier PS Bold" pitchFamily="49" charset="0"/>
                <a:ea typeface="Calibri" panose="020F0502020204030204" pitchFamily="34" charset="0"/>
                <a:cs typeface="Calibri" panose="020F0502020204030204" pitchFamily="34" charset="0"/>
              </a:rPr>
              <a:t>Se prevé que el cambio climático </a:t>
            </a:r>
            <a:r>
              <a:rPr lang="es-ES" altLang="es-NI" sz="1600" b="1" dirty="0" smtClean="0">
                <a:latin typeface="Courier PS Bold" pitchFamily="49" charset="0"/>
                <a:ea typeface="Calibri" panose="020F0502020204030204" pitchFamily="34" charset="0"/>
                <a:cs typeface="Calibri" panose="020F0502020204030204" pitchFamily="34" charset="0"/>
              </a:rPr>
              <a:t>aumente las inundaciones</a:t>
            </a:r>
            <a:endParaRPr lang="es-ES" altLang="es-NI" sz="1600" b="1" dirty="0">
              <a:latin typeface="Courier PS Bold" pitchFamily="49" charset="0"/>
              <a:ea typeface="Calibri" panose="020F0502020204030204" pitchFamily="34" charset="0"/>
              <a:cs typeface="Calibri" panose="020F0502020204030204" pitchFamily="34" charset="0"/>
            </a:endParaRPr>
          </a:p>
        </p:txBody>
      </p:sp>
      <p:sp>
        <p:nvSpPr>
          <p:cNvPr id="13" name="Rectangle 1"/>
          <p:cNvSpPr>
            <a:spLocks noChangeArrowheads="1"/>
          </p:cNvSpPr>
          <p:nvPr/>
        </p:nvSpPr>
        <p:spPr bwMode="auto">
          <a:xfrm>
            <a:off x="4979351" y="3448512"/>
            <a:ext cx="250770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a:spcBef>
                <a:spcPct val="0"/>
              </a:spcBef>
              <a:buClrTx/>
              <a:buSzTx/>
              <a:buFontTx/>
              <a:buNone/>
            </a:pPr>
            <a:r>
              <a:rPr lang="es-ES" altLang="es-NI" sz="1600" b="1" dirty="0">
                <a:latin typeface="Courier PS Bold" pitchFamily="49" charset="0"/>
                <a:ea typeface="Calibri" panose="020F0502020204030204" pitchFamily="34" charset="0"/>
                <a:cs typeface="Calibri" panose="020F0502020204030204" pitchFamily="34" charset="0"/>
              </a:rPr>
              <a:t>Se prevé que el cambio climático </a:t>
            </a:r>
            <a:r>
              <a:rPr lang="es-ES" altLang="es-NI" sz="1600" b="1" dirty="0" smtClean="0">
                <a:latin typeface="Courier PS Bold" pitchFamily="49" charset="0"/>
                <a:ea typeface="Calibri" panose="020F0502020204030204" pitchFamily="34" charset="0"/>
                <a:cs typeface="Calibri" panose="020F0502020204030204" pitchFamily="34" charset="0"/>
              </a:rPr>
              <a:t>incremente el riesgo de deslizamientos de tierras</a:t>
            </a:r>
            <a:endParaRPr lang="es-ES" altLang="es-NI" sz="1600" b="1" dirty="0">
              <a:latin typeface="Courier PS Bold" pitchFamily="49" charset="0"/>
              <a:ea typeface="Calibri" panose="020F0502020204030204" pitchFamily="34" charset="0"/>
              <a:cs typeface="Calibri" panose="020F0502020204030204" pitchFamily="34" charset="0"/>
            </a:endParaRPr>
          </a:p>
        </p:txBody>
      </p:sp>
      <p:sp>
        <p:nvSpPr>
          <p:cNvPr id="14" name="Rectangle 1"/>
          <p:cNvSpPr>
            <a:spLocks noChangeArrowheads="1"/>
          </p:cNvSpPr>
          <p:nvPr/>
        </p:nvSpPr>
        <p:spPr bwMode="auto">
          <a:xfrm>
            <a:off x="4213076" y="5644257"/>
            <a:ext cx="25077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lgn="just">
              <a:spcBef>
                <a:spcPct val="0"/>
              </a:spcBef>
              <a:buClrTx/>
              <a:buSzTx/>
              <a:buFontTx/>
              <a:buNone/>
            </a:pPr>
            <a:r>
              <a:rPr lang="es-ES" altLang="es-NI" sz="1600" b="1" dirty="0">
                <a:latin typeface="Courier PS Bold" pitchFamily="49" charset="0"/>
                <a:ea typeface="Calibri" panose="020F0502020204030204" pitchFamily="34" charset="0"/>
                <a:cs typeface="Calibri" panose="020F0502020204030204" pitchFamily="34" charset="0"/>
              </a:rPr>
              <a:t>Se prevé que el cambio climático </a:t>
            </a:r>
            <a:r>
              <a:rPr lang="es-ES" altLang="es-NI" sz="1600" b="1" dirty="0" smtClean="0">
                <a:latin typeface="Courier PS Bold" pitchFamily="49" charset="0"/>
                <a:ea typeface="Calibri" panose="020F0502020204030204" pitchFamily="34" charset="0"/>
                <a:cs typeface="Calibri" panose="020F0502020204030204" pitchFamily="34" charset="0"/>
              </a:rPr>
              <a:t>impacte en la salud de la población</a:t>
            </a:r>
            <a:endParaRPr lang="es-ES" altLang="es-NI" sz="1600" b="1" dirty="0">
              <a:latin typeface="Courier PS Bold" pitchFamily="49"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981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634" name="Straight Connector 7"/>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69635"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fld id="{1CA4683A-EC27-429F-9E57-082DE3B10A06}" type="slidenum">
              <a:rPr lang="es-ES" altLang="es-NI" sz="1000">
                <a:solidFill>
                  <a:srgbClr val="045C75"/>
                </a:solidFill>
                <a:latin typeface="Arial" panose="020B0604020202020204" pitchFamily="34" charset="0"/>
              </a:rPr>
              <a:pPr>
                <a:spcBef>
                  <a:spcPct val="0"/>
                </a:spcBef>
                <a:buClrTx/>
                <a:buSzTx/>
                <a:buFontTx/>
                <a:buNone/>
              </a:pPr>
              <a:t>6</a:t>
            </a:fld>
            <a:endParaRPr lang="es-ES" altLang="es-NI" sz="1000">
              <a:solidFill>
                <a:srgbClr val="045C75"/>
              </a:solidFill>
              <a:latin typeface="Arial" panose="020B0604020202020204" pitchFamily="34" charset="0"/>
            </a:endParaRPr>
          </a:p>
        </p:txBody>
      </p:sp>
      <p:sp>
        <p:nvSpPr>
          <p:cNvPr id="2" name="Rectángulo 1"/>
          <p:cNvSpPr/>
          <p:nvPr/>
        </p:nvSpPr>
        <p:spPr>
          <a:xfrm>
            <a:off x="133886" y="587565"/>
            <a:ext cx="11804590" cy="6270435"/>
          </a:xfrm>
          <a:prstGeom prst="rect">
            <a:avLst/>
          </a:prstGeom>
        </p:spPr>
        <p:txBody>
          <a:bodyPr wrap="square">
            <a:spAutoFit/>
          </a:bodyPr>
          <a:lstStyle/>
          <a:p>
            <a:pPr algn="just">
              <a:lnSpc>
                <a:spcPct val="107000"/>
              </a:lnSpc>
              <a:spcAft>
                <a:spcPts val="800"/>
              </a:spcAft>
            </a:pPr>
            <a:r>
              <a:rPr lang="es-NI" sz="2000" dirty="0">
                <a:latin typeface="Courier New" panose="02070309020205020404" pitchFamily="49" charset="0"/>
                <a:ea typeface="Calibri" panose="020F0502020204030204" pitchFamily="34" charset="0"/>
                <a:cs typeface="Courier New" panose="02070309020205020404" pitchFamily="49" charset="0"/>
              </a:rPr>
              <a:t>Dado a la amplia variedad de impactos </a:t>
            </a:r>
            <a:r>
              <a:rPr lang="es-NI" sz="2000" b="1" dirty="0" smtClean="0">
                <a:latin typeface="Courier New" panose="02070309020205020404" pitchFamily="49" charset="0"/>
                <a:ea typeface="Calibri" panose="020F0502020204030204" pitchFamily="34" charset="0"/>
                <a:cs typeface="Courier New" panose="02070309020205020404" pitchFamily="49" charset="0"/>
              </a:rPr>
              <a:t>su </a:t>
            </a:r>
            <a:r>
              <a:rPr lang="es-NI" sz="2000" b="1" dirty="0">
                <a:latin typeface="Courier New" panose="02070309020205020404" pitchFamily="49" charset="0"/>
                <a:ea typeface="Calibri" panose="020F0502020204030204" pitchFamily="34" charset="0"/>
                <a:cs typeface="Courier New" panose="02070309020205020404" pitchFamily="49" charset="0"/>
              </a:rPr>
              <a:t>enfoque debe ser valorado y analizado como un serio problema para el desarrollo económico y social</a:t>
            </a:r>
            <a:r>
              <a:rPr lang="es-NI" sz="2000" dirty="0">
                <a:latin typeface="Courier New" panose="02070309020205020404" pitchFamily="49" charset="0"/>
                <a:ea typeface="Calibri" panose="020F0502020204030204" pitchFamily="34" charset="0"/>
                <a:cs typeface="Courier New" panose="02070309020205020404" pitchFamily="49" charset="0"/>
              </a:rPr>
              <a:t>. </a:t>
            </a:r>
          </a:p>
          <a:p>
            <a:pPr algn="just">
              <a:lnSpc>
                <a:spcPct val="115000"/>
              </a:lnSpc>
              <a:spcAft>
                <a:spcPts val="1200"/>
              </a:spcAft>
            </a:pPr>
            <a:endParaRPr lang="es-NI" sz="2000"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1200"/>
              </a:spcAft>
            </a:pPr>
            <a:r>
              <a:rPr lang="es-NI" sz="2000" dirty="0" smtClean="0">
                <a:latin typeface="Courier New" panose="02070309020205020404" pitchFamily="49" charset="0"/>
                <a:ea typeface="Calibri" panose="020F0502020204030204" pitchFamily="34" charset="0"/>
                <a:cs typeface="Courier New" panose="02070309020205020404" pitchFamily="49" charset="0"/>
              </a:rPr>
              <a:t>En </a:t>
            </a:r>
            <a:r>
              <a:rPr lang="es-NI" sz="2000" dirty="0">
                <a:latin typeface="Courier New" panose="02070309020205020404" pitchFamily="49" charset="0"/>
                <a:ea typeface="Calibri" panose="020F0502020204030204" pitchFamily="34" charset="0"/>
                <a:cs typeface="Courier New" panose="02070309020205020404" pitchFamily="49" charset="0"/>
              </a:rPr>
              <a:t>el marco del Acuerdo de París (Conferencia de las Partes 2015), Nicaragua expresó </a:t>
            </a:r>
            <a:r>
              <a:rPr lang="es-NI" sz="2000" b="1" dirty="0">
                <a:latin typeface="Courier New" panose="02070309020205020404" pitchFamily="49" charset="0"/>
                <a:ea typeface="Calibri" panose="020F0502020204030204" pitchFamily="34" charset="0"/>
                <a:cs typeface="Courier New" panose="02070309020205020404" pitchFamily="49" charset="0"/>
              </a:rPr>
              <a:t>que hay una brecha entre los compromisos del acuerdo de París y el objetivo para alcanzar un aumento de temperatura global de 2.0°C antes que concluya este siglo, y para el objetivo de temperatura global de 1.5 °C, la brecha es mucho mayor.</a:t>
            </a:r>
          </a:p>
          <a:p>
            <a:pPr algn="just">
              <a:lnSpc>
                <a:spcPct val="115000"/>
              </a:lnSpc>
              <a:spcAft>
                <a:spcPts val="1200"/>
              </a:spcAft>
            </a:pPr>
            <a:endParaRPr lang="es-NI" sz="2000"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1200"/>
              </a:spcAft>
            </a:pPr>
            <a:r>
              <a:rPr lang="es-NI" sz="2000" b="1" dirty="0" smtClean="0">
                <a:latin typeface="Courier New" panose="02070309020205020404" pitchFamily="49" charset="0"/>
                <a:ea typeface="Calibri" panose="020F0502020204030204" pitchFamily="34" charset="0"/>
                <a:cs typeface="Courier New" panose="02070309020205020404" pitchFamily="49" charset="0"/>
              </a:rPr>
              <a:t>Desde </a:t>
            </a:r>
            <a:r>
              <a:rPr lang="es-NI" sz="2000" b="1" dirty="0">
                <a:latin typeface="Courier New" panose="02070309020205020404" pitchFamily="49" charset="0"/>
                <a:ea typeface="Calibri" panose="020F0502020204030204" pitchFamily="34" charset="0"/>
                <a:cs typeface="Courier New" panose="02070309020205020404" pitchFamily="49" charset="0"/>
              </a:rPr>
              <a:t>1870 hasta el 2011 se habían acumulado en la atmósfera un poco menos de 2000 Giga-toneladas de CO</a:t>
            </a:r>
            <a:r>
              <a:rPr lang="es-NI" sz="2000" b="1" baseline="-25000" dirty="0">
                <a:latin typeface="Courier New" panose="02070309020205020404" pitchFamily="49" charset="0"/>
                <a:ea typeface="Calibri" panose="020F0502020204030204" pitchFamily="34" charset="0"/>
                <a:cs typeface="Courier New" panose="02070309020205020404" pitchFamily="49" charset="0"/>
              </a:rPr>
              <a:t>2</a:t>
            </a:r>
            <a:r>
              <a:rPr lang="es-NI" sz="2000" b="1" dirty="0">
                <a:latin typeface="Courier New" panose="02070309020205020404" pitchFamily="49" charset="0"/>
                <a:ea typeface="Calibri" panose="020F0502020204030204" pitchFamily="34" charset="0"/>
                <a:cs typeface="Courier New" panose="02070309020205020404" pitchFamily="49" charset="0"/>
              </a:rPr>
              <a:t>; cerca del 82% de ese total de emisiones han sido producidas por los 20 países más contaminadores de los últimos 50 años, mientras que en el otro extremo, los 100 países menos emisores representan menos del 3% de las emisiones totales y son los más vulnerables a los impactos del cambio climático, lo que se describe como una injusticia histórica.</a:t>
            </a:r>
            <a:endParaRPr lang="es-NI" sz="2000" b="1"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10" name="Rectángulo 9"/>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POSICION POLITICA DE NICARAGUA</a:t>
            </a:r>
            <a:endParaRPr lang="es-NI" sz="2800" dirty="0"/>
          </a:p>
        </p:txBody>
      </p:sp>
    </p:spTree>
    <p:extLst>
      <p:ext uri="{BB962C8B-B14F-4D97-AF65-F5344CB8AC3E}">
        <p14:creationId xmlns:p14="http://schemas.microsoft.com/office/powerpoint/2010/main" val="3678106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634" name="Straight Connector 7"/>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69635"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250"/>
              </a:spcBef>
              <a:buClr>
                <a:schemeClr val="accent1"/>
              </a:buClr>
              <a:buSzPct val="80000"/>
              <a:buFont typeface="Wingdings 2" panose="05020102010507070707" pitchFamily="18" charset="2"/>
              <a:buChar char=""/>
              <a:defRPr sz="2800">
                <a:solidFill>
                  <a:schemeClr val="tx1"/>
                </a:solidFill>
                <a:latin typeface="Verdana" panose="020B0604030504040204" pitchFamily="34" charset="0"/>
              </a:defRPr>
            </a:lvl1pPr>
            <a:lvl2pPr marL="742950" indent="-285750">
              <a:spcBef>
                <a:spcPts val="250"/>
              </a:spcBef>
              <a:buClr>
                <a:schemeClr val="accent1"/>
              </a:buClr>
              <a:buSzPct val="100000"/>
              <a:buFont typeface="Verdana" panose="020B0604030504040204" pitchFamily="34" charset="0"/>
              <a:buChar char="◦"/>
              <a:defRPr sz="2400">
                <a:solidFill>
                  <a:schemeClr val="tx1"/>
                </a:solidFill>
                <a:latin typeface="Verdana" panose="020B0604030504040204" pitchFamily="34" charset="0"/>
              </a:defRPr>
            </a:lvl2pPr>
            <a:lvl3pPr marL="1143000" indent="-228600">
              <a:spcBef>
                <a:spcPts val="250"/>
              </a:spcBef>
              <a:buClr>
                <a:srgbClr val="ED3742"/>
              </a:buClr>
              <a:buSzPct val="100000"/>
              <a:buFont typeface="Wingdings 2" panose="05020102010507070707" pitchFamily="18" charset="2"/>
              <a:buChar char=""/>
              <a:defRPr sz="2200">
                <a:solidFill>
                  <a:schemeClr val="tx1"/>
                </a:solidFill>
                <a:latin typeface="Verdana" panose="020B0604030504040204" pitchFamily="34" charset="0"/>
              </a:defRPr>
            </a:lvl3pPr>
            <a:lvl4pPr marL="1600200" indent="-228600">
              <a:spcBef>
                <a:spcPts val="225"/>
              </a:spcBef>
              <a:buClr>
                <a:srgbClr val="ED3742"/>
              </a:buClr>
              <a:buSzPct val="112000"/>
              <a:buFont typeface="Verdana" panose="020B0604030504040204" pitchFamily="34" charset="0"/>
              <a:buChar char="◦"/>
              <a:defRPr sz="1900">
                <a:solidFill>
                  <a:schemeClr val="tx1"/>
                </a:solidFill>
                <a:latin typeface="Verdana" panose="020B0604030504040204" pitchFamily="34" charset="0"/>
              </a:defRPr>
            </a:lvl4pPr>
            <a:lvl5pPr marL="2057400" indent="-228600">
              <a:spcBef>
                <a:spcPts val="250"/>
              </a:spcBef>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5pPr>
            <a:lvl6pPr marL="25146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6pPr>
            <a:lvl7pPr marL="29718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7pPr>
            <a:lvl8pPr marL="34290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8pPr>
            <a:lvl9pPr marL="3886200" indent="-228600" eaLnBrk="0" fontAlgn="base" hangingPunct="0">
              <a:spcBef>
                <a:spcPts val="250"/>
              </a:spcBef>
              <a:spcAft>
                <a:spcPct val="0"/>
              </a:spcAft>
              <a:buClr>
                <a:srgbClr val="4A85BF"/>
              </a:buClr>
              <a:buSzPct val="100000"/>
              <a:buFont typeface="Wingdings 2" panose="05020102010507070707" pitchFamily="18" charset="2"/>
              <a:buChar char=""/>
              <a:defRPr sz="2000">
                <a:solidFill>
                  <a:schemeClr val="tx1"/>
                </a:solidFill>
                <a:latin typeface="Verdana" panose="020B0604030504040204" pitchFamily="34" charset="0"/>
              </a:defRPr>
            </a:lvl9pPr>
          </a:lstStyle>
          <a:p>
            <a:pPr>
              <a:spcBef>
                <a:spcPct val="0"/>
              </a:spcBef>
              <a:buClrTx/>
              <a:buSzTx/>
              <a:buFontTx/>
              <a:buNone/>
            </a:pPr>
            <a:fld id="{1CA4683A-EC27-429F-9E57-082DE3B10A06}" type="slidenum">
              <a:rPr lang="es-ES" altLang="es-NI" sz="1000">
                <a:solidFill>
                  <a:srgbClr val="045C75"/>
                </a:solidFill>
                <a:latin typeface="Arial" panose="020B0604020202020204" pitchFamily="34" charset="0"/>
              </a:rPr>
              <a:pPr>
                <a:spcBef>
                  <a:spcPct val="0"/>
                </a:spcBef>
                <a:buClrTx/>
                <a:buSzTx/>
                <a:buFontTx/>
                <a:buNone/>
              </a:pPr>
              <a:t>7</a:t>
            </a:fld>
            <a:endParaRPr lang="es-ES" altLang="es-NI" sz="1000">
              <a:solidFill>
                <a:srgbClr val="045C75"/>
              </a:solidFill>
              <a:latin typeface="Arial" panose="020B0604020202020204" pitchFamily="34" charset="0"/>
            </a:endParaRPr>
          </a:p>
        </p:txBody>
      </p:sp>
      <p:sp>
        <p:nvSpPr>
          <p:cNvPr id="2" name="Rectángulo 1"/>
          <p:cNvSpPr/>
          <p:nvPr/>
        </p:nvSpPr>
        <p:spPr>
          <a:xfrm>
            <a:off x="488072" y="685143"/>
            <a:ext cx="11237720" cy="6036332"/>
          </a:xfrm>
          <a:prstGeom prst="rect">
            <a:avLst/>
          </a:prstGeom>
        </p:spPr>
        <p:txBody>
          <a:bodyPr wrap="square">
            <a:spAutoFit/>
          </a:bodyPr>
          <a:lstStyle/>
          <a:p>
            <a:pPr marL="342900" lvl="0" indent="-342900" algn="just">
              <a:lnSpc>
                <a:spcPct val="107000"/>
              </a:lnSpc>
              <a:spcAft>
                <a:spcPts val="0"/>
              </a:spcAft>
              <a:buFont typeface="+mj-lt"/>
              <a:buAutoNum type="arabicPeriod"/>
            </a:pPr>
            <a:r>
              <a:rPr lang="es-NI" sz="1900" spc="-100" dirty="0">
                <a:latin typeface="Courier New" panose="02070309020205020404" pitchFamily="49" charset="0"/>
                <a:ea typeface="Times New Roman" panose="02020603050405020304" pitchFamily="18" charset="0"/>
                <a:cs typeface="Courier New" panose="02070309020205020404" pitchFamily="49" charset="0"/>
              </a:rPr>
              <a:t>Para cumplir</a:t>
            </a:r>
            <a:r>
              <a:rPr lang="es-NI" sz="1900" dirty="0">
                <a:latin typeface="Courier New" panose="02070309020205020404" pitchFamily="49" charset="0"/>
                <a:ea typeface="Times New Roman" panose="02020603050405020304" pitchFamily="18" charset="0"/>
                <a:cs typeface="Courier New" panose="02070309020205020404" pitchFamily="49" charset="0"/>
              </a:rPr>
              <a:t> con el acuerdo de París, </a:t>
            </a:r>
            <a:r>
              <a:rPr lang="es-NI" sz="1900" b="1" dirty="0">
                <a:latin typeface="Courier New" panose="02070309020205020404" pitchFamily="49" charset="0"/>
                <a:ea typeface="Times New Roman" panose="02020603050405020304" pitchFamily="18" charset="0"/>
                <a:cs typeface="Courier New" panose="02070309020205020404" pitchFamily="49" charset="0"/>
              </a:rPr>
              <a:t>las emisiones de CO</a:t>
            </a:r>
            <a:r>
              <a:rPr lang="es-NI" sz="1900" b="1"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b="1" dirty="0">
                <a:latin typeface="Courier New" panose="02070309020205020404" pitchFamily="49" charset="0"/>
                <a:ea typeface="Times New Roman" panose="02020603050405020304" pitchFamily="18" charset="0"/>
                <a:cs typeface="Courier New" panose="02070309020205020404" pitchFamily="49" charset="0"/>
              </a:rPr>
              <a:t> procedentes de la industria y energía, deben de reducirse a la mitad en cada década. Es decir, </a:t>
            </a:r>
            <a:r>
              <a:rPr lang="es-NI" sz="1900" b="1" dirty="0" smtClean="0">
                <a:latin typeface="Courier New" panose="02070309020205020404" pitchFamily="49" charset="0"/>
                <a:ea typeface="Times New Roman" panose="02020603050405020304" pitchFamily="18" charset="0"/>
                <a:cs typeface="Courier New" panose="02070309020205020404" pitchFamily="49" charset="0"/>
              </a:rPr>
              <a:t>que </a:t>
            </a:r>
            <a:r>
              <a:rPr lang="es-NI" sz="1900" b="1" dirty="0">
                <a:latin typeface="Courier New" panose="02070309020205020404" pitchFamily="49" charset="0"/>
                <a:ea typeface="Times New Roman" panose="02020603050405020304" pitchFamily="18" charset="0"/>
                <a:cs typeface="Courier New" panose="02070309020205020404" pitchFamily="49" charset="0"/>
              </a:rPr>
              <a:t>para no exceder los dos grados en este siglo habría que reducir las emisiones en </a:t>
            </a:r>
            <a:r>
              <a:rPr lang="es-NI" sz="1900" b="1" dirty="0">
                <a:latin typeface="Courier New" panose="02070309020205020404" pitchFamily="49" charset="0"/>
                <a:ea typeface="Calibri" panose="020F0502020204030204" pitchFamily="34" charset="0"/>
                <a:cs typeface="Courier New" panose="02070309020205020404" pitchFamily="49" charset="0"/>
              </a:rPr>
              <a:t>un 50% para el año 2050</a:t>
            </a:r>
            <a:r>
              <a:rPr lang="es-NI" sz="1900" dirty="0">
                <a:latin typeface="Courier New" panose="02070309020205020404" pitchFamily="49" charset="0"/>
                <a:ea typeface="Calibri" panose="020F0502020204030204" pitchFamily="34" charset="0"/>
                <a:cs typeface="Courier New" panose="02070309020205020404" pitchFamily="49" charset="0"/>
              </a:rPr>
              <a:t>, lo que ya fue definido por el IPCC, como un escenario </a:t>
            </a:r>
            <a:r>
              <a:rPr lang="es-NI" sz="1900" spc="-100" dirty="0">
                <a:latin typeface="Courier New" panose="02070309020205020404" pitchFamily="49" charset="0"/>
                <a:ea typeface="Calibri" panose="020F0502020204030204" pitchFamily="34" charset="0"/>
                <a:cs typeface="Courier New" panose="02070309020205020404" pitchFamily="49" charset="0"/>
              </a:rPr>
              <a:t>con el cual no se cumpliría si se mantienen  los compromisos de reducción actuales</a:t>
            </a:r>
            <a:r>
              <a:rPr lang="es-NI" sz="1900" spc="-100" dirty="0" smtClean="0">
                <a:latin typeface="Courier New" panose="02070309020205020404" pitchFamily="49" charset="0"/>
                <a:ea typeface="Calibri" panose="020F0502020204030204" pitchFamily="34" charset="0"/>
                <a:cs typeface="Courier New" panose="02070309020205020404" pitchFamily="49" charset="0"/>
              </a:rPr>
              <a:t>.</a:t>
            </a:r>
          </a:p>
          <a:p>
            <a:pPr lvl="0" algn="just">
              <a:lnSpc>
                <a:spcPct val="107000"/>
              </a:lnSpc>
              <a:spcAft>
                <a:spcPts val="0"/>
              </a:spcAft>
            </a:pPr>
            <a:endParaRPr lang="es-NI" sz="1900" dirty="0">
              <a:latin typeface="Courier New" panose="02070309020205020404" pitchFamily="49" charset="0"/>
              <a:ea typeface="Times New Roman" panose="02020603050405020304" pitchFamily="18" charset="0"/>
              <a:cs typeface="Courier New" panose="02070309020205020404" pitchFamily="49" charset="0"/>
            </a:endParaRPr>
          </a:p>
          <a:p>
            <a:pPr lvl="0" algn="just">
              <a:lnSpc>
                <a:spcPct val="107000"/>
              </a:lnSpc>
              <a:spcAft>
                <a:spcPts val="0"/>
              </a:spcAft>
            </a:pPr>
            <a:r>
              <a:rPr lang="es-NI" sz="1900" b="1" spc="-100" dirty="0" smtClean="0">
                <a:latin typeface="Courier New" panose="02070309020205020404" pitchFamily="49" charset="0"/>
                <a:ea typeface="Times New Roman" panose="02020603050405020304" pitchFamily="18" charset="0"/>
                <a:cs typeface="Courier New" panose="02070309020205020404" pitchFamily="49" charset="0"/>
              </a:rPr>
              <a:t>2. Las </a:t>
            </a:r>
            <a:r>
              <a:rPr lang="es-NI" sz="1900" b="1" spc="-100" dirty="0">
                <a:latin typeface="Courier New" panose="02070309020205020404" pitchFamily="49" charset="0"/>
                <a:ea typeface="Times New Roman" panose="02020603050405020304" pitchFamily="18" charset="0"/>
                <a:cs typeface="Courier New" panose="02070309020205020404" pitchFamily="49" charset="0"/>
              </a:rPr>
              <a:t>emisiones</a:t>
            </a:r>
            <a:r>
              <a:rPr lang="es-NI" sz="1900" b="1" dirty="0">
                <a:latin typeface="Courier New" panose="02070309020205020404" pitchFamily="49" charset="0"/>
                <a:ea typeface="Times New Roman" panose="02020603050405020304" pitchFamily="18" charset="0"/>
                <a:cs typeface="Courier New" panose="02070309020205020404" pitchFamily="49" charset="0"/>
              </a:rPr>
              <a:t> netas del uso de la tierra (agricultura, </a:t>
            </a:r>
            <a:r>
              <a:rPr lang="es-NI" sz="1900" b="1" spc="-100" dirty="0">
                <a:latin typeface="Courier New" panose="02070309020205020404" pitchFamily="49" charset="0"/>
                <a:ea typeface="Times New Roman" panose="02020603050405020304" pitchFamily="18" charset="0"/>
                <a:cs typeface="Courier New" panose="02070309020205020404" pitchFamily="49" charset="0"/>
              </a:rPr>
              <a:t>deforestación, etc.) tienen que gradualmente</a:t>
            </a:r>
            <a:r>
              <a:rPr lang="es-NI" sz="1900" b="1" dirty="0">
                <a:latin typeface="Courier New" panose="02070309020205020404" pitchFamily="49" charset="0"/>
                <a:ea typeface="Times New Roman" panose="02020603050405020304" pitchFamily="18" charset="0"/>
                <a:cs typeface="Courier New" panose="02070309020205020404" pitchFamily="49" charset="0"/>
              </a:rPr>
              <a:t> reducirse hasta llegar a ser nulas en el </a:t>
            </a:r>
            <a:r>
              <a:rPr lang="es-NI" sz="1900" b="1" spc="-100" dirty="0">
                <a:latin typeface="Courier New" panose="02070309020205020404" pitchFamily="49" charset="0"/>
                <a:ea typeface="Times New Roman" panose="02020603050405020304" pitchFamily="18" charset="0"/>
                <a:cs typeface="Courier New" panose="02070309020205020404" pitchFamily="49" charset="0"/>
              </a:rPr>
              <a:t>año 2050.</a:t>
            </a:r>
            <a:r>
              <a:rPr lang="es-NI" sz="1900" spc="-100" dirty="0">
                <a:latin typeface="Courier New" panose="02070309020205020404" pitchFamily="49" charset="0"/>
                <a:ea typeface="Times New Roman" panose="02020603050405020304" pitchFamily="18" charset="0"/>
                <a:cs typeface="Courier New" panose="02070309020205020404" pitchFamily="49" charset="0"/>
              </a:rPr>
              <a:t> </a:t>
            </a:r>
            <a:endParaRPr lang="es-NI" sz="1900" spc="-100" dirty="0" smtClean="0">
              <a:latin typeface="Courier New" panose="02070309020205020404" pitchFamily="49" charset="0"/>
              <a:ea typeface="Times New Roman" panose="02020603050405020304" pitchFamily="18" charset="0"/>
              <a:cs typeface="Courier New" panose="02070309020205020404" pitchFamily="49" charset="0"/>
            </a:endParaRPr>
          </a:p>
          <a:p>
            <a:pPr marL="285750" lvl="0" indent="-285750" algn="just">
              <a:lnSpc>
                <a:spcPct val="107000"/>
              </a:lnSpc>
              <a:spcAft>
                <a:spcPts val="0"/>
              </a:spcAft>
              <a:buFont typeface="Arial" panose="020B0604020202020204" pitchFamily="34" charset="0"/>
              <a:buChar char="•"/>
            </a:pPr>
            <a:r>
              <a:rPr lang="es-NI" sz="1900" b="1" dirty="0" smtClean="0">
                <a:latin typeface="Courier New" panose="02070309020205020404" pitchFamily="49" charset="0"/>
                <a:ea typeface="Times New Roman" panose="02020603050405020304" pitchFamily="18" charset="0"/>
                <a:cs typeface="Courier New" panose="02070309020205020404" pitchFamily="49" charset="0"/>
              </a:rPr>
              <a:t>El </a:t>
            </a:r>
            <a:r>
              <a:rPr lang="es-NI" sz="1900" b="1" dirty="0">
                <a:latin typeface="Courier New" panose="02070309020205020404" pitchFamily="49" charset="0"/>
                <a:ea typeface="Times New Roman" panose="02020603050405020304" pitchFamily="18" charset="0"/>
                <a:cs typeface="Courier New" panose="02070309020205020404" pitchFamily="49" charset="0"/>
              </a:rPr>
              <a:t>aumento en la población mundial y la presión que ello implica sobre la generación y distribución de alimentos. </a:t>
            </a:r>
            <a:endParaRPr lang="es-NI" sz="1900" b="1" dirty="0" smtClean="0">
              <a:latin typeface="Courier New" panose="02070309020205020404" pitchFamily="49" charset="0"/>
              <a:ea typeface="Times New Roman" panose="02020603050405020304" pitchFamily="18" charset="0"/>
              <a:cs typeface="Courier New" panose="02070309020205020404" pitchFamily="49" charset="0"/>
            </a:endParaRPr>
          </a:p>
          <a:p>
            <a:pPr marL="285750" lvl="0" indent="-285750" algn="just">
              <a:lnSpc>
                <a:spcPct val="107000"/>
              </a:lnSpc>
              <a:spcAft>
                <a:spcPts val="0"/>
              </a:spcAft>
              <a:buFont typeface="Arial" panose="020B0604020202020204" pitchFamily="34" charset="0"/>
              <a:buChar char="•"/>
            </a:pPr>
            <a:r>
              <a:rPr lang="es-NI" sz="1900" b="1" dirty="0" smtClean="0">
                <a:latin typeface="Courier New" panose="02070309020205020404" pitchFamily="49" charset="0"/>
                <a:ea typeface="Times New Roman" panose="02020603050405020304" pitchFamily="18" charset="0"/>
                <a:cs typeface="Courier New" panose="02070309020205020404" pitchFamily="49" charset="0"/>
              </a:rPr>
              <a:t>Significaría </a:t>
            </a:r>
            <a:r>
              <a:rPr lang="es-NI" sz="1900" b="1" dirty="0">
                <a:latin typeface="Courier New" panose="02070309020205020404" pitchFamily="49" charset="0"/>
                <a:ea typeface="Times New Roman" panose="02020603050405020304" pitchFamily="18" charset="0"/>
                <a:cs typeface="Courier New" panose="02070309020205020404" pitchFamily="49" charset="0"/>
              </a:rPr>
              <a:t>un colapso económico para todos los países en vías de desarrollo que son productores agropecuarios</a:t>
            </a:r>
            <a:r>
              <a:rPr lang="es-NI" sz="1900" b="1" dirty="0" smtClean="0">
                <a:latin typeface="Courier New" panose="02070309020205020404" pitchFamily="49" charset="0"/>
                <a:ea typeface="Times New Roman" panose="02020603050405020304" pitchFamily="18" charset="0"/>
                <a:cs typeface="Courier New" panose="02070309020205020404" pitchFamily="49" charset="0"/>
              </a:rPr>
              <a:t>.</a:t>
            </a:r>
          </a:p>
          <a:p>
            <a:pPr marL="342900" lvl="0" indent="-342900" algn="just">
              <a:lnSpc>
                <a:spcPct val="107000"/>
              </a:lnSpc>
              <a:spcAft>
                <a:spcPts val="0"/>
              </a:spcAft>
              <a:buFont typeface="+mj-lt"/>
              <a:buAutoNum type="arabicPeriod"/>
            </a:pPr>
            <a:endParaRPr lang="es-NI" sz="1900" b="1" dirty="0">
              <a:latin typeface="Courier New" panose="02070309020205020404" pitchFamily="49" charset="0"/>
              <a:ea typeface="Calibri" panose="020F0502020204030204" pitchFamily="34" charset="0"/>
              <a:cs typeface="Courier New" panose="02070309020205020404" pitchFamily="49" charset="0"/>
            </a:endParaRPr>
          </a:p>
          <a:p>
            <a:pPr lvl="0" algn="just">
              <a:lnSpc>
                <a:spcPct val="107000"/>
              </a:lnSpc>
              <a:spcAft>
                <a:spcPts val="800"/>
              </a:spcAft>
            </a:pPr>
            <a:r>
              <a:rPr lang="es-NI" sz="1900" b="1" dirty="0" smtClean="0">
                <a:latin typeface="Courier New" panose="02070309020205020404" pitchFamily="49" charset="0"/>
                <a:ea typeface="Times New Roman" panose="02020603050405020304" pitchFamily="18" charset="0"/>
                <a:cs typeface="Courier New" panose="02070309020205020404" pitchFamily="49" charset="0"/>
              </a:rPr>
              <a:t>3. Las </a:t>
            </a:r>
            <a:r>
              <a:rPr lang="es-NI" sz="1900" b="1" dirty="0">
                <a:latin typeface="Courier New" panose="02070309020205020404" pitchFamily="49" charset="0"/>
                <a:ea typeface="Times New Roman" panose="02020603050405020304" pitchFamily="18" charset="0"/>
                <a:cs typeface="Courier New" panose="02070309020205020404" pitchFamily="49" charset="0"/>
              </a:rPr>
              <a:t>tecnologías para capturar CO</a:t>
            </a:r>
            <a:r>
              <a:rPr lang="es-NI" sz="1900" b="1"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b="1" dirty="0">
                <a:latin typeface="Courier New" panose="02070309020205020404" pitchFamily="49" charset="0"/>
                <a:ea typeface="Times New Roman" panose="02020603050405020304" pitchFamily="18" charset="0"/>
                <a:cs typeface="Courier New" panose="02070309020205020404" pitchFamily="49" charset="0"/>
              </a:rPr>
              <a:t> y enviarlo fuera de la </a:t>
            </a:r>
            <a:r>
              <a:rPr lang="es-NI" sz="1900" b="1" spc="-100" dirty="0">
                <a:latin typeface="Courier New" panose="02070309020205020404" pitchFamily="49" charset="0"/>
                <a:ea typeface="Times New Roman" panose="02020603050405020304" pitchFamily="18" charset="0"/>
                <a:cs typeface="Courier New" panose="02070309020205020404" pitchFamily="49" charset="0"/>
              </a:rPr>
              <a:t>atmósfera</a:t>
            </a:r>
            <a:r>
              <a:rPr lang="es-NI" sz="1900" spc="-100" dirty="0">
                <a:latin typeface="Courier New" panose="02070309020205020404" pitchFamily="49" charset="0"/>
                <a:ea typeface="Times New Roman" panose="02020603050405020304" pitchFamily="18" charset="0"/>
                <a:cs typeface="Courier New" panose="02070309020205020404" pitchFamily="49" charset="0"/>
              </a:rPr>
              <a:t>, deben ser incrementadas masivamente,</a:t>
            </a:r>
            <a:r>
              <a:rPr lang="es-NI" sz="1900" dirty="0">
                <a:latin typeface="Courier New" panose="02070309020205020404" pitchFamily="49" charset="0"/>
                <a:ea typeface="Times New Roman" panose="02020603050405020304" pitchFamily="18" charset="0"/>
                <a:cs typeface="Courier New" panose="02070309020205020404" pitchFamily="49" charset="0"/>
              </a:rPr>
              <a:t> de tal manera, que en el año 2050, el mundo esté capturando 5 giga-toneladas de CO</a:t>
            </a:r>
            <a:r>
              <a:rPr lang="es-NI" sz="1900"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dirty="0">
                <a:latin typeface="Courier New" panose="02070309020205020404" pitchFamily="49" charset="0"/>
                <a:ea typeface="Times New Roman" panose="02020603050405020304" pitchFamily="18" charset="0"/>
                <a:cs typeface="Courier New" panose="02070309020205020404" pitchFamily="49" charset="0"/>
              </a:rPr>
              <a:t> por año. </a:t>
            </a:r>
            <a:r>
              <a:rPr lang="es-NI" sz="1900" b="1" dirty="0">
                <a:latin typeface="Courier New" panose="02070309020205020404" pitchFamily="49" charset="0"/>
                <a:ea typeface="Times New Roman" panose="02020603050405020304" pitchFamily="18" charset="0"/>
                <a:cs typeface="Courier New" panose="02070309020205020404" pitchFamily="49" charset="0"/>
              </a:rPr>
              <a:t>Es decir, aproximadamente el doble de lo que todos los árboles y los suelos hacen de forma natural hoy en día. </a:t>
            </a:r>
            <a:endParaRPr lang="es-NI" sz="1900" b="1" dirty="0">
              <a:latin typeface="Courier New" panose="02070309020205020404" pitchFamily="49" charset="0"/>
              <a:ea typeface="Calibri" panose="020F0502020204030204" pitchFamily="34" charset="0"/>
              <a:cs typeface="Courier New" panose="02070309020205020404" pitchFamily="49" charset="0"/>
            </a:endParaRPr>
          </a:p>
        </p:txBody>
      </p:sp>
      <p:sp>
        <p:nvSpPr>
          <p:cNvPr id="10" name="Rectángulo 9"/>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PARA CUMPLIR ACUERDO DE PARIS</a:t>
            </a:r>
            <a:endParaRPr lang="es-NI" sz="2800" dirty="0"/>
          </a:p>
        </p:txBody>
      </p:sp>
    </p:spTree>
    <p:extLst>
      <p:ext uri="{BB962C8B-B14F-4D97-AF65-F5344CB8AC3E}">
        <p14:creationId xmlns:p14="http://schemas.microsoft.com/office/powerpoint/2010/main" val="2938747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872633" y="0"/>
            <a:ext cx="10853159"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SITUACION NACIONAL</a:t>
            </a:r>
            <a:endParaRPr lang="es-NI" sz="2800" dirty="0"/>
          </a:p>
        </p:txBody>
      </p:sp>
      <p:sp>
        <p:nvSpPr>
          <p:cNvPr id="2" name="Rectángulo 1"/>
          <p:cNvSpPr/>
          <p:nvPr/>
        </p:nvSpPr>
        <p:spPr>
          <a:xfrm>
            <a:off x="290557" y="381552"/>
            <a:ext cx="11725432" cy="2726900"/>
          </a:xfrm>
          <a:prstGeom prst="rect">
            <a:avLst/>
          </a:prstGeom>
        </p:spPr>
        <p:txBody>
          <a:bodyPr wrap="square">
            <a:spAutoFit/>
          </a:bodyPr>
          <a:lstStyle/>
          <a:p>
            <a:pPr algn="just">
              <a:lnSpc>
                <a:spcPct val="107000"/>
              </a:lnSpc>
              <a:spcAft>
                <a:spcPts val="800"/>
              </a:spcAft>
            </a:pPr>
            <a:r>
              <a:rPr lang="es-NI" sz="2000" dirty="0">
                <a:latin typeface="Courier New" panose="02070309020205020404" pitchFamily="49" charset="0"/>
                <a:ea typeface="Calibri" panose="020F0502020204030204" pitchFamily="34" charset="0"/>
              </a:rPr>
              <a:t>El Gobierno de Reconciliación y Unidad Nacional </a:t>
            </a:r>
            <a:r>
              <a:rPr lang="es-NI" sz="2000" b="1" dirty="0">
                <a:latin typeface="Courier New" panose="02070309020205020404" pitchFamily="49" charset="0"/>
                <a:ea typeface="Calibri" panose="020F0502020204030204" pitchFamily="34" charset="0"/>
              </a:rPr>
              <a:t>basa su política en favorecer el desarrollo económico y social protegiendo los sectores de población más vulnerables, mediante un modelo de trabajo directo con las familias y las comunidades, creando capacidades, conocimientos y conductas que permitan a la población enfrentar y recuperarse de todos los riesgos a desastres, así como un modelo de trabajo en alianzas con el sector productivo, en permanente dialogo para enfrentar los retos del desarrollo económico, la generación de empleo y reducción de la </a:t>
            </a:r>
            <a:r>
              <a:rPr lang="es-NI" sz="2000" b="1" dirty="0" smtClean="0">
                <a:latin typeface="Courier New" panose="02070309020205020404" pitchFamily="49" charset="0"/>
                <a:ea typeface="Calibri" panose="020F0502020204030204" pitchFamily="34" charset="0"/>
              </a:rPr>
              <a:t>pobreza.</a:t>
            </a:r>
            <a:endParaRPr lang="es-NI" sz="20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290557" y="3108452"/>
            <a:ext cx="11725432" cy="384412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342900" lvl="0" indent="-342900" algn="just">
              <a:lnSpc>
                <a:spcPct val="115000"/>
              </a:lnSpc>
              <a:spcAft>
                <a:spcPts val="0"/>
              </a:spcAft>
              <a:buFont typeface="Symbol" panose="05050102010706020507" pitchFamily="18" charset="2"/>
              <a:buChar char=""/>
            </a:pPr>
            <a:r>
              <a:rPr lang="es-NI" sz="1900" b="1" dirty="0" smtClean="0">
                <a:latin typeface="Courier New" panose="02070309020205020404" pitchFamily="49" charset="0"/>
                <a:ea typeface="Calibri" panose="020F0502020204030204" pitchFamily="34" charset="0"/>
                <a:cs typeface="Courier New" panose="02070309020205020404" pitchFamily="49" charset="0"/>
              </a:rPr>
              <a:t>Primera </a:t>
            </a:r>
            <a:r>
              <a:rPr lang="es-NI" sz="1900" b="1" dirty="0">
                <a:latin typeface="Courier New" panose="02070309020205020404" pitchFamily="49" charset="0"/>
                <a:ea typeface="Calibri" panose="020F0502020204030204" pitchFamily="34" charset="0"/>
                <a:cs typeface="Courier New" panose="02070309020205020404" pitchFamily="49" charset="0"/>
              </a:rPr>
              <a:t>comunicación: (Año 1994)</a:t>
            </a:r>
            <a:r>
              <a:rPr lang="es-NI" sz="1900" dirty="0">
                <a:latin typeface="Courier New" panose="02070309020205020404" pitchFamily="49" charset="0"/>
                <a:ea typeface="Calibri" panose="020F0502020204030204" pitchFamily="34" charset="0"/>
                <a:cs typeface="Courier New" panose="02070309020205020404" pitchFamily="49" charset="0"/>
              </a:rPr>
              <a:t> – 12, 055.61 Giga-gramos de CO</a:t>
            </a:r>
            <a:r>
              <a:rPr lang="es-NI" sz="1900" baseline="-25000" dirty="0">
                <a:latin typeface="Courier New" panose="02070309020205020404" pitchFamily="49" charset="0"/>
                <a:ea typeface="Calibri" panose="020F0502020204030204" pitchFamily="34" charset="0"/>
                <a:cs typeface="Courier New" panose="02070309020205020404" pitchFamily="49" charset="0"/>
              </a:rPr>
              <a:t>2</a:t>
            </a:r>
            <a:r>
              <a:rPr lang="es-NI" sz="1900" dirty="0">
                <a:latin typeface="Courier New" panose="02070309020205020404" pitchFamily="49" charset="0"/>
                <a:ea typeface="Calibri" panose="020F0502020204030204" pitchFamily="34" charset="0"/>
                <a:cs typeface="Courier New" panose="02070309020205020404" pitchFamily="49" charset="0"/>
              </a:rPr>
              <a:t>eq., l</a:t>
            </a:r>
            <a:r>
              <a:rPr lang="es-NI" sz="1900" dirty="0">
                <a:latin typeface="Courier New" panose="02070309020205020404" pitchFamily="49" charset="0"/>
                <a:ea typeface="Times New Roman" panose="02020603050405020304" pitchFamily="18" charset="0"/>
                <a:cs typeface="Courier New" panose="02070309020205020404" pitchFamily="49" charset="0"/>
              </a:rPr>
              <a:t>o que significa que el país no emitió CO</a:t>
            </a:r>
            <a:r>
              <a:rPr lang="es-NI" sz="1900"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dirty="0">
                <a:latin typeface="Courier New" panose="02070309020205020404" pitchFamily="49" charset="0"/>
                <a:ea typeface="Times New Roman" panose="02020603050405020304" pitchFamily="18" charset="0"/>
                <a:cs typeface="Courier New" panose="02070309020205020404" pitchFamily="49" charset="0"/>
              </a:rPr>
              <a:t>, sino al contrario, fue un almacén de carbono. </a:t>
            </a:r>
            <a:endParaRPr lang="es-NI" sz="1900" dirty="0">
              <a:latin typeface="Courier New" panose="02070309020205020404" pitchFamily="49" charset="0"/>
              <a:ea typeface="Calibri" panose="020F0502020204030204" pitchFamily="34" charset="0"/>
              <a:cs typeface="Courier New" panose="02070309020205020404" pitchFamily="49" charset="0"/>
            </a:endParaRPr>
          </a:p>
          <a:p>
            <a:pPr marL="342900" lvl="0" indent="-342900" algn="just">
              <a:lnSpc>
                <a:spcPct val="115000"/>
              </a:lnSpc>
              <a:spcAft>
                <a:spcPts val="0"/>
              </a:spcAft>
              <a:buFont typeface="Symbol" panose="05050102010706020507" pitchFamily="18" charset="2"/>
              <a:buChar char=""/>
            </a:pPr>
            <a:r>
              <a:rPr lang="es-NI" sz="1900" b="1" dirty="0" smtClean="0">
                <a:latin typeface="Courier New" panose="02070309020205020404" pitchFamily="49" charset="0"/>
                <a:ea typeface="Calibri" panose="020F0502020204030204" pitchFamily="34" charset="0"/>
                <a:cs typeface="Courier New" panose="02070309020205020404" pitchFamily="49" charset="0"/>
              </a:rPr>
              <a:t>Segunda </a:t>
            </a:r>
            <a:r>
              <a:rPr lang="es-NI" sz="1900" b="1" dirty="0">
                <a:latin typeface="Courier New" panose="02070309020205020404" pitchFamily="49" charset="0"/>
                <a:ea typeface="Calibri" panose="020F0502020204030204" pitchFamily="34" charset="0"/>
                <a:cs typeface="Courier New" panose="02070309020205020404" pitchFamily="49" charset="0"/>
              </a:rPr>
              <a:t>Comunicación: (año 2000)</a:t>
            </a:r>
            <a:r>
              <a:rPr lang="es-NI" sz="1900" dirty="0">
                <a:latin typeface="Courier New" panose="02070309020205020404" pitchFamily="49" charset="0"/>
                <a:ea typeface="Calibri" panose="020F0502020204030204" pitchFamily="34" charset="0"/>
                <a:cs typeface="Courier New" panose="02070309020205020404" pitchFamily="49" charset="0"/>
              </a:rPr>
              <a:t>: </a:t>
            </a:r>
            <a:r>
              <a:rPr lang="es-NI" sz="1900" dirty="0">
                <a:latin typeface="Courier New" panose="02070309020205020404" pitchFamily="49" charset="0"/>
                <a:ea typeface="Times New Roman" panose="02020603050405020304" pitchFamily="18" charset="0"/>
                <a:cs typeface="Courier New" panose="02070309020205020404" pitchFamily="49" charset="0"/>
              </a:rPr>
              <a:t>- </a:t>
            </a:r>
            <a:r>
              <a:rPr lang="es-ES" sz="2000" b="1" dirty="0">
                <a:solidFill>
                  <a:schemeClr val="tx1"/>
                </a:solidFill>
              </a:rPr>
              <a:t>52,377.59</a:t>
            </a:r>
            <a:r>
              <a:rPr lang="es-NI" sz="1900" dirty="0" smtClean="0">
                <a:latin typeface="Courier New" panose="02070309020205020404" pitchFamily="49" charset="0"/>
                <a:ea typeface="Times New Roman" panose="02020603050405020304" pitchFamily="18" charset="0"/>
                <a:cs typeface="Courier New" panose="02070309020205020404" pitchFamily="49" charset="0"/>
              </a:rPr>
              <a:t> </a:t>
            </a:r>
            <a:r>
              <a:rPr lang="es-NI" sz="1900" dirty="0">
                <a:latin typeface="Courier New" panose="02070309020205020404" pitchFamily="49" charset="0"/>
                <a:ea typeface="Calibri" panose="020F0502020204030204" pitchFamily="34" charset="0"/>
                <a:cs typeface="Courier New" panose="02070309020205020404" pitchFamily="49" charset="0"/>
              </a:rPr>
              <a:t>Giga-gramos </a:t>
            </a:r>
            <a:r>
              <a:rPr lang="es-NI" sz="1900" dirty="0">
                <a:latin typeface="Courier New" panose="02070309020205020404" pitchFamily="49" charset="0"/>
                <a:ea typeface="Times New Roman" panose="02020603050405020304" pitchFamily="18" charset="0"/>
                <a:cs typeface="Courier New" panose="02070309020205020404" pitchFamily="49" charset="0"/>
              </a:rPr>
              <a:t>CO</a:t>
            </a:r>
            <a:r>
              <a:rPr lang="es-NI" sz="1900"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dirty="0">
                <a:latin typeface="Courier New" panose="02070309020205020404" pitchFamily="49" charset="0"/>
                <a:ea typeface="Times New Roman" panose="02020603050405020304" pitchFamily="18" charset="0"/>
                <a:cs typeface="Courier New" panose="02070309020205020404" pitchFamily="49" charset="0"/>
              </a:rPr>
              <a:t> </a:t>
            </a:r>
            <a:r>
              <a:rPr lang="es-NI" sz="1900" dirty="0" err="1">
                <a:latin typeface="Courier New" panose="02070309020205020404" pitchFamily="49" charset="0"/>
                <a:ea typeface="Times New Roman" panose="02020603050405020304" pitchFamily="18" charset="0"/>
                <a:cs typeface="Courier New" panose="02070309020205020404" pitchFamily="49" charset="0"/>
              </a:rPr>
              <a:t>eq</a:t>
            </a:r>
            <a:r>
              <a:rPr lang="es-NI" sz="1900" dirty="0">
                <a:latin typeface="Courier New" panose="02070309020205020404" pitchFamily="49" charset="0"/>
                <a:ea typeface="Times New Roman" panose="02020603050405020304" pitchFamily="18" charset="0"/>
                <a:cs typeface="Courier New" panose="02070309020205020404" pitchFamily="49" charset="0"/>
              </a:rPr>
              <a:t>., lo que significa que el país </a:t>
            </a:r>
            <a:r>
              <a:rPr lang="es-NI" sz="1900" dirty="0" smtClean="0">
                <a:latin typeface="Courier New" panose="02070309020205020404" pitchFamily="49" charset="0"/>
                <a:ea typeface="Times New Roman" panose="02020603050405020304" pitchFamily="18" charset="0"/>
                <a:cs typeface="Courier New" panose="02070309020205020404" pitchFamily="49" charset="0"/>
              </a:rPr>
              <a:t>se convirtió en emisor (91.6% agropecuarios y cambio de uso de la tierra y 7.8% energía)</a:t>
            </a:r>
          </a:p>
          <a:p>
            <a:pPr marL="342900" lvl="0" indent="-342900" algn="just">
              <a:lnSpc>
                <a:spcPct val="115000"/>
              </a:lnSpc>
              <a:spcAft>
                <a:spcPts val="0"/>
              </a:spcAft>
              <a:buFont typeface="Symbol" panose="05050102010706020507" pitchFamily="18" charset="2"/>
              <a:buChar char=""/>
            </a:pPr>
            <a:r>
              <a:rPr lang="es-NI" sz="1900" b="1" dirty="0" smtClean="0">
                <a:latin typeface="Courier New" panose="02070309020205020404" pitchFamily="49" charset="0"/>
                <a:ea typeface="Calibri" panose="020F0502020204030204" pitchFamily="34" charset="0"/>
                <a:cs typeface="Courier New" panose="02070309020205020404" pitchFamily="49" charset="0"/>
              </a:rPr>
              <a:t>Tercera </a:t>
            </a:r>
            <a:r>
              <a:rPr lang="es-NI" sz="1900" b="1" dirty="0">
                <a:latin typeface="Courier New" panose="02070309020205020404" pitchFamily="49" charset="0"/>
                <a:ea typeface="Calibri" panose="020F0502020204030204" pitchFamily="34" charset="0"/>
                <a:cs typeface="Courier New" panose="02070309020205020404" pitchFamily="49" charset="0"/>
              </a:rPr>
              <a:t>comunicación: (año 2005)</a:t>
            </a:r>
            <a:r>
              <a:rPr lang="es-NI" sz="1900" dirty="0">
                <a:latin typeface="Courier New" panose="02070309020205020404" pitchFamily="49" charset="0"/>
                <a:ea typeface="Calibri" panose="020F0502020204030204" pitchFamily="34" charset="0"/>
                <a:cs typeface="Courier New" panose="02070309020205020404" pitchFamily="49" charset="0"/>
              </a:rPr>
              <a:t>:</a:t>
            </a:r>
            <a:r>
              <a:rPr lang="es-NI" sz="1900" b="1" dirty="0">
                <a:solidFill>
                  <a:srgbClr val="000000"/>
                </a:solidFill>
                <a:latin typeface="Courier New" panose="02070309020205020404" pitchFamily="49" charset="0"/>
                <a:ea typeface="Times New Roman" panose="02020603050405020304" pitchFamily="18" charset="0"/>
                <a:cs typeface="Courier New" panose="02070309020205020404" pitchFamily="49" charset="0"/>
              </a:rPr>
              <a:t> </a:t>
            </a:r>
            <a:r>
              <a:rPr lang="es-ES" sz="2000" b="1" dirty="0">
                <a:solidFill>
                  <a:schemeClr val="tx1"/>
                </a:solidFill>
              </a:rPr>
              <a:t>19,193.72</a:t>
            </a:r>
            <a:r>
              <a:rPr lang="es-ES" sz="2000" dirty="0">
                <a:solidFill>
                  <a:schemeClr val="bg1"/>
                </a:solidFill>
              </a:rPr>
              <a:t> </a:t>
            </a:r>
            <a:r>
              <a:rPr lang="es-NI" sz="1900" dirty="0" smtClean="0">
                <a:latin typeface="Courier New" panose="02070309020205020404" pitchFamily="49" charset="0"/>
                <a:ea typeface="Times New Roman" panose="02020603050405020304" pitchFamily="18" charset="0"/>
                <a:cs typeface="Courier New" panose="02070309020205020404" pitchFamily="49" charset="0"/>
              </a:rPr>
              <a:t> </a:t>
            </a:r>
            <a:r>
              <a:rPr lang="es-NI" sz="1900" dirty="0">
                <a:latin typeface="Courier New" panose="02070309020205020404" pitchFamily="49" charset="0"/>
                <a:ea typeface="Calibri" panose="020F0502020204030204" pitchFamily="34" charset="0"/>
                <a:cs typeface="Courier New" panose="02070309020205020404" pitchFamily="49" charset="0"/>
              </a:rPr>
              <a:t>Giga-gramos de </a:t>
            </a:r>
            <a:r>
              <a:rPr lang="es-NI" sz="1900" dirty="0">
                <a:latin typeface="Courier New" panose="02070309020205020404" pitchFamily="49" charset="0"/>
                <a:ea typeface="Times New Roman" panose="02020603050405020304" pitchFamily="18" charset="0"/>
                <a:cs typeface="Courier New" panose="02070309020205020404" pitchFamily="49" charset="0"/>
              </a:rPr>
              <a:t>CO</a:t>
            </a:r>
            <a:r>
              <a:rPr lang="es-NI" sz="1900"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dirty="0">
                <a:latin typeface="Courier New" panose="02070309020205020404" pitchFamily="49" charset="0"/>
                <a:ea typeface="Times New Roman" panose="02020603050405020304" pitchFamily="18" charset="0"/>
                <a:cs typeface="Courier New" panose="02070309020205020404" pitchFamily="49" charset="0"/>
              </a:rPr>
              <a:t>eq., lo que significa una </a:t>
            </a:r>
            <a:r>
              <a:rPr lang="es-NI" sz="1900" dirty="0" smtClean="0">
                <a:latin typeface="Courier New" panose="02070309020205020404" pitchFamily="49" charset="0"/>
                <a:ea typeface="Times New Roman" panose="02020603050405020304" pitchFamily="18" charset="0"/>
                <a:cs typeface="Courier New" panose="02070309020205020404" pitchFamily="49" charset="0"/>
              </a:rPr>
              <a:t>reducción de emisiones (75% agropecuario y cambio de usos de la tierra)</a:t>
            </a:r>
            <a:r>
              <a:rPr lang="es-NI" sz="1900" b="1" dirty="0" smtClean="0">
                <a:latin typeface="Courier New" panose="02070309020205020404" pitchFamily="49" charset="0"/>
                <a:ea typeface="Calibri" panose="020F0502020204030204" pitchFamily="34" charset="0"/>
                <a:cs typeface="Courier New" panose="02070309020205020404" pitchFamily="49" charset="0"/>
              </a:rPr>
              <a:t>y </a:t>
            </a:r>
            <a:r>
              <a:rPr lang="es-NI" sz="1900" b="1" dirty="0">
                <a:latin typeface="Courier New" panose="02070309020205020404" pitchFamily="49" charset="0"/>
                <a:ea typeface="Calibri" panose="020F0502020204030204" pitchFamily="34" charset="0"/>
                <a:cs typeface="Courier New" panose="02070309020205020404" pitchFamily="49" charset="0"/>
              </a:rPr>
              <a:t>en el (año 2010): </a:t>
            </a:r>
            <a:r>
              <a:rPr lang="es-ES" sz="2000" b="1" dirty="0" smtClean="0">
                <a:solidFill>
                  <a:schemeClr val="tx1"/>
                </a:solidFill>
              </a:rPr>
              <a:t>15,267.09 </a:t>
            </a:r>
            <a:r>
              <a:rPr lang="es-NI" sz="1900" dirty="0" smtClean="0">
                <a:latin typeface="Courier New" panose="02070309020205020404" pitchFamily="49" charset="0"/>
                <a:ea typeface="Calibri" panose="020F0502020204030204" pitchFamily="34" charset="0"/>
                <a:cs typeface="Courier New" panose="02070309020205020404" pitchFamily="49" charset="0"/>
              </a:rPr>
              <a:t>Giga-gramos </a:t>
            </a:r>
            <a:r>
              <a:rPr lang="es-NI" sz="1900" dirty="0">
                <a:latin typeface="Courier New" panose="02070309020205020404" pitchFamily="49" charset="0"/>
                <a:ea typeface="Calibri" panose="020F0502020204030204" pitchFamily="34" charset="0"/>
                <a:cs typeface="Courier New" panose="02070309020205020404" pitchFamily="49" charset="0"/>
              </a:rPr>
              <a:t>de </a:t>
            </a:r>
            <a:r>
              <a:rPr lang="es-NI" sz="1900" dirty="0">
                <a:latin typeface="Courier New" panose="02070309020205020404" pitchFamily="49" charset="0"/>
                <a:ea typeface="Times New Roman" panose="02020603050405020304" pitchFamily="18" charset="0"/>
                <a:cs typeface="Courier New" panose="02070309020205020404" pitchFamily="49" charset="0"/>
              </a:rPr>
              <a:t>CO</a:t>
            </a:r>
            <a:r>
              <a:rPr lang="es-NI" sz="1900" baseline="-25000" dirty="0">
                <a:latin typeface="Courier New" panose="02070309020205020404" pitchFamily="49" charset="0"/>
                <a:ea typeface="Times New Roman" panose="02020603050405020304" pitchFamily="18" charset="0"/>
                <a:cs typeface="Courier New" panose="02070309020205020404" pitchFamily="49" charset="0"/>
              </a:rPr>
              <a:t>2</a:t>
            </a:r>
            <a:r>
              <a:rPr lang="es-NI" sz="1900" dirty="0">
                <a:latin typeface="Courier New" panose="02070309020205020404" pitchFamily="49" charset="0"/>
                <a:ea typeface="Times New Roman" panose="02020603050405020304" pitchFamily="18" charset="0"/>
                <a:cs typeface="Courier New" panose="02070309020205020404" pitchFamily="49" charset="0"/>
              </a:rPr>
              <a:t>eq</a:t>
            </a:r>
            <a:r>
              <a:rPr lang="es-NI" sz="1900" dirty="0">
                <a:latin typeface="Courier New" panose="02070309020205020404" pitchFamily="49" charset="0"/>
                <a:ea typeface="Calibri" panose="020F0502020204030204" pitchFamily="34" charset="0"/>
                <a:cs typeface="Courier New" panose="02070309020205020404" pitchFamily="49" charset="0"/>
              </a:rPr>
              <a:t>. </a:t>
            </a:r>
            <a:r>
              <a:rPr lang="es-NI" sz="1900" dirty="0" smtClean="0">
                <a:latin typeface="Courier New" panose="02070309020205020404" pitchFamily="49" charset="0"/>
                <a:ea typeface="Calibri" panose="020F0502020204030204" pitchFamily="34" charset="0"/>
                <a:cs typeface="Courier New" panose="02070309020205020404" pitchFamily="49" charset="0"/>
              </a:rPr>
              <a:t>( 68% agropecuario y 29% energía). Estas </a:t>
            </a:r>
            <a:r>
              <a:rPr lang="es-NI" sz="1900" dirty="0">
                <a:latin typeface="Courier New" panose="02070309020205020404" pitchFamily="49" charset="0"/>
                <a:ea typeface="Calibri" panose="020F0502020204030204" pitchFamily="34" charset="0"/>
                <a:cs typeface="Courier New" panose="02070309020205020404" pitchFamily="49" charset="0"/>
              </a:rPr>
              <a:t>emisiones representan apenas el 0.017% de las emisiones </a:t>
            </a:r>
            <a:r>
              <a:rPr lang="es-NI" sz="1900" dirty="0" smtClean="0">
                <a:latin typeface="Courier New" panose="02070309020205020404" pitchFamily="49" charset="0"/>
                <a:ea typeface="Calibri" panose="020F0502020204030204" pitchFamily="34" charset="0"/>
                <a:cs typeface="Courier New" panose="02070309020205020404" pitchFamily="49" charset="0"/>
              </a:rPr>
              <a:t>mundiales para ese periodo.</a:t>
            </a:r>
            <a:endParaRPr lang="es-NI" sz="1900"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1565250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70917" y="0"/>
            <a:ext cx="11554876" cy="523220"/>
          </a:xfrm>
          <a:prstGeom prst="rect">
            <a:avLst/>
          </a:prstGeom>
        </p:spPr>
        <p:txBody>
          <a:bodyPr wrap="square">
            <a:spAutoFit/>
          </a:bodyPr>
          <a:lstStyle/>
          <a:p>
            <a:r>
              <a:rPr lang="es-NI" sz="2800" dirty="0" smtClean="0">
                <a:solidFill>
                  <a:srgbClr val="5B9BD5">
                    <a:lumMod val="50000"/>
                  </a:srgbClr>
                </a:solidFill>
                <a:latin typeface="Arial Black" panose="020B0A04020102020204" pitchFamily="34" charset="0"/>
              </a:rPr>
              <a:t>PRINCIPALES AVANCES EN LA MITIGACION VOLUNTARIA</a:t>
            </a:r>
            <a:endParaRPr lang="es-NI" sz="2800" dirty="0"/>
          </a:p>
        </p:txBody>
      </p:sp>
      <p:sp>
        <p:nvSpPr>
          <p:cNvPr id="2" name="Rectángulo 1"/>
          <p:cNvSpPr/>
          <p:nvPr/>
        </p:nvSpPr>
        <p:spPr>
          <a:xfrm>
            <a:off x="371924" y="595679"/>
            <a:ext cx="11699192" cy="5811847"/>
          </a:xfrm>
          <a:prstGeom prst="rect">
            <a:avLst/>
          </a:prstGeom>
        </p:spPr>
        <p:txBody>
          <a:bodyPr wrap="square">
            <a:spAutoFit/>
          </a:bodyPr>
          <a:lstStyle/>
          <a:p>
            <a:pPr algn="just">
              <a:lnSpc>
                <a:spcPct val="115000"/>
              </a:lnSpc>
              <a:spcAft>
                <a:spcPts val="800"/>
              </a:spcAft>
            </a:pPr>
            <a:r>
              <a:rPr lang="es-NI" sz="2000" b="1" dirty="0">
                <a:latin typeface="Courier New" panose="02070309020205020404" pitchFamily="49" charset="0"/>
                <a:ea typeface="Calibri" panose="020F0502020204030204" pitchFamily="34" charset="0"/>
                <a:cs typeface="Courier New" panose="02070309020205020404" pitchFamily="49" charset="0"/>
              </a:rPr>
              <a:t>Energía: </a:t>
            </a:r>
            <a:r>
              <a:rPr lang="es-NI" sz="2000" dirty="0">
                <a:latin typeface="Courier New" panose="02070309020205020404" pitchFamily="49" charset="0"/>
                <a:ea typeface="Calibri" panose="020F0502020204030204" pitchFamily="34" charset="0"/>
                <a:cs typeface="Courier New" panose="02070309020205020404" pitchFamily="49" charset="0"/>
              </a:rPr>
              <a:t>El Gobierno de Unidad y Reconciliación Nacional ha incrementado la producción de energía renovable del 25% en el año 2007, hasta un </a:t>
            </a:r>
            <a:r>
              <a:rPr lang="es-NI" sz="2000" dirty="0" smtClean="0">
                <a:latin typeface="Courier New" panose="02070309020205020404" pitchFamily="49" charset="0"/>
                <a:ea typeface="Calibri" panose="020F0502020204030204" pitchFamily="34" charset="0"/>
                <a:cs typeface="Courier New" panose="02070309020205020404" pitchFamily="49" charset="0"/>
              </a:rPr>
              <a:t>53% </a:t>
            </a:r>
            <a:r>
              <a:rPr lang="es-NI" sz="2000" dirty="0">
                <a:latin typeface="Courier New" panose="02070309020205020404" pitchFamily="49" charset="0"/>
                <a:ea typeface="Calibri" panose="020F0502020204030204" pitchFamily="34" charset="0"/>
                <a:cs typeface="Courier New" panose="02070309020205020404" pitchFamily="49" charset="0"/>
              </a:rPr>
              <a:t>en el año </a:t>
            </a:r>
            <a:r>
              <a:rPr lang="es-NI" sz="2000" dirty="0" smtClean="0">
                <a:latin typeface="Courier New" panose="02070309020205020404" pitchFamily="49" charset="0"/>
                <a:ea typeface="Calibri" panose="020F0502020204030204" pitchFamily="34" charset="0"/>
                <a:cs typeface="Courier New" panose="02070309020205020404" pitchFamily="49" charset="0"/>
              </a:rPr>
              <a:t>2017, </a:t>
            </a:r>
          </a:p>
          <a:p>
            <a:pPr algn="just">
              <a:lnSpc>
                <a:spcPct val="115000"/>
              </a:lnSpc>
              <a:spcAft>
                <a:spcPts val="800"/>
              </a:spcAft>
            </a:pPr>
            <a:endParaRPr lang="es-NI" sz="2000" b="1"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Courier New" panose="02070309020205020404" pitchFamily="49" charset="0"/>
              </a:rPr>
              <a:t>Contaminación </a:t>
            </a:r>
            <a:r>
              <a:rPr lang="es-NI" sz="2000" b="1" dirty="0">
                <a:latin typeface="Courier New" panose="02070309020205020404" pitchFamily="49" charset="0"/>
                <a:ea typeface="Calibri" panose="020F0502020204030204" pitchFamily="34" charset="0"/>
                <a:cs typeface="Courier New" panose="02070309020205020404" pitchFamily="49" charset="0"/>
              </a:rPr>
              <a:t>Ambiental</a:t>
            </a:r>
            <a:r>
              <a:rPr lang="es-NI" sz="2000" dirty="0">
                <a:latin typeface="Courier New" panose="02070309020205020404" pitchFamily="49" charset="0"/>
                <a:ea typeface="Calibri" panose="020F0502020204030204" pitchFamily="34" charset="0"/>
                <a:cs typeface="Courier New" panose="02070309020205020404" pitchFamily="49" charset="0"/>
              </a:rPr>
              <a:t>: Para contribuir a la protección de la capa de ozono, se ha eliminado en un 100% el consumo de los gases llamados </a:t>
            </a:r>
            <a:r>
              <a:rPr lang="es-NI" sz="2000" dirty="0" err="1">
                <a:latin typeface="Courier New" panose="02070309020205020404" pitchFamily="49" charset="0"/>
                <a:ea typeface="Calibri" panose="020F0502020204030204" pitchFamily="34" charset="0"/>
                <a:cs typeface="Courier New" panose="02070309020205020404" pitchFamily="49" charset="0"/>
              </a:rPr>
              <a:t>CFCs</a:t>
            </a:r>
            <a:r>
              <a:rPr lang="es-NI" sz="2000" dirty="0">
                <a:latin typeface="Courier New" panose="02070309020205020404" pitchFamily="49" charset="0"/>
                <a:ea typeface="Calibri" panose="020F0502020204030204" pitchFamily="34" charset="0"/>
                <a:cs typeface="Courier New" panose="02070309020205020404" pitchFamily="49" charset="0"/>
              </a:rPr>
              <a:t> a partir del 01 de enero del 2010 y se está implementando un Plan de Gestión para la eliminación de los tipos de gases </a:t>
            </a:r>
            <a:r>
              <a:rPr lang="es-NI" sz="2000" dirty="0" err="1">
                <a:latin typeface="Courier New" panose="02070309020205020404" pitchFamily="49" charset="0"/>
                <a:ea typeface="Calibri" panose="020F0502020204030204" pitchFamily="34" charset="0"/>
                <a:cs typeface="Courier New" panose="02070309020205020404" pitchFamily="49" charset="0"/>
              </a:rPr>
              <a:t>HCFCs</a:t>
            </a:r>
            <a:r>
              <a:rPr lang="es-NI" sz="2000" dirty="0">
                <a:latin typeface="Courier New" panose="02070309020205020404" pitchFamily="49" charset="0"/>
                <a:ea typeface="Calibri" panose="020F0502020204030204" pitchFamily="34" charset="0"/>
                <a:cs typeface="Courier New" panose="02070309020205020404" pitchFamily="49" charset="0"/>
              </a:rPr>
              <a:t> del 2012 al 2020. </a:t>
            </a:r>
          </a:p>
          <a:p>
            <a:pPr algn="just">
              <a:lnSpc>
                <a:spcPct val="115000"/>
              </a:lnSpc>
              <a:spcAft>
                <a:spcPts val="800"/>
              </a:spcAft>
            </a:pPr>
            <a:endParaRPr lang="es-NI" sz="2000" b="1"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Courier New" panose="02070309020205020404" pitchFamily="49" charset="0"/>
              </a:rPr>
              <a:t>Agropecuario</a:t>
            </a:r>
            <a:r>
              <a:rPr lang="es-NI" sz="2000" dirty="0">
                <a:latin typeface="Courier New" panose="02070309020205020404" pitchFamily="49" charset="0"/>
                <a:ea typeface="Calibri" panose="020F0502020204030204" pitchFamily="34" charset="0"/>
                <a:cs typeface="Courier New" panose="02070309020205020404" pitchFamily="49" charset="0"/>
              </a:rPr>
              <a:t>: En el año 2010, Nicaragua se integró a la Iniciativa Global de Metano, la cual tiene como objetivo, en el corto plazo, reducir las emisiones globales de metano, capturándolo a un costo razonable y usándolo como fuente de energía limpia. </a:t>
            </a:r>
            <a:r>
              <a:rPr lang="es-NI" sz="2000" dirty="0" smtClean="0">
                <a:latin typeface="Courier New" panose="02070309020205020404" pitchFamily="49" charset="0"/>
                <a:ea typeface="Calibri" panose="020F0502020204030204" pitchFamily="34" charset="0"/>
                <a:cs typeface="Courier New" panose="02070309020205020404" pitchFamily="49" charset="0"/>
              </a:rPr>
              <a:t>Se han construido 1512 </a:t>
            </a:r>
            <a:r>
              <a:rPr lang="es-NI" sz="2000" dirty="0" err="1">
                <a:latin typeface="Courier New" panose="02070309020205020404" pitchFamily="49" charset="0"/>
                <a:ea typeface="Calibri" panose="020F0502020204030204" pitchFamily="34" charset="0"/>
                <a:cs typeface="Courier New" panose="02070309020205020404" pitchFamily="49" charset="0"/>
              </a:rPr>
              <a:t>biodigestores</a:t>
            </a:r>
            <a:r>
              <a:rPr lang="es-NI" sz="2000" dirty="0">
                <a:latin typeface="Courier New" panose="02070309020205020404" pitchFamily="49" charset="0"/>
                <a:ea typeface="Calibri" panose="020F0502020204030204" pitchFamily="34" charset="0"/>
                <a:cs typeface="Courier New" panose="02070309020205020404" pitchFamily="49" charset="0"/>
              </a:rPr>
              <a:t> (Modelo Taiwán). Actualmente, se estima que están operando entre </a:t>
            </a:r>
            <a:r>
              <a:rPr lang="es-NI" sz="2000" dirty="0" smtClean="0">
                <a:latin typeface="Courier New" panose="02070309020205020404" pitchFamily="49" charset="0"/>
                <a:ea typeface="Calibri" panose="020F0502020204030204" pitchFamily="34" charset="0"/>
                <a:cs typeface="Courier New" panose="02070309020205020404" pitchFamily="49" charset="0"/>
              </a:rPr>
              <a:t>300-400 </a:t>
            </a:r>
            <a:r>
              <a:rPr lang="es-NI" sz="2000" dirty="0">
                <a:latin typeface="Courier New" panose="02070309020205020404" pitchFamily="49" charset="0"/>
                <a:ea typeface="Calibri" panose="020F0502020204030204" pitchFamily="34" charset="0"/>
                <a:cs typeface="Courier New" panose="02070309020205020404" pitchFamily="49" charset="0"/>
              </a:rPr>
              <a:t>sistemas con materia prima usada de excretas de cerdo y estiércol de ganado bovino</a:t>
            </a:r>
            <a:r>
              <a:rPr lang="es-NI" sz="2000" dirty="0" smtClean="0">
                <a:latin typeface="Courier New" panose="02070309020205020404" pitchFamily="49" charset="0"/>
                <a:ea typeface="Calibri" panose="020F0502020204030204" pitchFamily="34" charset="0"/>
                <a:cs typeface="Courier New" panose="02070309020205020404" pitchFamily="49" charset="0"/>
              </a:rPr>
              <a:t>.</a:t>
            </a:r>
            <a:endParaRPr lang="es-NI" sz="1400" dirty="0">
              <a:effectLst/>
              <a:latin typeface="Courier PS Bold" pitchFamily="49"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31724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70917" y="0"/>
            <a:ext cx="11554876" cy="523220"/>
          </a:xfrm>
          <a:prstGeom prst="rect">
            <a:avLst/>
          </a:prstGeom>
        </p:spPr>
        <p:txBody>
          <a:bodyPr wrap="square">
            <a:spAutoFit/>
          </a:bodyPr>
          <a:lstStyle/>
          <a:p>
            <a:r>
              <a:rPr lang="es-NI" sz="2800" dirty="0" smtClean="0">
                <a:solidFill>
                  <a:srgbClr val="5B9BD5">
                    <a:lumMod val="50000"/>
                  </a:srgbClr>
                </a:solidFill>
                <a:latin typeface="Arial Black" panose="020B0A04020102020204" pitchFamily="34" charset="0"/>
              </a:rPr>
              <a:t>PRINCIPALES AVANCES EN LA MITIGACION VOLUNTARIA</a:t>
            </a:r>
            <a:endParaRPr lang="es-NI" sz="2800" dirty="0"/>
          </a:p>
        </p:txBody>
      </p:sp>
      <p:sp>
        <p:nvSpPr>
          <p:cNvPr id="2" name="Rectángulo 1"/>
          <p:cNvSpPr/>
          <p:nvPr/>
        </p:nvSpPr>
        <p:spPr>
          <a:xfrm>
            <a:off x="324741" y="617224"/>
            <a:ext cx="11699192" cy="5915466"/>
          </a:xfrm>
          <a:prstGeom prst="rect">
            <a:avLst/>
          </a:prstGeom>
        </p:spPr>
        <p:txBody>
          <a:bodyPr wrap="square">
            <a:spAutoFit/>
          </a:bodyPr>
          <a:lstStyle/>
          <a:p>
            <a:pPr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Courier New" panose="02070309020205020404" pitchFamily="49" charset="0"/>
              </a:rPr>
              <a:t>Transporte</a:t>
            </a:r>
            <a:r>
              <a:rPr lang="es-NI" sz="2000" b="1" dirty="0">
                <a:latin typeface="Courier New" panose="02070309020205020404" pitchFamily="49" charset="0"/>
                <a:ea typeface="Calibri" panose="020F0502020204030204" pitchFamily="34" charset="0"/>
                <a:cs typeface="Courier New" panose="02070309020205020404" pitchFamily="49" charset="0"/>
              </a:rPr>
              <a:t>: </a:t>
            </a:r>
            <a:r>
              <a:rPr lang="es-NI" sz="2000" dirty="0">
                <a:latin typeface="Courier New" panose="02070309020205020404" pitchFamily="49" charset="0"/>
                <a:ea typeface="Calibri" panose="020F0502020204030204" pitchFamily="34" charset="0"/>
                <a:cs typeface="Courier New" panose="02070309020205020404" pitchFamily="49" charset="0"/>
              </a:rPr>
              <a:t>Se está implementando el proyecto “Promoción de Transporte Ambientalmente Sostenible en la Managua Metropolitana”, dentro de las prioridades para reformar el sistema de transporte público en el área Metropolitana de Managua, tal como se refleja en el Plan Integral de Transporte. Obteniendo una reducción directa de 892,000 toneladas de emisiones de CO</a:t>
            </a:r>
            <a:r>
              <a:rPr lang="es-NI" sz="2000" baseline="-25000" dirty="0">
                <a:latin typeface="Courier New" panose="02070309020205020404" pitchFamily="49" charset="0"/>
                <a:ea typeface="Calibri" panose="020F0502020204030204" pitchFamily="34" charset="0"/>
                <a:cs typeface="Courier New" panose="02070309020205020404" pitchFamily="49" charset="0"/>
              </a:rPr>
              <a:t>2</a:t>
            </a:r>
            <a:r>
              <a:rPr lang="es-NI" sz="2000" dirty="0">
                <a:latin typeface="Courier New" panose="02070309020205020404" pitchFamily="49" charset="0"/>
                <a:ea typeface="Calibri" panose="020F0502020204030204" pitchFamily="34" charset="0"/>
                <a:cs typeface="Courier New" panose="02070309020205020404" pitchFamily="49" charset="0"/>
              </a:rPr>
              <a:t> a lo largo de los próximos 20 años.</a:t>
            </a:r>
          </a:p>
          <a:p>
            <a:pPr algn="just">
              <a:lnSpc>
                <a:spcPct val="115000"/>
              </a:lnSpc>
              <a:spcAft>
                <a:spcPts val="800"/>
              </a:spcAft>
            </a:pPr>
            <a:r>
              <a:rPr lang="es-NI" sz="2000" b="1" dirty="0">
                <a:latin typeface="Courier New" panose="02070309020205020404" pitchFamily="49" charset="0"/>
                <a:ea typeface="Calibri" panose="020F0502020204030204" pitchFamily="34" charset="0"/>
                <a:cs typeface="Courier New" panose="02070309020205020404" pitchFamily="49" charset="0"/>
              </a:rPr>
              <a:t>Desechos:</a:t>
            </a:r>
            <a:r>
              <a:rPr lang="es-NI" sz="2000" dirty="0">
                <a:latin typeface="Courier New" panose="02070309020205020404" pitchFamily="49" charset="0"/>
                <a:ea typeface="Calibri" panose="020F0502020204030204" pitchFamily="34" charset="0"/>
                <a:cs typeface="Courier New" panose="02070309020205020404" pitchFamily="49" charset="0"/>
              </a:rPr>
              <a:t> El proyecto de desarrollo integral de La Chureca ha incluido </a:t>
            </a:r>
            <a:r>
              <a:rPr lang="es-NI" sz="2000" dirty="0" smtClean="0">
                <a:latin typeface="Courier New" panose="02070309020205020404" pitchFamily="49" charset="0"/>
                <a:ea typeface="Calibri" panose="020F0502020204030204" pitchFamily="34" charset="0"/>
                <a:cs typeface="Courier New" panose="02070309020205020404" pitchFamily="49" charset="0"/>
              </a:rPr>
              <a:t>la </a:t>
            </a:r>
            <a:r>
              <a:rPr lang="es-NI" sz="2000" dirty="0">
                <a:latin typeface="Courier New" panose="02070309020205020404" pitchFamily="49" charset="0"/>
                <a:ea typeface="Calibri" panose="020F0502020204030204" pitchFamily="34" charset="0"/>
                <a:cs typeface="Courier New" panose="02070309020205020404" pitchFamily="49" charset="0"/>
              </a:rPr>
              <a:t>construcción de una planta de reciclaje en la que trabajan los recolectores de basura, </a:t>
            </a:r>
            <a:r>
              <a:rPr lang="es-NI" sz="2000" dirty="0" smtClean="0">
                <a:latin typeface="Courier New" panose="02070309020205020404" pitchFamily="49" charset="0"/>
                <a:ea typeface="Calibri" panose="020F0502020204030204" pitchFamily="34" charset="0"/>
                <a:cs typeface="Courier New" panose="02070309020205020404" pitchFamily="49" charset="0"/>
              </a:rPr>
              <a:t>reduciendo significativamente de </a:t>
            </a:r>
            <a:r>
              <a:rPr lang="es-NI" sz="2000" dirty="0">
                <a:latin typeface="Courier New" panose="02070309020205020404" pitchFamily="49" charset="0"/>
                <a:ea typeface="Calibri" panose="020F0502020204030204" pitchFamily="34" charset="0"/>
                <a:cs typeface="Courier New" panose="02070309020205020404" pitchFamily="49" charset="0"/>
              </a:rPr>
              <a:t>los gases producidos por la propia basura en descomposición </a:t>
            </a:r>
            <a:endParaRPr lang="es-NI" sz="2000"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07000"/>
              </a:lnSpc>
              <a:spcAft>
                <a:spcPts val="800"/>
              </a:spcAft>
            </a:pPr>
            <a:endParaRPr lang="es-NI" sz="2000"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07000"/>
              </a:lnSpc>
              <a:spcAft>
                <a:spcPts val="800"/>
              </a:spcAft>
            </a:pPr>
            <a:r>
              <a:rPr lang="es-NI" sz="2000" dirty="0" smtClean="0">
                <a:latin typeface="Courier New" panose="02070309020205020404" pitchFamily="49" charset="0"/>
                <a:ea typeface="Calibri" panose="020F0502020204030204" pitchFamily="34" charset="0"/>
                <a:cs typeface="Courier New" panose="02070309020205020404" pitchFamily="49" charset="0"/>
              </a:rPr>
              <a:t>Desde </a:t>
            </a:r>
            <a:r>
              <a:rPr lang="es-NI" sz="2000" dirty="0">
                <a:latin typeface="Courier New" panose="02070309020205020404" pitchFamily="49" charset="0"/>
                <a:ea typeface="Calibri" panose="020F0502020204030204" pitchFamily="34" charset="0"/>
                <a:cs typeface="Courier New" panose="02070309020205020404" pitchFamily="49" charset="0"/>
              </a:rPr>
              <a:t>el inicio de operaciones de </a:t>
            </a:r>
            <a:r>
              <a:rPr lang="es-NI" sz="2000" b="1" dirty="0">
                <a:latin typeface="Courier New" panose="02070309020205020404" pitchFamily="49" charset="0"/>
                <a:ea typeface="Calibri" panose="020F0502020204030204" pitchFamily="34" charset="0"/>
                <a:cs typeface="Courier New" panose="02070309020205020404" pitchFamily="49" charset="0"/>
              </a:rPr>
              <a:t>la Planta de Tratamiento de Aguas Residuales de  Managua</a:t>
            </a:r>
            <a:r>
              <a:rPr lang="es-NI" sz="2000" dirty="0">
                <a:latin typeface="Courier New" panose="02070309020205020404" pitchFamily="49" charset="0"/>
                <a:ea typeface="Calibri" panose="020F0502020204030204" pitchFamily="34" charset="0"/>
                <a:cs typeface="Courier New" panose="02070309020205020404" pitchFamily="49" charset="0"/>
              </a:rPr>
              <a:t> el porcentaje de tratamiento de las aguas residuales recolectadas en el país mejoró significativamente de 35.22% en el año 2007 a 98.19% para el año 2011 y el índice de tratamiento pasó de 19.66% a 57.63</a:t>
            </a:r>
            <a:r>
              <a:rPr lang="es-NI" sz="2000" dirty="0" smtClean="0">
                <a:latin typeface="Courier New" panose="02070309020205020404" pitchFamily="49" charset="0"/>
                <a:ea typeface="Calibri" panose="020F0502020204030204" pitchFamily="34" charset="0"/>
                <a:cs typeface="Courier New" panose="02070309020205020404" pitchFamily="49" charset="0"/>
              </a:rPr>
              <a:t>%.</a:t>
            </a:r>
            <a:endParaRPr lang="es-NI" sz="2000"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233413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70917" y="0"/>
            <a:ext cx="11554876" cy="523220"/>
          </a:xfrm>
          <a:prstGeom prst="rect">
            <a:avLst/>
          </a:prstGeom>
        </p:spPr>
        <p:txBody>
          <a:bodyPr wrap="square">
            <a:spAutoFit/>
          </a:bodyPr>
          <a:lstStyle/>
          <a:p>
            <a:r>
              <a:rPr lang="es-NI" sz="2800" dirty="0" smtClean="0">
                <a:solidFill>
                  <a:srgbClr val="5B9BD5">
                    <a:lumMod val="50000"/>
                  </a:srgbClr>
                </a:solidFill>
                <a:latin typeface="Arial Black" panose="020B0A04020102020204" pitchFamily="34" charset="0"/>
              </a:rPr>
              <a:t>PRINCIPALES AVANCES EN LA MITIGACION VOLUNTARIA</a:t>
            </a:r>
            <a:endParaRPr lang="es-NI" sz="2800" dirty="0"/>
          </a:p>
        </p:txBody>
      </p:sp>
      <p:sp>
        <p:nvSpPr>
          <p:cNvPr id="2" name="Rectángulo 1"/>
          <p:cNvSpPr/>
          <p:nvPr/>
        </p:nvSpPr>
        <p:spPr>
          <a:xfrm>
            <a:off x="111096" y="386487"/>
            <a:ext cx="12015387" cy="1458733"/>
          </a:xfrm>
          <a:prstGeom prst="rect">
            <a:avLst/>
          </a:prstGeom>
        </p:spPr>
        <p:txBody>
          <a:bodyPr wrap="square">
            <a:spAutoFit/>
          </a:bodyPr>
          <a:lstStyle/>
          <a:p>
            <a:pPr algn="just">
              <a:lnSpc>
                <a:spcPct val="115000"/>
              </a:lnSpc>
              <a:spcAft>
                <a:spcPts val="800"/>
              </a:spcAft>
            </a:pPr>
            <a:r>
              <a:rPr lang="es-NI" b="1" dirty="0" smtClean="0">
                <a:latin typeface="Courier New" panose="02070309020205020404" pitchFamily="49" charset="0"/>
                <a:ea typeface="Calibri" panose="020F0502020204030204" pitchFamily="34" charset="0"/>
                <a:cs typeface="Courier New" panose="02070309020205020404" pitchFamily="49" charset="0"/>
              </a:rPr>
              <a:t>Bosques</a:t>
            </a:r>
            <a:r>
              <a:rPr lang="es-NI" b="1" dirty="0">
                <a:latin typeface="Courier New" panose="02070309020205020404" pitchFamily="49" charset="0"/>
                <a:ea typeface="Calibri" panose="020F0502020204030204" pitchFamily="34" charset="0"/>
                <a:cs typeface="Courier New" panose="02070309020205020404" pitchFamily="49" charset="0"/>
              </a:rPr>
              <a:t>: </a:t>
            </a:r>
            <a:r>
              <a:rPr lang="es-NI" dirty="0" smtClean="0">
                <a:latin typeface="Courier New" panose="02070309020205020404" pitchFamily="49" charset="0"/>
                <a:ea typeface="Calibri" panose="020F0502020204030204" pitchFamily="34" charset="0"/>
                <a:cs typeface="Courier New" panose="02070309020205020404" pitchFamily="49" charset="0"/>
              </a:rPr>
              <a:t>Fondo </a:t>
            </a:r>
            <a:r>
              <a:rPr lang="es-NI" dirty="0">
                <a:latin typeface="Courier New" panose="02070309020205020404" pitchFamily="49" charset="0"/>
                <a:ea typeface="Calibri" panose="020F0502020204030204" pitchFamily="34" charset="0"/>
                <a:cs typeface="Courier New" panose="02070309020205020404" pitchFamily="49" charset="0"/>
              </a:rPr>
              <a:t>Cooperativo del Carbono Forestal, </a:t>
            </a:r>
            <a:r>
              <a:rPr lang="es-NI" dirty="0" smtClean="0">
                <a:latin typeface="Courier New" panose="02070309020205020404" pitchFamily="49" charset="0"/>
                <a:ea typeface="Calibri" panose="020F0502020204030204" pitchFamily="34" charset="0"/>
                <a:cs typeface="Courier New" panose="02070309020205020404" pitchFamily="49" charset="0"/>
              </a:rPr>
              <a:t>ENDE REDD</a:t>
            </a:r>
          </a:p>
          <a:p>
            <a:pPr algn="just">
              <a:lnSpc>
                <a:spcPct val="115000"/>
              </a:lnSpc>
              <a:spcAft>
                <a:spcPts val="800"/>
              </a:spcAft>
            </a:pPr>
            <a:r>
              <a:rPr lang="es-NI" dirty="0" smtClean="0">
                <a:latin typeface="Courier New" panose="02070309020205020404" pitchFamily="49" charset="0"/>
                <a:ea typeface="Calibri" panose="020F0502020204030204" pitchFamily="34" charset="0"/>
                <a:cs typeface="Courier New" panose="02070309020205020404" pitchFamily="49" charset="0"/>
              </a:rPr>
              <a:t>Reduciendo </a:t>
            </a:r>
            <a:r>
              <a:rPr lang="es-NI" dirty="0">
                <a:latin typeface="Courier New" panose="02070309020205020404" pitchFamily="49" charset="0"/>
                <a:ea typeface="Calibri" panose="020F0502020204030204" pitchFamily="34" charset="0"/>
                <a:cs typeface="Courier New" panose="02070309020205020404" pitchFamily="49" charset="0"/>
              </a:rPr>
              <a:t>las emisiones de aproximadamente 11 millones de Toneladas de Dióxido de Carbono y se recibirá a cambio incentivos positivos por 55 millones de dólares en cinco años. </a:t>
            </a:r>
          </a:p>
        </p:txBody>
      </p:sp>
      <p:graphicFrame>
        <p:nvGraphicFramePr>
          <p:cNvPr id="15" name="Tabla 14"/>
          <p:cNvGraphicFramePr>
            <a:graphicFrameLocks noGrp="1"/>
          </p:cNvGraphicFramePr>
          <p:nvPr>
            <p:extLst>
              <p:ext uri="{D42A27DB-BD31-4B8C-83A1-F6EECF244321}">
                <p14:modId xmlns:p14="http://schemas.microsoft.com/office/powerpoint/2010/main" val="2320700911"/>
              </p:ext>
            </p:extLst>
          </p:nvPr>
        </p:nvGraphicFramePr>
        <p:xfrm>
          <a:off x="170917" y="1854354"/>
          <a:ext cx="11801741" cy="5029242"/>
        </p:xfrm>
        <a:graphic>
          <a:graphicData uri="http://schemas.openxmlformats.org/drawingml/2006/table">
            <a:tbl>
              <a:tblPr firstRow="1" firstCol="1" bandRow="1">
                <a:tableStyleId>{7DF18680-E054-41AD-8BC1-D1AEF772440D}</a:tableStyleId>
              </a:tblPr>
              <a:tblGrid>
                <a:gridCol w="2889187"/>
                <a:gridCol w="7505883"/>
                <a:gridCol w="1406671"/>
              </a:tblGrid>
              <a:tr h="179996">
                <a:tc>
                  <a:txBody>
                    <a:bodyPr/>
                    <a:lstStyle/>
                    <a:p>
                      <a:pPr algn="ctr">
                        <a:spcAft>
                          <a:spcPts val="0"/>
                        </a:spcAft>
                      </a:pPr>
                      <a:r>
                        <a:rPr lang="es-NI" sz="1400" dirty="0">
                          <a:effectLst/>
                          <a:latin typeface="Courier PS Bold" pitchFamily="49" charset="0"/>
                        </a:rPr>
                        <a:t>OBJETIVO</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ctr">
                        <a:spcAft>
                          <a:spcPts val="0"/>
                        </a:spcAft>
                      </a:pPr>
                      <a:r>
                        <a:rPr lang="es-NI" sz="1400" dirty="0">
                          <a:effectLst/>
                          <a:latin typeface="Courier PS Bold" pitchFamily="49" charset="0"/>
                        </a:rPr>
                        <a:t>ZONA</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ctr">
                        <a:spcAft>
                          <a:spcPts val="0"/>
                        </a:spcAft>
                      </a:pPr>
                      <a:r>
                        <a:rPr lang="es-NI" sz="1400" dirty="0">
                          <a:effectLst/>
                          <a:latin typeface="Courier PS Bold" pitchFamily="49" charset="0"/>
                        </a:rPr>
                        <a:t>Ha</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65288">
                <a:tc rowSpan="4">
                  <a:txBody>
                    <a:bodyPr/>
                    <a:lstStyle/>
                    <a:p>
                      <a:pPr algn="just">
                        <a:spcAft>
                          <a:spcPts val="0"/>
                        </a:spcAft>
                      </a:pPr>
                      <a:r>
                        <a:rPr lang="es-NI" sz="1400" dirty="0" smtClean="0">
                          <a:effectLst/>
                          <a:latin typeface="Courier PS Bold" pitchFamily="49" charset="0"/>
                        </a:rPr>
                        <a:t>1. Protección </a:t>
                      </a:r>
                      <a:r>
                        <a:rPr lang="es-NI" sz="1400" dirty="0">
                          <a:effectLst/>
                          <a:latin typeface="Courier PS Bold" pitchFamily="49" charset="0"/>
                        </a:rPr>
                        <a:t>y recuperación de zonas de recarga hídrica y cuerpos de agua.</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Recuperación del bosque en zonas de recarga hídrica dentro de áreas protegidas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69,263.57</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64024">
                <a:tc vMerge="1">
                  <a:txBody>
                    <a:bodyPr/>
                    <a:lstStyle/>
                    <a:p>
                      <a:endParaRPr lang="es-NI"/>
                    </a:p>
                  </a:txBody>
                  <a:tcPr/>
                </a:tc>
                <a:tc>
                  <a:txBody>
                    <a:bodyPr/>
                    <a:lstStyle/>
                    <a:p>
                      <a:pPr algn="just">
                        <a:spcAft>
                          <a:spcPts val="0"/>
                        </a:spcAft>
                      </a:pPr>
                      <a:r>
                        <a:rPr lang="es-NI" sz="1200" dirty="0">
                          <a:effectLst/>
                          <a:latin typeface="Courier PS Bold" pitchFamily="49" charset="0"/>
                        </a:rPr>
                        <a:t>Reforestación en zonas de recarga hídrica</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117,553.07</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128381">
                <a:tc vMerge="1">
                  <a:txBody>
                    <a:bodyPr/>
                    <a:lstStyle/>
                    <a:p>
                      <a:endParaRPr lang="es-NI"/>
                    </a:p>
                  </a:txBody>
                  <a:tcPr/>
                </a:tc>
                <a:tc>
                  <a:txBody>
                    <a:bodyPr/>
                    <a:lstStyle/>
                    <a:p>
                      <a:pPr algn="just">
                        <a:spcAft>
                          <a:spcPts val="0"/>
                        </a:spcAft>
                      </a:pPr>
                      <a:r>
                        <a:rPr lang="es-NI" sz="1200" dirty="0">
                          <a:effectLst/>
                          <a:latin typeface="Courier PS Bold" pitchFamily="49" charset="0"/>
                        </a:rPr>
                        <a:t>Reforestación de bosques de galería</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76,557.32</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199627">
                <a:tc vMerge="1">
                  <a:txBody>
                    <a:bodyPr/>
                    <a:lstStyle/>
                    <a:p>
                      <a:endParaRPr lang="es-NI"/>
                    </a:p>
                  </a:txBody>
                  <a:tcPr/>
                </a:tc>
                <a:tc>
                  <a:txBody>
                    <a:bodyPr/>
                    <a:lstStyle/>
                    <a:p>
                      <a:pPr algn="just">
                        <a:spcAft>
                          <a:spcPts val="0"/>
                        </a:spcAft>
                      </a:pPr>
                      <a:r>
                        <a:rPr lang="es-NI" sz="1200" dirty="0">
                          <a:effectLst/>
                          <a:latin typeface="Courier PS Bold" pitchFamily="49" charset="0"/>
                        </a:rPr>
                        <a:t>Anillo de protección de laguna </a:t>
                      </a:r>
                      <a:r>
                        <a:rPr lang="es-NI" sz="1200" dirty="0" err="1">
                          <a:effectLst/>
                          <a:latin typeface="Courier PS Bold" pitchFamily="49" charset="0"/>
                        </a:rPr>
                        <a:t>Apanas</a:t>
                      </a:r>
                      <a:r>
                        <a:rPr lang="es-NI" sz="1200" dirty="0">
                          <a:effectLst/>
                          <a:latin typeface="Courier PS Bold" pitchFamily="49" charset="0"/>
                        </a:rPr>
                        <a:t> y presa las Canoas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2,917.04</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19117">
                <a:tc gridSpan="2">
                  <a:txBody>
                    <a:bodyPr/>
                    <a:lstStyle/>
                    <a:p>
                      <a:pPr algn="just">
                        <a:spcAft>
                          <a:spcPts val="0"/>
                        </a:spcAft>
                      </a:pPr>
                      <a:r>
                        <a:rPr lang="es-NI" sz="1200" dirty="0">
                          <a:effectLst/>
                          <a:latin typeface="Courier PS Bold" pitchFamily="49" charset="0"/>
                        </a:rPr>
                        <a:t>Subtotal Obj.1</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hMerge="1">
                  <a:txBody>
                    <a:bodyPr/>
                    <a:lstStyle/>
                    <a:p>
                      <a:endParaRPr lang="es-NI"/>
                    </a:p>
                  </a:txBody>
                  <a:tcPr/>
                </a:tc>
                <a:tc>
                  <a:txBody>
                    <a:bodyPr/>
                    <a:lstStyle/>
                    <a:p>
                      <a:pPr algn="just">
                        <a:spcAft>
                          <a:spcPts val="0"/>
                        </a:spcAft>
                      </a:pPr>
                      <a:r>
                        <a:rPr lang="es-NI" sz="1200" b="1" dirty="0">
                          <a:solidFill>
                            <a:srgbClr val="FF0000"/>
                          </a:solidFill>
                          <a:effectLst/>
                          <a:latin typeface="Courier PS Bold" pitchFamily="49" charset="0"/>
                        </a:rPr>
                        <a:t>266,291.00</a:t>
                      </a:r>
                      <a:endParaRPr lang="es-NI" sz="1200" b="1" dirty="0">
                        <a:solidFill>
                          <a:srgbClr val="FF0000"/>
                        </a:solidFill>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13645">
                <a:tc rowSpan="3">
                  <a:txBody>
                    <a:bodyPr/>
                    <a:lstStyle/>
                    <a:p>
                      <a:pPr algn="just">
                        <a:spcAft>
                          <a:spcPts val="0"/>
                        </a:spcAft>
                      </a:pPr>
                      <a:r>
                        <a:rPr lang="es-NI" sz="1400" dirty="0" smtClean="0">
                          <a:effectLst/>
                          <a:latin typeface="Courier PS Bold" pitchFamily="49" charset="0"/>
                        </a:rPr>
                        <a:t>2. Reducción </a:t>
                      </a:r>
                      <a:r>
                        <a:rPr lang="es-NI" sz="1400" dirty="0">
                          <a:effectLst/>
                          <a:latin typeface="Courier PS Bold" pitchFamily="49" charset="0"/>
                        </a:rPr>
                        <a:t>de riesgos a erosión y deslizamiento</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Recuperación del bosque en áreas protegidas para reducción de riesgo a deslizamiento</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8,146.90</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30736">
                <a:tc vMerge="1">
                  <a:txBody>
                    <a:bodyPr/>
                    <a:lstStyle/>
                    <a:p>
                      <a:endParaRPr lang="es-NI"/>
                    </a:p>
                  </a:txBody>
                  <a:tcPr/>
                </a:tc>
                <a:tc>
                  <a:txBody>
                    <a:bodyPr/>
                    <a:lstStyle/>
                    <a:p>
                      <a:pPr algn="just">
                        <a:spcAft>
                          <a:spcPts val="0"/>
                        </a:spcAft>
                      </a:pPr>
                      <a:r>
                        <a:rPr lang="es-NI" sz="1200" dirty="0">
                          <a:effectLst/>
                          <a:latin typeface="Courier PS Bold" pitchFamily="49" charset="0"/>
                        </a:rPr>
                        <a:t>Reforestación del bosque para reducción de riesgo a deslizamiento</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43,864.92</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178648">
                <a:tc vMerge="1">
                  <a:txBody>
                    <a:bodyPr/>
                    <a:lstStyle/>
                    <a:p>
                      <a:endParaRPr lang="es-NI"/>
                    </a:p>
                  </a:txBody>
                  <a:tcPr/>
                </a:tc>
                <a:tc>
                  <a:txBody>
                    <a:bodyPr/>
                    <a:lstStyle/>
                    <a:p>
                      <a:pPr algn="just">
                        <a:spcAft>
                          <a:spcPts val="0"/>
                        </a:spcAft>
                      </a:pPr>
                      <a:r>
                        <a:rPr lang="es-NI" sz="1200" dirty="0">
                          <a:effectLst/>
                          <a:latin typeface="Courier PS Bold" pitchFamily="49" charset="0"/>
                        </a:rPr>
                        <a:t>Establecimiento de cortinas </a:t>
                      </a:r>
                      <a:r>
                        <a:rPr lang="es-NI" sz="1200" dirty="0" err="1">
                          <a:effectLst/>
                          <a:latin typeface="Courier PS Bold" pitchFamily="49" charset="0"/>
                        </a:rPr>
                        <a:t>rompevientos</a:t>
                      </a:r>
                      <a:r>
                        <a:rPr lang="es-NI" sz="1200" dirty="0">
                          <a:effectLst/>
                          <a:latin typeface="Courier PS Bold" pitchFamily="49" charset="0"/>
                        </a:rPr>
                        <a:t> para control de erosión eólica</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711.9</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39283">
                <a:tc gridSpan="2">
                  <a:txBody>
                    <a:bodyPr/>
                    <a:lstStyle/>
                    <a:p>
                      <a:pPr algn="just">
                        <a:spcAft>
                          <a:spcPts val="0"/>
                        </a:spcAft>
                      </a:pPr>
                      <a:r>
                        <a:rPr lang="es-NI" sz="1200" dirty="0">
                          <a:effectLst/>
                          <a:latin typeface="Courier PS Bold" pitchFamily="49" charset="0"/>
                        </a:rPr>
                        <a:t>Subtotal Obj.2</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hMerge="1">
                  <a:txBody>
                    <a:bodyPr/>
                    <a:lstStyle/>
                    <a:p>
                      <a:endParaRPr lang="es-NI"/>
                    </a:p>
                  </a:txBody>
                  <a:tcPr/>
                </a:tc>
                <a:tc>
                  <a:txBody>
                    <a:bodyPr/>
                    <a:lstStyle/>
                    <a:p>
                      <a:pPr algn="just">
                        <a:spcAft>
                          <a:spcPts val="0"/>
                        </a:spcAft>
                      </a:pPr>
                      <a:r>
                        <a:rPr lang="es-NI" sz="1200" b="1" dirty="0">
                          <a:solidFill>
                            <a:srgbClr val="FF0000"/>
                          </a:solidFill>
                          <a:effectLst/>
                          <a:latin typeface="Courier PS Bold" pitchFamily="49" charset="0"/>
                        </a:rPr>
                        <a:t>52,723.72</a:t>
                      </a:r>
                      <a:endParaRPr lang="es-NI" sz="1200" b="1" dirty="0">
                        <a:solidFill>
                          <a:srgbClr val="FF0000"/>
                        </a:solidFill>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39282">
                <a:tc rowSpan="5">
                  <a:txBody>
                    <a:bodyPr/>
                    <a:lstStyle/>
                    <a:p>
                      <a:pPr algn="just">
                        <a:spcAft>
                          <a:spcPts val="0"/>
                        </a:spcAft>
                      </a:pPr>
                      <a:r>
                        <a:rPr lang="es-NI" sz="1400" dirty="0" smtClean="0">
                          <a:effectLst/>
                          <a:latin typeface="Courier PS Bold" pitchFamily="49" charset="0"/>
                        </a:rPr>
                        <a:t>3. Aumento </a:t>
                      </a:r>
                      <a:r>
                        <a:rPr lang="es-NI" sz="1400" dirty="0">
                          <a:effectLst/>
                          <a:latin typeface="Courier PS Bold" pitchFamily="49" charset="0"/>
                        </a:rPr>
                        <a:t>y/o mantenimiento de la biodiversidad en áreas protegidas y corredores biológicos</a:t>
                      </a:r>
                      <a:endParaRPr lang="es-NI" sz="14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Conservación y regeneración natural de áreas protegidas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smtClean="0">
                          <a:effectLst/>
                          <a:latin typeface="Courier PS Bold" pitchFamily="49" charset="0"/>
                        </a:rPr>
                        <a:t>1,905,668.88</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56374">
                <a:tc vMerge="1">
                  <a:txBody>
                    <a:bodyPr/>
                    <a:lstStyle/>
                    <a:p>
                      <a:endParaRPr lang="es-NI"/>
                    </a:p>
                  </a:txBody>
                  <a:tcPr/>
                </a:tc>
                <a:tc>
                  <a:txBody>
                    <a:bodyPr/>
                    <a:lstStyle/>
                    <a:p>
                      <a:pPr algn="just">
                        <a:spcAft>
                          <a:spcPts val="0"/>
                        </a:spcAft>
                      </a:pPr>
                      <a:r>
                        <a:rPr lang="es-NI" sz="1200" dirty="0">
                          <a:effectLst/>
                          <a:latin typeface="Courier PS Bold" pitchFamily="49" charset="0"/>
                        </a:rPr>
                        <a:t>Conservación y enriquecimiento de bosques en áreas protegidas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597,936.38</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47828">
                <a:tc vMerge="1">
                  <a:txBody>
                    <a:bodyPr/>
                    <a:lstStyle/>
                    <a:p>
                      <a:endParaRPr lang="es-NI"/>
                    </a:p>
                  </a:txBody>
                  <a:tcPr/>
                </a:tc>
                <a:tc>
                  <a:txBody>
                    <a:bodyPr/>
                    <a:lstStyle/>
                    <a:p>
                      <a:pPr algn="just">
                        <a:spcAft>
                          <a:spcPts val="0"/>
                        </a:spcAft>
                      </a:pPr>
                      <a:r>
                        <a:rPr lang="es-NI" sz="1200" dirty="0">
                          <a:effectLst/>
                          <a:latin typeface="Courier PS Bold" pitchFamily="49" charset="0"/>
                        </a:rPr>
                        <a:t>Anillo de protección de áreas protegidas y reforestación para captura de carbono</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179,120.33</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30736">
                <a:tc vMerge="1">
                  <a:txBody>
                    <a:bodyPr/>
                    <a:lstStyle/>
                    <a:p>
                      <a:endParaRPr lang="es-NI"/>
                    </a:p>
                  </a:txBody>
                  <a:tcPr/>
                </a:tc>
                <a:tc>
                  <a:txBody>
                    <a:bodyPr/>
                    <a:lstStyle/>
                    <a:p>
                      <a:pPr algn="just">
                        <a:spcAft>
                          <a:spcPts val="0"/>
                        </a:spcAft>
                      </a:pPr>
                      <a:r>
                        <a:rPr lang="es-NI" sz="1200" dirty="0">
                          <a:effectLst/>
                          <a:latin typeface="Courier PS Bold" pitchFamily="49" charset="0"/>
                        </a:rPr>
                        <a:t>Reforestación en bosques perforados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55,797.23</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123955">
                <a:tc vMerge="1">
                  <a:txBody>
                    <a:bodyPr/>
                    <a:lstStyle/>
                    <a:p>
                      <a:endParaRPr lang="es-NI"/>
                    </a:p>
                  </a:txBody>
                  <a:tcPr/>
                </a:tc>
                <a:tc>
                  <a:txBody>
                    <a:bodyPr/>
                    <a:lstStyle/>
                    <a:p>
                      <a:pPr algn="just">
                        <a:spcAft>
                          <a:spcPts val="0"/>
                        </a:spcAft>
                      </a:pPr>
                      <a:r>
                        <a:rPr lang="es-NI" sz="1200" dirty="0">
                          <a:effectLst/>
                          <a:latin typeface="Courier PS Bold" pitchFamily="49" charset="0"/>
                        </a:rPr>
                        <a:t>Restauración de corredores biológicos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302,806.19</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196553">
                <a:tc gridSpan="2">
                  <a:txBody>
                    <a:bodyPr/>
                    <a:lstStyle/>
                    <a:p>
                      <a:pPr algn="just">
                        <a:spcAft>
                          <a:spcPts val="0"/>
                        </a:spcAft>
                      </a:pPr>
                      <a:r>
                        <a:rPr lang="es-NI" sz="1200" dirty="0">
                          <a:effectLst/>
                          <a:latin typeface="Courier PS Bold" pitchFamily="49" charset="0"/>
                        </a:rPr>
                        <a:t>Subtotal Obj.3</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hMerge="1">
                  <a:txBody>
                    <a:bodyPr/>
                    <a:lstStyle/>
                    <a:p>
                      <a:endParaRPr lang="es-NI"/>
                    </a:p>
                  </a:txBody>
                  <a:tcPr/>
                </a:tc>
                <a:tc>
                  <a:txBody>
                    <a:bodyPr/>
                    <a:lstStyle/>
                    <a:p>
                      <a:pPr algn="just">
                        <a:spcAft>
                          <a:spcPts val="0"/>
                        </a:spcAft>
                      </a:pPr>
                      <a:r>
                        <a:rPr lang="es-NI" sz="1200" b="1" dirty="0" smtClean="0">
                          <a:solidFill>
                            <a:schemeClr val="accent2">
                              <a:lumMod val="75000"/>
                            </a:schemeClr>
                          </a:solidFill>
                          <a:effectLst/>
                          <a:latin typeface="Courier PS Bold" pitchFamily="49" charset="0"/>
                        </a:rPr>
                        <a:t>3,041,329.01</a:t>
                      </a:r>
                      <a:endParaRPr lang="es-NI" sz="1200" b="1" dirty="0">
                        <a:solidFill>
                          <a:schemeClr val="accent2">
                            <a:lumMod val="75000"/>
                          </a:schemeClr>
                        </a:solidFill>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56374">
                <a:tc rowSpan="3">
                  <a:txBody>
                    <a:bodyPr/>
                    <a:lstStyle/>
                    <a:p>
                      <a:pPr algn="just">
                        <a:spcAft>
                          <a:spcPts val="0"/>
                        </a:spcAft>
                      </a:pPr>
                      <a:r>
                        <a:rPr lang="es-NI" sz="1200" dirty="0" smtClean="0">
                          <a:effectLst/>
                          <a:latin typeface="Courier PS Bold" pitchFamily="49" charset="0"/>
                        </a:rPr>
                        <a:t>4. Aporte </a:t>
                      </a:r>
                      <a:r>
                        <a:rPr lang="es-NI" sz="1200" dirty="0">
                          <a:effectLst/>
                          <a:latin typeface="Courier PS Bold" pitchFamily="49" charset="0"/>
                        </a:rPr>
                        <a:t>a la economía local mediante sistemas agroforestales y establecimiento de plantaciones forestales con fines comerciales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Potencial para establecimiento de sistemas agroforestales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69,332.09</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64920">
                <a:tc vMerge="1">
                  <a:txBody>
                    <a:bodyPr/>
                    <a:lstStyle/>
                    <a:p>
                      <a:endParaRPr lang="es-NI"/>
                    </a:p>
                  </a:txBody>
                  <a:tcPr/>
                </a:tc>
                <a:tc>
                  <a:txBody>
                    <a:bodyPr/>
                    <a:lstStyle/>
                    <a:p>
                      <a:pPr algn="just">
                        <a:spcAft>
                          <a:spcPts val="0"/>
                        </a:spcAft>
                      </a:pPr>
                      <a:r>
                        <a:rPr lang="es-NI" sz="1200" dirty="0">
                          <a:effectLst/>
                          <a:latin typeface="Courier PS Bold" pitchFamily="49" charset="0"/>
                        </a:rPr>
                        <a:t>Potencial para el establecimiento y promoción  de plantaciones forestales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a:effectLst/>
                          <a:latin typeface="Courier PS Bold" pitchFamily="49" charset="0"/>
                        </a:rPr>
                        <a:t>15,214.00</a:t>
                      </a:r>
                      <a:endParaRPr lang="es-NI" sz="120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478564">
                <a:tc vMerge="1">
                  <a:txBody>
                    <a:bodyPr/>
                    <a:lstStyle/>
                    <a:p>
                      <a:endParaRPr lang="es-NI"/>
                    </a:p>
                  </a:txBody>
                  <a:tcPr/>
                </a:tc>
                <a:tc>
                  <a:txBody>
                    <a:bodyPr/>
                    <a:lstStyle/>
                    <a:p>
                      <a:pPr algn="just">
                        <a:spcAft>
                          <a:spcPts val="0"/>
                        </a:spcAft>
                      </a:pPr>
                      <a:r>
                        <a:rPr lang="es-NI" sz="1200" dirty="0">
                          <a:effectLst/>
                          <a:latin typeface="Courier PS Bold" pitchFamily="49" charset="0"/>
                        </a:rPr>
                        <a:t>Potencial para el establecimiento de sistemas </a:t>
                      </a:r>
                      <a:r>
                        <a:rPr lang="es-NI" sz="1200" dirty="0" err="1">
                          <a:effectLst/>
                          <a:latin typeface="Courier PS Bold" pitchFamily="49" charset="0"/>
                        </a:rPr>
                        <a:t>silvopastoriles</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a:txBody>
                    <a:bodyPr/>
                    <a:lstStyle/>
                    <a:p>
                      <a:pPr algn="just">
                        <a:spcAft>
                          <a:spcPts val="0"/>
                        </a:spcAft>
                      </a:pPr>
                      <a:r>
                        <a:rPr lang="es-NI" sz="1200" dirty="0">
                          <a:effectLst/>
                          <a:latin typeface="Courier PS Bold" pitchFamily="49" charset="0"/>
                        </a:rPr>
                        <a:t>1081,815.91</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r h="215354">
                <a:tc gridSpan="2">
                  <a:txBody>
                    <a:bodyPr/>
                    <a:lstStyle/>
                    <a:p>
                      <a:pPr algn="just">
                        <a:spcAft>
                          <a:spcPts val="0"/>
                        </a:spcAft>
                      </a:pPr>
                      <a:r>
                        <a:rPr lang="es-NI" sz="1200" dirty="0">
                          <a:effectLst/>
                          <a:latin typeface="Courier PS Bold" pitchFamily="49" charset="0"/>
                        </a:rPr>
                        <a:t>Subtotal Obj.4</a:t>
                      </a:r>
                      <a:endParaRPr lang="es-NI" sz="1200" dirty="0">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c hMerge="1">
                  <a:txBody>
                    <a:bodyPr/>
                    <a:lstStyle/>
                    <a:p>
                      <a:endParaRPr lang="es-NI"/>
                    </a:p>
                  </a:txBody>
                  <a:tcPr/>
                </a:tc>
                <a:tc>
                  <a:txBody>
                    <a:bodyPr/>
                    <a:lstStyle/>
                    <a:p>
                      <a:pPr algn="just">
                        <a:spcAft>
                          <a:spcPts val="0"/>
                        </a:spcAft>
                      </a:pPr>
                      <a:r>
                        <a:rPr lang="es-NI" sz="1200" b="1" dirty="0" smtClean="0">
                          <a:solidFill>
                            <a:srgbClr val="FF0000"/>
                          </a:solidFill>
                          <a:effectLst/>
                          <a:latin typeface="Courier PS Bold" pitchFamily="49" charset="0"/>
                        </a:rPr>
                        <a:t>1, 166,362.00</a:t>
                      </a:r>
                      <a:endParaRPr lang="es-NI" sz="1200" b="1" dirty="0">
                        <a:solidFill>
                          <a:srgbClr val="FF0000"/>
                        </a:solidFill>
                        <a:effectLst/>
                        <a:latin typeface="Courier PS Bold" pitchFamily="49" charset="0"/>
                        <a:ea typeface="Calibri" panose="020F0502020204030204" pitchFamily="34" charset="0"/>
                        <a:cs typeface="Times New Roman" panose="02020603050405020304" pitchFamily="18" charset="0"/>
                      </a:endParaRPr>
                    </a:p>
                  </a:txBody>
                  <a:tcPr marL="30524" marR="30524" marT="0" marB="0" anchor="ctr"/>
                </a:tc>
              </a:tr>
            </a:tbl>
          </a:graphicData>
        </a:graphic>
      </p:graphicFrame>
    </p:spTree>
    <p:extLst>
      <p:ext uri="{BB962C8B-B14F-4D97-AF65-F5344CB8AC3E}">
        <p14:creationId xmlns:p14="http://schemas.microsoft.com/office/powerpoint/2010/main" val="2402453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170917" y="0"/>
            <a:ext cx="11725792"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AVANCES NACIONALES EN LA ADAPTACION</a:t>
            </a:r>
            <a:endParaRPr lang="es-NI" sz="2800" dirty="0"/>
          </a:p>
        </p:txBody>
      </p:sp>
      <p:sp>
        <p:nvSpPr>
          <p:cNvPr id="2" name="Rectángulo 1"/>
          <p:cNvSpPr/>
          <p:nvPr/>
        </p:nvSpPr>
        <p:spPr>
          <a:xfrm>
            <a:off x="430681" y="523220"/>
            <a:ext cx="11530664" cy="475360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15000"/>
              </a:lnSpc>
              <a:spcAft>
                <a:spcPts val="800"/>
              </a:spcAft>
            </a:pPr>
            <a:r>
              <a:rPr lang="es-NI" b="1" dirty="0">
                <a:latin typeface="Courier New" panose="02070309020205020404" pitchFamily="49" charset="0"/>
                <a:ea typeface="Calibri" panose="020F0502020204030204" pitchFamily="34" charset="0"/>
                <a:cs typeface="Courier New" panose="02070309020205020404" pitchFamily="49" charset="0"/>
              </a:rPr>
              <a:t>Medio Ambiente y Recursos Naturales</a:t>
            </a:r>
            <a:r>
              <a:rPr lang="es-NI" dirty="0">
                <a:latin typeface="Courier New" panose="02070309020205020404" pitchFamily="49" charset="0"/>
                <a:ea typeface="Calibri" panose="020F0502020204030204" pitchFamily="34" charset="0"/>
                <a:cs typeface="Courier New" panose="02070309020205020404" pitchFamily="49" charset="0"/>
              </a:rPr>
              <a:t>: </a:t>
            </a:r>
            <a:endParaRPr lang="es-NI" dirty="0" smtClean="0">
              <a:latin typeface="Courier New" panose="02070309020205020404" pitchFamily="49" charset="0"/>
              <a:ea typeface="Calibri" panose="020F0502020204030204" pitchFamily="34" charset="0"/>
              <a:cs typeface="Courier New" panose="02070309020205020404" pitchFamily="49" charset="0"/>
            </a:endParaRPr>
          </a:p>
          <a:p>
            <a:pPr marL="342900" indent="-342900" algn="just">
              <a:lnSpc>
                <a:spcPct val="115000"/>
              </a:lnSpc>
              <a:spcAft>
                <a:spcPts val="800"/>
              </a:spcAft>
              <a:buFont typeface="Arial" panose="020B0604020202020204" pitchFamily="34" charset="0"/>
              <a:buChar char="•"/>
            </a:pPr>
            <a:r>
              <a:rPr lang="es-NI" sz="1900" dirty="0" smtClean="0">
                <a:latin typeface="Courier New" panose="02070309020205020404" pitchFamily="49" charset="0"/>
                <a:ea typeface="Calibri" panose="020F0502020204030204" pitchFamily="34" charset="0"/>
                <a:cs typeface="Courier New" panose="02070309020205020404" pitchFamily="49" charset="0"/>
              </a:rPr>
              <a:t>En </a:t>
            </a:r>
            <a:r>
              <a:rPr lang="es-NI" sz="1900" dirty="0">
                <a:latin typeface="Courier New" panose="02070309020205020404" pitchFamily="49" charset="0"/>
                <a:ea typeface="Calibri" panose="020F0502020204030204" pitchFamily="34" charset="0"/>
                <a:cs typeface="Courier New" panose="02070309020205020404" pitchFamily="49" charset="0"/>
              </a:rPr>
              <a:t>los últimos </a:t>
            </a:r>
            <a:r>
              <a:rPr lang="es-NI" sz="1900" b="1" dirty="0">
                <a:latin typeface="Courier New" panose="02070309020205020404" pitchFamily="49" charset="0"/>
                <a:ea typeface="Calibri" panose="020F0502020204030204" pitchFamily="34" charset="0"/>
                <a:cs typeface="Courier New" panose="02070309020205020404" pitchFamily="49" charset="0"/>
              </a:rPr>
              <a:t>10 años se protegieron 363 nacientes de fuentes de agua en las cuencas hidrográficas del Río San Juan, Río Coco, Río Grande de </a:t>
            </a:r>
            <a:r>
              <a:rPr lang="es-NI" sz="1900" b="1" dirty="0" smtClean="0">
                <a:latin typeface="Courier New" panose="02070309020205020404" pitchFamily="49" charset="0"/>
                <a:ea typeface="Calibri" panose="020F0502020204030204" pitchFamily="34" charset="0"/>
                <a:cs typeface="Courier New" panose="02070309020205020404" pitchFamily="49" charset="0"/>
              </a:rPr>
              <a:t>Matagalpa</a:t>
            </a:r>
            <a:r>
              <a:rPr lang="es-NI" sz="1900" dirty="0" smtClean="0">
                <a:latin typeface="Courier New" panose="02070309020205020404" pitchFamily="49" charset="0"/>
                <a:ea typeface="Calibri" panose="020F0502020204030204" pitchFamily="34" charset="0"/>
                <a:cs typeface="Courier New" panose="02070309020205020404" pitchFamily="49" charset="0"/>
              </a:rPr>
              <a:t>, </a:t>
            </a:r>
          </a:p>
          <a:p>
            <a:pPr marL="342900" indent="-342900" algn="just">
              <a:lnSpc>
                <a:spcPct val="115000"/>
              </a:lnSpc>
              <a:spcAft>
                <a:spcPts val="800"/>
              </a:spcAft>
              <a:buFont typeface="Arial" panose="020B0604020202020204" pitchFamily="34" charset="0"/>
              <a:buChar char="•"/>
            </a:pPr>
            <a:r>
              <a:rPr lang="es-NI" sz="1900" b="1" dirty="0" smtClean="0">
                <a:latin typeface="Courier New" panose="02070309020205020404" pitchFamily="49" charset="0"/>
                <a:ea typeface="Calibri" panose="020F0502020204030204" pitchFamily="34" charset="0"/>
                <a:cs typeface="Courier New" panose="02070309020205020404" pitchFamily="49" charset="0"/>
              </a:rPr>
              <a:t>Obras </a:t>
            </a:r>
            <a:r>
              <a:rPr lang="es-NI" sz="1900" b="1" dirty="0">
                <a:latin typeface="Courier New" panose="02070309020205020404" pitchFamily="49" charset="0"/>
                <a:ea typeface="Calibri" panose="020F0502020204030204" pitchFamily="34" charset="0"/>
                <a:cs typeface="Courier New" panose="02070309020205020404" pitchFamily="49" charset="0"/>
              </a:rPr>
              <a:t>de conservación de suelos y agua en 25,000 hectáreas en 22 municipios de la zona seca</a:t>
            </a:r>
            <a:r>
              <a:rPr lang="es-NI" sz="1900" dirty="0">
                <a:latin typeface="Courier New" panose="02070309020205020404" pitchFamily="49" charset="0"/>
                <a:ea typeface="Calibri" panose="020F0502020204030204" pitchFamily="34" charset="0"/>
                <a:cs typeface="Courier New" panose="02070309020205020404" pitchFamily="49" charset="0"/>
              </a:rPr>
              <a:t>, para los departamentos de Chinandega, León, Matagalpa, Jinotega y Estelí, con el fin de reducir la erosión y la sedimentación del Río Viejo, Lago de </a:t>
            </a:r>
            <a:r>
              <a:rPr lang="es-NI" sz="1900" dirty="0" err="1">
                <a:latin typeface="Courier New" panose="02070309020205020404" pitchFamily="49" charset="0"/>
                <a:ea typeface="Calibri" panose="020F0502020204030204" pitchFamily="34" charset="0"/>
                <a:cs typeface="Courier New" panose="02070309020205020404" pitchFamily="49" charset="0"/>
              </a:rPr>
              <a:t>Apanás</a:t>
            </a:r>
            <a:r>
              <a:rPr lang="es-NI" sz="1900" dirty="0">
                <a:latin typeface="Courier New" panose="02070309020205020404" pitchFamily="49" charset="0"/>
                <a:ea typeface="Calibri" panose="020F0502020204030204" pitchFamily="34" charset="0"/>
                <a:cs typeface="Courier New" panose="02070309020205020404" pitchFamily="49" charset="0"/>
              </a:rPr>
              <a:t>, Río Estelí, Río Estero Real y Río Negro.</a:t>
            </a:r>
          </a:p>
          <a:p>
            <a:pPr marL="342900" indent="-342900" algn="just">
              <a:lnSpc>
                <a:spcPct val="115000"/>
              </a:lnSpc>
              <a:spcAft>
                <a:spcPts val="800"/>
              </a:spcAft>
              <a:buFont typeface="Arial" panose="020B0604020202020204" pitchFamily="34" charset="0"/>
              <a:buChar char="•"/>
            </a:pPr>
            <a:r>
              <a:rPr lang="es-NI" sz="1900" b="1" dirty="0" smtClean="0">
                <a:latin typeface="Courier New" panose="02070309020205020404" pitchFamily="49" charset="0"/>
                <a:ea typeface="Calibri" panose="020F0502020204030204" pitchFamily="34" charset="0"/>
                <a:cs typeface="Courier New" panose="02070309020205020404" pitchFamily="49" charset="0"/>
              </a:rPr>
              <a:t>Construcción 5,323 </a:t>
            </a:r>
            <a:r>
              <a:rPr lang="es-NI" sz="1900" b="1" dirty="0">
                <a:latin typeface="Courier New" panose="02070309020205020404" pitchFamily="49" charset="0"/>
                <a:ea typeface="Calibri" panose="020F0502020204030204" pitchFamily="34" charset="0"/>
                <a:cs typeface="Courier New" panose="02070309020205020404" pitchFamily="49" charset="0"/>
              </a:rPr>
              <a:t>pequeñas obras de cosecha de agua tipo reservorios, </a:t>
            </a:r>
            <a:r>
              <a:rPr lang="es-NI" sz="1900" b="1" dirty="0" err="1">
                <a:latin typeface="Courier New" panose="02070309020205020404" pitchFamily="49" charset="0"/>
                <a:ea typeface="Calibri" panose="020F0502020204030204" pitchFamily="34" charset="0"/>
                <a:cs typeface="Courier New" panose="02070309020205020404" pitchFamily="49" charset="0"/>
              </a:rPr>
              <a:t>lagunetas</a:t>
            </a:r>
            <a:r>
              <a:rPr lang="es-NI" sz="1900" b="1" dirty="0">
                <a:latin typeface="Courier New" panose="02070309020205020404" pitchFamily="49" charset="0"/>
                <a:ea typeface="Calibri" panose="020F0502020204030204" pitchFamily="34" charset="0"/>
                <a:cs typeface="Courier New" panose="02070309020205020404" pitchFamily="49" charset="0"/>
              </a:rPr>
              <a:t>, micro  presas y sistemas de captación del agua pluvial en techos de casas, </a:t>
            </a:r>
            <a:r>
              <a:rPr lang="es-NI" sz="1900" b="1" dirty="0" smtClean="0">
                <a:latin typeface="Courier New" panose="02070309020205020404" pitchFamily="49" charset="0"/>
                <a:ea typeface="Calibri" panose="020F0502020204030204" pitchFamily="34" charset="0"/>
                <a:cs typeface="Courier New" panose="02070309020205020404" pitchFamily="49" charset="0"/>
              </a:rPr>
              <a:t>priorizando </a:t>
            </a:r>
            <a:r>
              <a:rPr lang="es-NI" sz="1900" b="1" dirty="0">
                <a:latin typeface="Courier New" panose="02070309020205020404" pitchFamily="49" charset="0"/>
                <a:ea typeface="Calibri" panose="020F0502020204030204" pitchFamily="34" charset="0"/>
                <a:cs typeface="Courier New" panose="02070309020205020404" pitchFamily="49" charset="0"/>
              </a:rPr>
              <a:t>las comunidades asentadas en la zona seca, lo que ha beneficiado a 7,848 familias </a:t>
            </a:r>
            <a:r>
              <a:rPr lang="es-NI" sz="1900" dirty="0">
                <a:latin typeface="Courier New" panose="02070309020205020404" pitchFamily="49" charset="0"/>
                <a:ea typeface="Calibri" panose="020F0502020204030204" pitchFamily="34" charset="0"/>
                <a:cs typeface="Courier New" panose="02070309020205020404" pitchFamily="49" charset="0"/>
              </a:rPr>
              <a:t>protagonistas de 350 comunidades en 16 municipios. </a:t>
            </a:r>
            <a:endParaRPr lang="es-NI" sz="1900"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19324276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170917" y="0"/>
            <a:ext cx="11725792"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AVANCES NACIONALES EN LA ADAPTACION</a:t>
            </a:r>
            <a:endParaRPr lang="es-NI" sz="2800" dirty="0"/>
          </a:p>
        </p:txBody>
      </p:sp>
      <p:sp>
        <p:nvSpPr>
          <p:cNvPr id="2" name="Rectángulo 1"/>
          <p:cNvSpPr/>
          <p:nvPr/>
        </p:nvSpPr>
        <p:spPr>
          <a:xfrm>
            <a:off x="170917" y="428626"/>
            <a:ext cx="11818834" cy="640560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Courier New" panose="02070309020205020404" pitchFamily="49" charset="0"/>
              </a:rPr>
              <a:t>Agropecuario y Pesca</a:t>
            </a:r>
            <a:r>
              <a:rPr lang="es-NI" sz="2000" dirty="0" smtClean="0">
                <a:latin typeface="Courier New" panose="02070309020205020404" pitchFamily="49" charset="0"/>
                <a:ea typeface="Calibri" panose="020F0502020204030204" pitchFamily="34" charset="0"/>
                <a:cs typeface="Courier New" panose="02070309020205020404" pitchFamily="49" charset="0"/>
              </a:rPr>
              <a:t>: </a:t>
            </a:r>
          </a:p>
          <a:p>
            <a:pPr marL="342900" indent="-342900" algn="just">
              <a:lnSpc>
                <a:spcPct val="115000"/>
              </a:lnSpc>
              <a:spcAft>
                <a:spcPts val="800"/>
              </a:spcAft>
              <a:buAutoNum type="arabicPeriod"/>
            </a:pPr>
            <a:r>
              <a:rPr lang="es-NI" sz="2000" dirty="0" smtClean="0">
                <a:latin typeface="Courier New" panose="02070309020205020404" pitchFamily="49" charset="0"/>
                <a:cs typeface="Courier New" panose="02070309020205020404" pitchFamily="49" charset="0"/>
              </a:rPr>
              <a:t>Desarrollo </a:t>
            </a:r>
            <a:r>
              <a:rPr lang="es-NI" sz="2000" dirty="0">
                <a:latin typeface="Courier New" panose="02070309020205020404" pitchFamily="49" charset="0"/>
                <a:cs typeface="Courier New" panose="02070309020205020404" pitchFamily="49" charset="0"/>
              </a:rPr>
              <a:t>de los Sistemas Productivos, Agrícolas, Pesqueros y Forestal en Territorios Indígenas de la RACN y RACS (NICARIBE), </a:t>
            </a:r>
            <a:r>
              <a:rPr lang="es-NI" sz="2000" b="1" dirty="0">
                <a:latin typeface="Courier New" panose="02070309020205020404" pitchFamily="49" charset="0"/>
                <a:cs typeface="Courier New" panose="02070309020205020404" pitchFamily="49" charset="0"/>
              </a:rPr>
              <a:t>2011-2018. Para mejorar los niveles de ingreso de 10,580 </a:t>
            </a:r>
            <a:r>
              <a:rPr lang="es-NI" sz="2000" b="1" dirty="0" smtClean="0">
                <a:latin typeface="Courier New" panose="02070309020205020404" pitchFamily="49" charset="0"/>
                <a:cs typeface="Courier New" panose="02070309020205020404" pitchFamily="49" charset="0"/>
              </a:rPr>
              <a:t>protagonistas </a:t>
            </a:r>
          </a:p>
          <a:p>
            <a:pPr marL="342900" indent="-342900" algn="just">
              <a:lnSpc>
                <a:spcPct val="115000"/>
              </a:lnSpc>
              <a:spcAft>
                <a:spcPts val="800"/>
              </a:spcAft>
              <a:buAutoNum type="arabicPeriod"/>
            </a:pPr>
            <a:r>
              <a:rPr lang="es-NI" sz="2000" dirty="0" smtClean="0">
                <a:latin typeface="Courier New" panose="02070309020205020404" pitchFamily="49" charset="0"/>
                <a:cs typeface="Courier New" panose="02070309020205020404" pitchFamily="49" charset="0"/>
              </a:rPr>
              <a:t>Programa </a:t>
            </a:r>
            <a:r>
              <a:rPr lang="es-NI" sz="2000" dirty="0">
                <a:latin typeface="Courier New" panose="02070309020205020404" pitchFamily="49" charset="0"/>
                <a:cs typeface="Courier New" panose="02070309020205020404" pitchFamily="49" charset="0"/>
              </a:rPr>
              <a:t>Mejoramiento de las Capacidades Organizativas y Productivas de los </a:t>
            </a:r>
            <a:r>
              <a:rPr lang="es-NI" sz="2000" b="1" dirty="0">
                <a:latin typeface="Courier New" panose="02070309020205020404" pitchFamily="49" charset="0"/>
                <a:cs typeface="Courier New" panose="02070309020205020404" pitchFamily="49" charset="0"/>
              </a:rPr>
              <a:t>Productores y Productoras de Cacao en el Triángulo Minero (PROCACAO), 2014-2017.</a:t>
            </a:r>
            <a:r>
              <a:rPr lang="es-NI" sz="2000" dirty="0">
                <a:latin typeface="Courier New" panose="02070309020205020404" pitchFamily="49" charset="0"/>
                <a:cs typeface="Courier New" panose="02070309020205020404" pitchFamily="49" charset="0"/>
              </a:rPr>
              <a:t> </a:t>
            </a:r>
            <a:r>
              <a:rPr lang="es-NI" sz="2000" dirty="0" smtClean="0">
                <a:latin typeface="Courier New" panose="02070309020205020404" pitchFamily="49" charset="0"/>
                <a:cs typeface="Courier New" panose="02070309020205020404" pitchFamily="49" charset="0"/>
              </a:rPr>
              <a:t>Mejorar </a:t>
            </a:r>
            <a:r>
              <a:rPr lang="es-NI" sz="2000" dirty="0">
                <a:latin typeface="Courier New" panose="02070309020205020404" pitchFamily="49" charset="0"/>
                <a:cs typeface="Courier New" panose="02070309020205020404" pitchFamily="49" charset="0"/>
              </a:rPr>
              <a:t>los ingresos de las </a:t>
            </a:r>
            <a:r>
              <a:rPr lang="es-NI" sz="2000" dirty="0" smtClean="0">
                <a:latin typeface="Courier New" panose="02070309020205020404" pitchFamily="49" charset="0"/>
                <a:cs typeface="Courier New" panose="02070309020205020404" pitchFamily="49" charset="0"/>
              </a:rPr>
              <a:t>familias, </a:t>
            </a:r>
            <a:r>
              <a:rPr lang="es-NI" sz="2000" dirty="0">
                <a:latin typeface="Courier New" panose="02070309020205020404" pitchFamily="49" charset="0"/>
                <a:cs typeface="Courier New" panose="02070309020205020404" pitchFamily="49" charset="0"/>
              </a:rPr>
              <a:t>utilizando el cacao como fuente principal de ingresos y crear una cultura en la promoción de sistema agroforestal </a:t>
            </a:r>
            <a:r>
              <a:rPr lang="es-NI" sz="2000" dirty="0" smtClean="0">
                <a:latin typeface="Courier New" panose="02070309020205020404" pitchFamily="49" charset="0"/>
                <a:cs typeface="Courier New" panose="02070309020205020404" pitchFamily="49" charset="0"/>
              </a:rPr>
              <a:t>sostenible.</a:t>
            </a:r>
          </a:p>
          <a:p>
            <a:pPr marL="342900" indent="-342900" algn="just">
              <a:lnSpc>
                <a:spcPct val="115000"/>
              </a:lnSpc>
              <a:spcAft>
                <a:spcPts val="800"/>
              </a:spcAft>
              <a:buAutoNum type="arabicPeriod"/>
            </a:pPr>
            <a:r>
              <a:rPr lang="es-NI" sz="2000" dirty="0">
                <a:latin typeface="Courier New" panose="02070309020205020404" pitchFamily="49" charset="0"/>
                <a:cs typeface="Courier New" panose="02070309020205020404" pitchFamily="49" charset="0"/>
              </a:rPr>
              <a:t>Programa de </a:t>
            </a:r>
            <a:r>
              <a:rPr lang="es-NI" sz="2000" b="1" dirty="0">
                <a:latin typeface="Courier New" panose="02070309020205020404" pitchFamily="49" charset="0"/>
                <a:cs typeface="Courier New" panose="02070309020205020404" pitchFamily="49" charset="0"/>
              </a:rPr>
              <a:t>Apoyo a la Adaptación al Cambio Climático mediante la Producción de Café y Cacao de Pequeños Productores en Zonas Agroclimáticas Aptas (NICADAPTA), 2014-2020, </a:t>
            </a:r>
            <a:r>
              <a:rPr lang="es-NI" sz="2000" b="1" dirty="0" smtClean="0">
                <a:latin typeface="Courier New" panose="02070309020205020404" pitchFamily="49" charset="0"/>
                <a:cs typeface="Courier New" panose="02070309020205020404" pitchFamily="49" charset="0"/>
              </a:rPr>
              <a:t>Mejorar </a:t>
            </a:r>
            <a:r>
              <a:rPr lang="es-NI" sz="2000" b="1" dirty="0">
                <a:latin typeface="Courier New" panose="02070309020205020404" pitchFamily="49" charset="0"/>
                <a:cs typeface="Courier New" panose="02070309020205020404" pitchFamily="49" charset="0"/>
              </a:rPr>
              <a:t>de forma sostenible las condiciones de vida de familias rurales productoras de los rubros de café y cacao, </a:t>
            </a:r>
            <a:r>
              <a:rPr lang="es-NI" sz="2000" b="1" dirty="0" smtClean="0">
                <a:latin typeface="Courier New" panose="02070309020205020404" pitchFamily="49" charset="0"/>
                <a:cs typeface="Courier New" panose="02070309020205020404" pitchFamily="49" charset="0"/>
              </a:rPr>
              <a:t>40 </a:t>
            </a:r>
            <a:r>
              <a:rPr lang="es-NI" sz="2000" b="1" dirty="0">
                <a:latin typeface="Courier New" panose="02070309020205020404" pitchFamily="49" charset="0"/>
                <a:cs typeface="Courier New" panose="02070309020205020404" pitchFamily="49" charset="0"/>
              </a:rPr>
              <a:t>mil familias con menos de 20 manzanas que siembran café y cacao</a:t>
            </a:r>
            <a:r>
              <a:rPr lang="es-NI" sz="2000" dirty="0">
                <a:latin typeface="Courier New" panose="02070309020205020404" pitchFamily="49" charset="0"/>
                <a:cs typeface="Courier New" panose="02070309020205020404" pitchFamily="49" charset="0"/>
              </a:rPr>
              <a:t>. El proyecto iniciará en 56 municipios cafetaleros y cacaoteros de Nueva Segovia, Madriz, Estelí, Jinotega, Matagalpa, Boaco, y 7 territorios indígenas en la RACN y RACS.</a:t>
            </a:r>
            <a:r>
              <a:rPr lang="es-NI" sz="2000" dirty="0" smtClean="0">
                <a:latin typeface="Courier New" panose="02070309020205020404" pitchFamily="49" charset="0"/>
                <a:ea typeface="Calibri" panose="020F0502020204030204" pitchFamily="34" charset="0"/>
                <a:cs typeface="Courier New" panose="02070309020205020404" pitchFamily="49" charset="0"/>
              </a:rPr>
              <a:t> </a:t>
            </a:r>
          </a:p>
        </p:txBody>
      </p:sp>
    </p:spTree>
    <p:extLst>
      <p:ext uri="{BB962C8B-B14F-4D97-AF65-F5344CB8AC3E}">
        <p14:creationId xmlns:p14="http://schemas.microsoft.com/office/powerpoint/2010/main" val="2158353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170917" y="0"/>
            <a:ext cx="11725792"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AVANCES NACIONALES EN LA ADAPTACION</a:t>
            </a:r>
            <a:endParaRPr lang="es-NI" sz="2800" dirty="0"/>
          </a:p>
        </p:txBody>
      </p:sp>
      <p:sp>
        <p:nvSpPr>
          <p:cNvPr id="2" name="Rectángulo 1"/>
          <p:cNvSpPr/>
          <p:nvPr/>
        </p:nvSpPr>
        <p:spPr>
          <a:xfrm>
            <a:off x="170917" y="590996"/>
            <a:ext cx="11818834" cy="596060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just">
              <a:lnSpc>
                <a:spcPct val="115000"/>
              </a:lnSpc>
              <a:spcAft>
                <a:spcPts val="800"/>
              </a:spcAft>
            </a:pPr>
            <a:r>
              <a:rPr lang="es-NI" sz="2000" dirty="0" smtClean="0">
                <a:solidFill>
                  <a:prstClr val="black"/>
                </a:solidFill>
                <a:latin typeface="Courier New" panose="02070309020205020404" pitchFamily="49" charset="0"/>
                <a:cs typeface="Courier New" panose="02070309020205020404" pitchFamily="49" charset="0"/>
              </a:rPr>
              <a:t>4. Proyecto </a:t>
            </a:r>
            <a:r>
              <a:rPr lang="es-NI" sz="2000" dirty="0">
                <a:solidFill>
                  <a:prstClr val="black"/>
                </a:solidFill>
                <a:latin typeface="Courier New" panose="02070309020205020404" pitchFamily="49" charset="0"/>
                <a:cs typeface="Courier New" panose="02070309020205020404" pitchFamily="49" charset="0"/>
              </a:rPr>
              <a:t>“</a:t>
            </a:r>
            <a:r>
              <a:rPr lang="es-NI" sz="2000" b="1" dirty="0">
                <a:solidFill>
                  <a:prstClr val="black"/>
                </a:solidFill>
                <a:latin typeface="Courier New" panose="02070309020205020404" pitchFamily="49" charset="0"/>
                <a:cs typeface="Courier New" panose="02070309020205020404" pitchFamily="49" charset="0"/>
              </a:rPr>
              <a:t>Apoyo a la Cadena de Valor Ganadera en Nicaragua (BOVINOS)”. 2017-2021</a:t>
            </a:r>
            <a:r>
              <a:rPr lang="es-NI" sz="2000" dirty="0">
                <a:solidFill>
                  <a:prstClr val="black"/>
                </a:solidFill>
                <a:latin typeface="Courier New" panose="02070309020205020404" pitchFamily="49" charset="0"/>
                <a:cs typeface="Courier New" panose="02070309020205020404" pitchFamily="49" charset="0"/>
              </a:rPr>
              <a:t>, cuyo propósito es contribuir al desarrollo de una ganadería bovina más productiva, con mejor aprovechamiento de los recursos que permita el incremento de los ingresos, la seguridad alimentaria y nutricional. Zonas beneficiarias de esta acción: </a:t>
            </a:r>
            <a:r>
              <a:rPr lang="es-NI" sz="2000" b="1" dirty="0">
                <a:solidFill>
                  <a:prstClr val="black"/>
                </a:solidFill>
                <a:latin typeface="Courier New" panose="02070309020205020404" pitchFamily="49" charset="0"/>
                <a:cs typeface="Courier New" panose="02070309020205020404" pitchFamily="49" charset="0"/>
              </a:rPr>
              <a:t>11 municipios de los Departamentos de Chontales </a:t>
            </a:r>
            <a:endParaRPr lang="es-NI" sz="2000" b="1" dirty="0">
              <a:solidFill>
                <a:prstClr val="black"/>
              </a:solidFill>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800"/>
              </a:spcAft>
            </a:pPr>
            <a:endParaRPr lang="es-NI" sz="2000" dirty="0" smtClean="0">
              <a:latin typeface="Courier New" panose="02070309020205020404" pitchFamily="49" charset="0"/>
              <a:cs typeface="Courier New" panose="02070309020205020404" pitchFamily="49" charset="0"/>
            </a:endParaRPr>
          </a:p>
          <a:p>
            <a:pPr algn="just">
              <a:lnSpc>
                <a:spcPct val="115000"/>
              </a:lnSpc>
              <a:spcAft>
                <a:spcPts val="800"/>
              </a:spcAft>
            </a:pPr>
            <a:r>
              <a:rPr lang="es-NI" sz="2000" dirty="0" smtClean="0">
                <a:latin typeface="Courier New" panose="02070309020205020404" pitchFamily="49" charset="0"/>
                <a:cs typeface="Courier New" panose="02070309020205020404" pitchFamily="49" charset="0"/>
              </a:rPr>
              <a:t>Un </a:t>
            </a:r>
            <a:r>
              <a:rPr lang="es-NI" sz="2000" dirty="0">
                <a:latin typeface="Courier New" panose="02070309020205020404" pitchFamily="49" charset="0"/>
                <a:cs typeface="Courier New" panose="02070309020205020404" pitchFamily="49" charset="0"/>
              </a:rPr>
              <a:t>estudio realizado por la Tercera Comunicación de Cambio Climático ha identificado que actualmente se están implementado en el país  </a:t>
            </a:r>
            <a:r>
              <a:rPr lang="es-NI" sz="2000" b="1" dirty="0">
                <a:latin typeface="Courier New" panose="02070309020205020404" pitchFamily="49" charset="0"/>
                <a:cs typeface="Courier New" panose="02070309020205020404" pitchFamily="49" charset="0"/>
              </a:rPr>
              <a:t>197 tecnologías de Adaptación al Cambio Climático  en los sectores de Recursos Hídricos, Bosques, Biodiversidad y Agropecuario</a:t>
            </a:r>
            <a:r>
              <a:rPr lang="es-NI" sz="2000" dirty="0">
                <a:latin typeface="Courier New" panose="02070309020205020404" pitchFamily="49" charset="0"/>
                <a:cs typeface="Courier New" panose="02070309020205020404" pitchFamily="49" charset="0"/>
              </a:rPr>
              <a:t>, entre las que se destacan: Sistemas de captación de agua, nuevas tecnologías de riego, Obras de conservación de suelos en laderas, Sistemas de bombeo de agua, abonos orgánicos, rotación de cultivos, así como el uso significativo de nuevas variedades de semillas resistentes al déficit de agua en arroz, maíz, sorgo, frijol, tubérculos y </a:t>
            </a:r>
            <a:r>
              <a:rPr lang="es-NI" sz="2000" dirty="0" smtClean="0">
                <a:latin typeface="Courier New" panose="02070309020205020404" pitchFamily="49" charset="0"/>
                <a:cs typeface="Courier New" panose="02070309020205020404" pitchFamily="49" charset="0"/>
              </a:rPr>
              <a:t>hortalizas</a:t>
            </a:r>
            <a:endParaRPr lang="es-NI" sz="20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419540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170917" y="0"/>
            <a:ext cx="11725792" cy="523220"/>
          </a:xfrm>
          <a:prstGeom prst="rect">
            <a:avLst/>
          </a:prstGeom>
        </p:spPr>
        <p:txBody>
          <a:bodyPr wrap="square">
            <a:spAutoFit/>
          </a:bodyPr>
          <a:lstStyle/>
          <a:p>
            <a:pPr algn="ctr"/>
            <a:r>
              <a:rPr lang="es-NI" sz="2800" dirty="0" smtClean="0">
                <a:solidFill>
                  <a:srgbClr val="5B9BD5">
                    <a:lumMod val="50000"/>
                  </a:srgbClr>
                </a:solidFill>
                <a:latin typeface="Arial Black" panose="020B0A04020102020204" pitchFamily="34" charset="0"/>
              </a:rPr>
              <a:t>PRINCIPALES AVANCES NACIONALES EN LA ADAPTACION</a:t>
            </a:r>
            <a:endParaRPr lang="es-NI" sz="2800" dirty="0"/>
          </a:p>
        </p:txBody>
      </p:sp>
      <p:sp>
        <p:nvSpPr>
          <p:cNvPr id="2" name="Rectángulo 1"/>
          <p:cNvSpPr/>
          <p:nvPr/>
        </p:nvSpPr>
        <p:spPr>
          <a:xfrm>
            <a:off x="82609" y="412871"/>
            <a:ext cx="12109391" cy="633917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15000"/>
              </a:lnSpc>
              <a:spcAft>
                <a:spcPts val="800"/>
              </a:spcAft>
            </a:pPr>
            <a:r>
              <a:rPr lang="es-NI" b="1" dirty="0">
                <a:latin typeface="Courier New" panose="02070309020205020404" pitchFamily="49" charset="0"/>
                <a:ea typeface="Calibri" panose="020F0502020204030204" pitchFamily="34" charset="0"/>
              </a:rPr>
              <a:t>Prevención de riesgos a </a:t>
            </a:r>
            <a:r>
              <a:rPr lang="es-NI" b="1" dirty="0" smtClean="0">
                <a:latin typeface="Courier New" panose="02070309020205020404" pitchFamily="49" charset="0"/>
                <a:ea typeface="Calibri" panose="020F0502020204030204" pitchFamily="34" charset="0"/>
              </a:rPr>
              <a:t>desastres:</a:t>
            </a:r>
          </a:p>
          <a:p>
            <a:pPr marL="342900" indent="-342900" algn="just">
              <a:lnSpc>
                <a:spcPct val="115000"/>
              </a:lnSpc>
              <a:spcAft>
                <a:spcPts val="800"/>
              </a:spcAft>
              <a:buAutoNum type="arabicPeriod"/>
            </a:pPr>
            <a:r>
              <a:rPr lang="es-NI" sz="1700" dirty="0" smtClean="0">
                <a:latin typeface="Courier New" panose="02070309020205020404" pitchFamily="49" charset="0"/>
                <a:cs typeface="Courier New" panose="02070309020205020404" pitchFamily="49" charset="0"/>
              </a:rPr>
              <a:t>Se </a:t>
            </a:r>
            <a:r>
              <a:rPr lang="es-NI" sz="1700" b="1" dirty="0">
                <a:latin typeface="Courier New" panose="02070309020205020404" pitchFamily="49" charset="0"/>
                <a:cs typeface="Courier New" panose="02070309020205020404" pitchFamily="49" charset="0"/>
              </a:rPr>
              <a:t>han ejecutado 37 obras de infraestructuras de prevención y mitigación de desastres, dando respuesta a 88 sitios críticos </a:t>
            </a:r>
            <a:r>
              <a:rPr lang="es-NI" sz="1700" dirty="0">
                <a:latin typeface="Courier New" panose="02070309020205020404" pitchFamily="49" charset="0"/>
                <a:cs typeface="Courier New" panose="02070309020205020404" pitchFamily="49" charset="0"/>
              </a:rPr>
              <a:t>en los municipios de La Concordia, San Rafael del Norte, Jinotega, La Trinidad, San Isidro, </a:t>
            </a:r>
            <a:r>
              <a:rPr lang="es-NI" sz="1700" dirty="0" err="1">
                <a:latin typeface="Courier New" panose="02070309020205020404" pitchFamily="49" charset="0"/>
                <a:cs typeface="Courier New" panose="02070309020205020404" pitchFamily="49" charset="0"/>
              </a:rPr>
              <a:t>Sébaco</a:t>
            </a:r>
            <a:r>
              <a:rPr lang="es-NI" sz="1700" dirty="0">
                <a:latin typeface="Courier New" panose="02070309020205020404" pitchFamily="49" charset="0"/>
                <a:cs typeface="Courier New" panose="02070309020205020404" pitchFamily="49" charset="0"/>
              </a:rPr>
              <a:t>, Ciudad Darío, </a:t>
            </a:r>
            <a:r>
              <a:rPr lang="es-NI" sz="1700" dirty="0" err="1">
                <a:latin typeface="Courier New" panose="02070309020205020404" pitchFamily="49" charset="0"/>
                <a:cs typeface="Courier New" panose="02070309020205020404" pitchFamily="49" charset="0"/>
              </a:rPr>
              <a:t>Macuelizo</a:t>
            </a:r>
            <a:r>
              <a:rPr lang="es-NI" sz="1700" dirty="0">
                <a:latin typeface="Courier New" panose="02070309020205020404" pitchFamily="49" charset="0"/>
                <a:cs typeface="Courier New" panose="02070309020205020404" pitchFamily="49" charset="0"/>
              </a:rPr>
              <a:t>, </a:t>
            </a:r>
            <a:r>
              <a:rPr lang="es-NI" sz="1700" dirty="0" err="1">
                <a:latin typeface="Courier New" panose="02070309020205020404" pitchFamily="49" charset="0"/>
                <a:cs typeface="Courier New" panose="02070309020205020404" pitchFamily="49" charset="0"/>
              </a:rPr>
              <a:t>Mozonte</a:t>
            </a:r>
            <a:r>
              <a:rPr lang="es-NI" sz="1700" dirty="0">
                <a:latin typeface="Courier New" panose="02070309020205020404" pitchFamily="49" charset="0"/>
                <a:cs typeface="Courier New" panose="02070309020205020404" pitchFamily="49" charset="0"/>
              </a:rPr>
              <a:t>, Ocotal, Santa María, </a:t>
            </a:r>
            <a:r>
              <a:rPr lang="es-NI" sz="1700" dirty="0" err="1">
                <a:latin typeface="Courier New" panose="02070309020205020404" pitchFamily="49" charset="0"/>
                <a:cs typeface="Courier New" panose="02070309020205020404" pitchFamily="49" charset="0"/>
              </a:rPr>
              <a:t>Totogalpa</a:t>
            </a:r>
            <a:r>
              <a:rPr lang="es-NI" sz="1700" dirty="0">
                <a:latin typeface="Courier New" panose="02070309020205020404" pitchFamily="49" charset="0"/>
                <a:cs typeface="Courier New" panose="02070309020205020404" pitchFamily="49" charset="0"/>
              </a:rPr>
              <a:t>, </a:t>
            </a:r>
            <a:r>
              <a:rPr lang="es-NI" sz="1700" dirty="0" err="1">
                <a:latin typeface="Courier New" panose="02070309020205020404" pitchFamily="49" charset="0"/>
                <a:cs typeface="Courier New" panose="02070309020205020404" pitchFamily="49" charset="0"/>
              </a:rPr>
              <a:t>Telpaneca</a:t>
            </a:r>
            <a:r>
              <a:rPr lang="es-NI" sz="1700" dirty="0">
                <a:latin typeface="Courier New" panose="02070309020205020404" pitchFamily="49" charset="0"/>
                <a:cs typeface="Courier New" panose="02070309020205020404" pitchFamily="49" charset="0"/>
              </a:rPr>
              <a:t>, </a:t>
            </a:r>
            <a:r>
              <a:rPr lang="es-NI" sz="1700" dirty="0" err="1">
                <a:latin typeface="Courier New" panose="02070309020205020404" pitchFamily="49" charset="0"/>
                <a:cs typeface="Courier New" panose="02070309020205020404" pitchFamily="49" charset="0"/>
              </a:rPr>
              <a:t>Condega</a:t>
            </a:r>
            <a:r>
              <a:rPr lang="es-NI" sz="1700" dirty="0">
                <a:latin typeface="Courier New" panose="02070309020205020404" pitchFamily="49" charset="0"/>
                <a:cs typeface="Courier New" panose="02070309020205020404" pitchFamily="49" charset="0"/>
              </a:rPr>
              <a:t>, Estelí y Somoto. </a:t>
            </a:r>
            <a:endParaRPr lang="es-NI" sz="1700" dirty="0" smtClean="0">
              <a:latin typeface="Courier New" panose="02070309020205020404" pitchFamily="49" charset="0"/>
              <a:cs typeface="Courier New" panose="02070309020205020404" pitchFamily="49" charset="0"/>
            </a:endParaRPr>
          </a:p>
          <a:p>
            <a:pPr marL="342900" indent="-342900" algn="just">
              <a:lnSpc>
                <a:spcPct val="115000"/>
              </a:lnSpc>
              <a:spcAft>
                <a:spcPts val="800"/>
              </a:spcAft>
              <a:buAutoNum type="arabicPeriod"/>
            </a:pPr>
            <a:r>
              <a:rPr lang="es-NI" sz="1700" dirty="0" smtClean="0">
                <a:latin typeface="Courier New" panose="02070309020205020404" pitchFamily="49" charset="0"/>
                <a:cs typeface="Courier New" panose="02070309020205020404" pitchFamily="49" charset="0"/>
              </a:rPr>
              <a:t>Como </a:t>
            </a:r>
            <a:r>
              <a:rPr lang="es-NI" sz="1700" dirty="0">
                <a:latin typeface="Courier New" panose="02070309020205020404" pitchFamily="49" charset="0"/>
                <a:cs typeface="Courier New" panose="02070309020205020404" pitchFamily="49" charset="0"/>
              </a:rPr>
              <a:t>consecuencia de las afectaciones ante diferentes eventos socio-naturales que impactaron a Nicaragua en el período </a:t>
            </a:r>
            <a:r>
              <a:rPr lang="es-NI" sz="1700" b="1" dirty="0">
                <a:latin typeface="Courier New" panose="02070309020205020404" pitchFamily="49" charset="0"/>
                <a:cs typeface="Courier New" panose="02070309020205020404" pitchFamily="49" charset="0"/>
              </a:rPr>
              <a:t>2007-2011, el Gobierno brindó atención y acompañamiento solidario a 131,700 familias, que representan a 697,008 personas (11.6 por ciento de la población nicaragüense)</a:t>
            </a:r>
            <a:r>
              <a:rPr lang="es-NI" sz="1700" dirty="0">
                <a:latin typeface="Courier New" panose="02070309020205020404" pitchFamily="49" charset="0"/>
                <a:cs typeface="Courier New" panose="02070309020205020404" pitchFamily="49" charset="0"/>
              </a:rPr>
              <a:t> a las cuales se les proporcionó asistencia </a:t>
            </a:r>
            <a:r>
              <a:rPr lang="es-NI" sz="1700" dirty="0" smtClean="0">
                <a:latin typeface="Courier New" panose="02070309020205020404" pitchFamily="49" charset="0"/>
                <a:cs typeface="Courier New" panose="02070309020205020404" pitchFamily="49" charset="0"/>
              </a:rPr>
              <a:t>humanitaria.</a:t>
            </a:r>
          </a:p>
          <a:p>
            <a:pPr marL="342900" indent="-342900" algn="just">
              <a:lnSpc>
                <a:spcPct val="115000"/>
              </a:lnSpc>
              <a:spcAft>
                <a:spcPts val="800"/>
              </a:spcAft>
              <a:buAutoNum type="arabicPeriod"/>
            </a:pPr>
            <a:endParaRPr lang="es-NI" sz="1700" dirty="0" smtClean="0">
              <a:latin typeface="Courier New" panose="02070309020205020404" pitchFamily="49" charset="0"/>
              <a:cs typeface="Courier New" panose="02070309020205020404" pitchFamily="49" charset="0"/>
            </a:endParaRPr>
          </a:p>
          <a:p>
            <a:pPr marL="342900" indent="-342900" algn="just">
              <a:lnSpc>
                <a:spcPct val="115000"/>
              </a:lnSpc>
              <a:spcAft>
                <a:spcPts val="800"/>
              </a:spcAft>
              <a:buAutoNum type="arabicPeriod"/>
            </a:pPr>
            <a:r>
              <a:rPr lang="es-NI" sz="1700" b="1" dirty="0" smtClean="0">
                <a:latin typeface="Courier New" panose="02070309020205020404" pitchFamily="49" charset="0"/>
                <a:cs typeface="Courier New" panose="02070309020205020404" pitchFamily="49" charset="0"/>
              </a:rPr>
              <a:t>Reubicación </a:t>
            </a:r>
            <a:r>
              <a:rPr lang="es-NI" sz="1700" b="1" dirty="0">
                <a:latin typeface="Courier New" panose="02070309020205020404" pitchFamily="49" charset="0"/>
                <a:cs typeface="Courier New" panose="02070309020205020404" pitchFamily="49" charset="0"/>
              </a:rPr>
              <a:t>de 1,887 familias (8,435 personas) que residían en sitios de riesgo, afectados por constantes lluvias y 390 familias (1,950 personas)</a:t>
            </a:r>
            <a:r>
              <a:rPr lang="es-NI" sz="1700" dirty="0">
                <a:latin typeface="Courier New" panose="02070309020205020404" pitchFamily="49" charset="0"/>
                <a:cs typeface="Courier New" panose="02070309020205020404" pitchFamily="49" charset="0"/>
              </a:rPr>
              <a:t> que habitaban en la zona costera del Lago </a:t>
            </a:r>
            <a:r>
              <a:rPr lang="es-NI" sz="1700" dirty="0" err="1">
                <a:latin typeface="Courier New" panose="02070309020205020404" pitchFamily="49" charset="0"/>
                <a:cs typeface="Courier New" panose="02070309020205020404" pitchFamily="49" charset="0"/>
              </a:rPr>
              <a:t>Xolotlán</a:t>
            </a:r>
            <a:r>
              <a:rPr lang="es-NI" sz="1700" dirty="0">
                <a:latin typeface="Courier New" panose="02070309020205020404" pitchFamily="49" charset="0"/>
                <a:cs typeface="Courier New" panose="02070309020205020404" pitchFamily="49" charset="0"/>
              </a:rPr>
              <a:t> que resultaron afectadas por las intensas lluvias del año 2008.</a:t>
            </a:r>
          </a:p>
          <a:p>
            <a:pPr algn="just">
              <a:lnSpc>
                <a:spcPct val="115000"/>
              </a:lnSpc>
              <a:spcAft>
                <a:spcPts val="800"/>
              </a:spcAft>
            </a:pPr>
            <a:r>
              <a:rPr lang="es-NI" sz="1700" dirty="0" smtClean="0">
                <a:latin typeface="Courier New" panose="02070309020205020404" pitchFamily="49" charset="0"/>
                <a:cs typeface="Courier New" panose="02070309020205020404" pitchFamily="49" charset="0"/>
              </a:rPr>
              <a:t>4. </a:t>
            </a:r>
            <a:r>
              <a:rPr lang="es-NI" sz="1700" b="1" dirty="0" smtClean="0">
                <a:latin typeface="Courier New" panose="02070309020205020404" pitchFamily="49" charset="0"/>
                <a:cs typeface="Courier New" panose="02070309020205020404" pitchFamily="49" charset="0"/>
              </a:rPr>
              <a:t>Se </a:t>
            </a:r>
            <a:r>
              <a:rPr lang="es-NI" sz="1700" b="1" dirty="0">
                <a:latin typeface="Courier New" panose="02070309020205020404" pitchFamily="49" charset="0"/>
                <a:cs typeface="Courier New" panose="02070309020205020404" pitchFamily="49" charset="0"/>
              </a:rPr>
              <a:t>construyeron 55 viviendas dignas para las familias reubicadas en el Municipio de San Francisco Libre</a:t>
            </a:r>
            <a:r>
              <a:rPr lang="es-NI" sz="1700" dirty="0">
                <a:latin typeface="Courier New" panose="02070309020205020404" pitchFamily="49" charset="0"/>
                <a:cs typeface="Courier New" panose="02070309020205020404" pitchFamily="49" charset="0"/>
              </a:rPr>
              <a:t>. </a:t>
            </a:r>
            <a:r>
              <a:rPr lang="es-NI" sz="1700" b="1" dirty="0">
                <a:latin typeface="Courier New" panose="02070309020205020404" pitchFamily="49" charset="0"/>
                <a:cs typeface="Courier New" panose="02070309020205020404" pitchFamily="49" charset="0"/>
              </a:rPr>
              <a:t>Se rehabilitaron los techos de las viviendas de 3,984 familias en 74 comunidades de los municipios de </a:t>
            </a:r>
            <a:r>
              <a:rPr lang="es-NI" sz="1700" b="1" dirty="0" err="1">
                <a:latin typeface="Courier New" panose="02070309020205020404" pitchFamily="49" charset="0"/>
                <a:cs typeface="Courier New" panose="02070309020205020404" pitchFamily="49" charset="0"/>
              </a:rPr>
              <a:t>Bilwi</a:t>
            </a:r>
            <a:r>
              <a:rPr lang="es-NI" sz="1700" b="1" dirty="0">
                <a:latin typeface="Courier New" panose="02070309020205020404" pitchFamily="49" charset="0"/>
                <a:cs typeface="Courier New" panose="02070309020205020404" pitchFamily="49" charset="0"/>
              </a:rPr>
              <a:t>, </a:t>
            </a:r>
            <a:r>
              <a:rPr lang="es-NI" sz="1700" b="1" dirty="0" err="1">
                <a:latin typeface="Courier New" panose="02070309020205020404" pitchFamily="49" charset="0"/>
                <a:cs typeface="Courier New" panose="02070309020205020404" pitchFamily="49" charset="0"/>
              </a:rPr>
              <a:t>Prinzapolka</a:t>
            </a:r>
            <a:r>
              <a:rPr lang="es-NI" sz="1700" b="1" dirty="0">
                <a:latin typeface="Courier New" panose="02070309020205020404" pitchFamily="49" charset="0"/>
                <a:cs typeface="Courier New" panose="02070309020205020404" pitchFamily="49" charset="0"/>
              </a:rPr>
              <a:t>, </a:t>
            </a:r>
            <a:r>
              <a:rPr lang="es-NI" sz="1700" b="1" dirty="0" err="1">
                <a:latin typeface="Courier New" panose="02070309020205020404" pitchFamily="49" charset="0"/>
                <a:cs typeface="Courier New" panose="02070309020205020404" pitchFamily="49" charset="0"/>
              </a:rPr>
              <a:t>Waspam</a:t>
            </a:r>
            <a:r>
              <a:rPr lang="es-NI" sz="1700" b="1" dirty="0">
                <a:latin typeface="Courier New" panose="02070309020205020404" pitchFamily="49" charset="0"/>
                <a:cs typeface="Courier New" panose="02070309020205020404" pitchFamily="49" charset="0"/>
              </a:rPr>
              <a:t> y Rosita,</a:t>
            </a:r>
            <a:r>
              <a:rPr lang="es-NI" sz="1700" dirty="0">
                <a:latin typeface="Courier New" panose="02070309020205020404" pitchFamily="49" charset="0"/>
                <a:cs typeface="Courier New" panose="02070309020205020404" pitchFamily="49" charset="0"/>
              </a:rPr>
              <a:t> que resultaron dañadas a consecuencia del impacto del huracán Félix en la RAAN, </a:t>
            </a:r>
          </a:p>
        </p:txBody>
      </p:sp>
    </p:spTree>
    <p:extLst>
      <p:ext uri="{BB962C8B-B14F-4D97-AF65-F5344CB8AC3E}">
        <p14:creationId xmlns:p14="http://schemas.microsoft.com/office/powerpoint/2010/main" val="14569562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PRINCIPIOS DE LA POLITICA</a:t>
            </a:r>
            <a:endParaRPr lang="es-NI" sz="3600" dirty="0"/>
          </a:p>
        </p:txBody>
      </p:sp>
      <p:graphicFrame>
        <p:nvGraphicFramePr>
          <p:cNvPr id="3" name="Diagrama 2"/>
          <p:cNvGraphicFramePr/>
          <p:nvPr>
            <p:extLst>
              <p:ext uri="{D42A27DB-BD31-4B8C-83A1-F6EECF244321}">
                <p14:modId xmlns:p14="http://schemas.microsoft.com/office/powerpoint/2010/main" val="712187435"/>
              </p:ext>
            </p:extLst>
          </p:nvPr>
        </p:nvGraphicFramePr>
        <p:xfrm>
          <a:off x="658989" y="646330"/>
          <a:ext cx="10441998" cy="6096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3053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PRINCIPIOS DE LA POLITICA</a:t>
            </a:r>
            <a:endParaRPr lang="es-NI" sz="3600" dirty="0"/>
          </a:p>
        </p:txBody>
      </p:sp>
      <p:graphicFrame>
        <p:nvGraphicFramePr>
          <p:cNvPr id="9" name="Diagrama 8"/>
          <p:cNvGraphicFramePr/>
          <p:nvPr>
            <p:extLst>
              <p:ext uri="{D42A27DB-BD31-4B8C-83A1-F6EECF244321}">
                <p14:modId xmlns:p14="http://schemas.microsoft.com/office/powerpoint/2010/main" val="2880929372"/>
              </p:ext>
            </p:extLst>
          </p:nvPr>
        </p:nvGraphicFramePr>
        <p:xfrm>
          <a:off x="461473" y="709301"/>
          <a:ext cx="11264320" cy="5999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832301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274875" y="681022"/>
            <a:ext cx="11655054" cy="1154162"/>
          </a:xfrm>
          <a:prstGeom prst="rect">
            <a:avLst/>
          </a:prstGeom>
          <a:ln/>
          <a:extLst/>
        </p:spPr>
        <p:style>
          <a:lnRef idx="1">
            <a:schemeClr val="accent4"/>
          </a:lnRef>
          <a:fillRef idx="2">
            <a:schemeClr val="accent4"/>
          </a:fillRef>
          <a:effectRef idx="1">
            <a:schemeClr val="accent4"/>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lvl="0" indent="-342900" algn="just">
              <a:lnSpc>
                <a:spcPct val="115000"/>
              </a:lnSpc>
              <a:spcAft>
                <a:spcPts val="800"/>
              </a:spcAft>
              <a:buFont typeface="+mj-lt"/>
              <a:buAutoNum type="arabicPeriod"/>
            </a:pPr>
            <a:r>
              <a:rPr lang="es-NI" sz="2000" b="1" dirty="0">
                <a:latin typeface="Courier New" panose="02070309020205020404" pitchFamily="49" charset="0"/>
                <a:ea typeface="Calibri" panose="020F0502020204030204" pitchFamily="34" charset="0"/>
                <a:cs typeface="Times New Roman" panose="02020603050405020304" pitchFamily="18" charset="0"/>
              </a:rPr>
              <a:t>Desarrollo agropecuario  resistente a los impactos de la variabilidad climática actual, así como al clima futuro, propiciando acciones que favorezcan bajas emisiones de gases efecto invernadero.</a:t>
            </a:r>
            <a:endParaRPr lang="es-NI"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432987" y="2049337"/>
            <a:ext cx="11496942" cy="4654608"/>
          </a:xfrm>
          <a:prstGeom prst="rect">
            <a:avLst/>
          </a:prstGeom>
        </p:spPr>
        <p:txBody>
          <a:bodyPr wrap="square">
            <a:spAutoFit/>
          </a:bodyPr>
          <a:lstStyle/>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S</a:t>
            </a:r>
            <a:r>
              <a:rPr lang="es-NI" dirty="0" smtClean="0">
                <a:latin typeface="Courier New" panose="02070309020205020404" pitchFamily="49" charset="0"/>
                <a:ea typeface="Calibri" panose="020F0502020204030204" pitchFamily="34" charset="0"/>
                <a:cs typeface="Courier New" panose="02070309020205020404" pitchFamily="49" charset="0"/>
              </a:rPr>
              <a:t>e </a:t>
            </a:r>
            <a:r>
              <a:rPr lang="es-NI" dirty="0">
                <a:latin typeface="Courier New" panose="02070309020205020404" pitchFamily="49" charset="0"/>
                <a:ea typeface="Calibri" panose="020F0502020204030204" pitchFamily="34" charset="0"/>
                <a:cs typeface="Courier New" panose="02070309020205020404" pitchFamily="49" charset="0"/>
              </a:rPr>
              <a:t>necesitan estrategias que reduzcan la expansión de la frontera agropecuaria, contribuyan al aumento de la producción en las áreas agropecuarias existentes, aumentar la eficiencia y eficacia de los sistemas productivos, promover cambios en el conocimiento de las personas y reducir los desechos.</a:t>
            </a: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Se propiciará la producción agroecológica, plantaciones de cultivos permanentes bajo sombra resistentes a los impactos del cambio climático, reducción de las prácticas ganaderas extensivas e incorporación de bosques en tierras ociosas, desarrollo de plantaciones forestales, incorporación de árboles en fincas ganaderas(sistemas </a:t>
            </a:r>
            <a:r>
              <a:rPr lang="es-NI" dirty="0" err="1">
                <a:latin typeface="Courier New" panose="02070309020205020404" pitchFamily="49" charset="0"/>
                <a:ea typeface="Calibri" panose="020F0502020204030204" pitchFamily="34" charset="0"/>
                <a:cs typeface="Courier New" panose="02070309020205020404" pitchFamily="49" charset="0"/>
              </a:rPr>
              <a:t>silvopecuarios</a:t>
            </a:r>
            <a:r>
              <a:rPr lang="es-NI" dirty="0">
                <a:latin typeface="Courier New" panose="02070309020205020404" pitchFamily="49" charset="0"/>
                <a:ea typeface="Calibri" panose="020F0502020204030204" pitchFamily="34" charset="0"/>
                <a:cs typeface="Courier New" panose="02070309020205020404" pitchFamily="49" charset="0"/>
              </a:rPr>
              <a:t>), incorporar el uso de </a:t>
            </a:r>
            <a:r>
              <a:rPr lang="es-NI" dirty="0" err="1">
                <a:latin typeface="Courier New" panose="02070309020205020404" pitchFamily="49" charset="0"/>
                <a:ea typeface="Calibri" panose="020F0502020204030204" pitchFamily="34" charset="0"/>
                <a:cs typeface="Courier New" panose="02070309020205020404" pitchFamily="49" charset="0"/>
              </a:rPr>
              <a:t>biodigestores</a:t>
            </a:r>
            <a:r>
              <a:rPr lang="es-NI" dirty="0">
                <a:latin typeface="Courier New" panose="02070309020205020404" pitchFamily="49" charset="0"/>
                <a:ea typeface="Calibri" panose="020F0502020204030204" pitchFamily="34" charset="0"/>
                <a:cs typeface="Courier New" panose="02070309020205020404" pitchFamily="49" charset="0"/>
              </a:rPr>
              <a:t>, desarrollo de prácticas productivas más eficientes, así como el desarrollo de nuevas variedades de semillas resistentes al clima, evitar la quema de rastrojos, desarrollar obras de captación de agua en zonas con déficit de precipitaciones, así como evitar la sobreexplotación de las fuentes de aguas subterráneas.</a:t>
            </a:r>
            <a:endParaRPr lang="es-NI"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25997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274875" y="681022"/>
            <a:ext cx="11655054" cy="788677"/>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2. Implementar </a:t>
            </a:r>
            <a:r>
              <a:rPr lang="es-NI" sz="2000" b="1" dirty="0">
                <a:latin typeface="Courier New" panose="02070309020205020404" pitchFamily="49" charset="0"/>
                <a:ea typeface="Calibri" panose="020F0502020204030204" pitchFamily="34" charset="0"/>
                <a:cs typeface="Times New Roman" panose="02020603050405020304" pitchFamily="18" charset="0"/>
              </a:rPr>
              <a:t>una estrategia de desarrollo energético bajo en carbono y con capacidad de adaptación al cambio climático. </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353931" y="1792963"/>
            <a:ext cx="11496942" cy="3925562"/>
          </a:xfrm>
          <a:prstGeom prst="rect">
            <a:avLst/>
          </a:prstGeom>
        </p:spPr>
        <p:txBody>
          <a:bodyPr wrap="square">
            <a:spAutoFit/>
          </a:bodyPr>
          <a:lstStyle/>
          <a:p>
            <a:pPr algn="just">
              <a:lnSpc>
                <a:spcPct val="115000"/>
              </a:lnSpc>
              <a:spcAft>
                <a:spcPts val="800"/>
              </a:spcAft>
            </a:pPr>
            <a:r>
              <a:rPr lang="es-NI" dirty="0">
                <a:latin typeface="Courier New" panose="02070309020205020404" pitchFamily="49" charset="0"/>
                <a:ea typeface="Calibri" panose="020F0502020204030204" pitchFamily="34" charset="0"/>
                <a:cs typeface="Times New Roman" panose="02020603050405020304" pitchFamily="18" charset="0"/>
              </a:rPr>
              <a:t>S</a:t>
            </a:r>
            <a:r>
              <a:rPr lang="es-NI" dirty="0" smtClean="0">
                <a:latin typeface="Courier New" panose="02070309020205020404" pitchFamily="49" charset="0"/>
                <a:ea typeface="Calibri" panose="020F0502020204030204" pitchFamily="34" charset="0"/>
                <a:cs typeface="Times New Roman" panose="02020603050405020304" pitchFamily="18" charset="0"/>
              </a:rPr>
              <a:t>e </a:t>
            </a:r>
            <a:r>
              <a:rPr lang="es-NI" dirty="0">
                <a:latin typeface="Courier New" panose="02070309020205020404" pitchFamily="49" charset="0"/>
                <a:ea typeface="Calibri" panose="020F0502020204030204" pitchFamily="34" charset="0"/>
                <a:cs typeface="Times New Roman" panose="02020603050405020304" pitchFamily="18" charset="0"/>
              </a:rPr>
              <a:t>facilitarán y aumentarán las inversiones en el sector energías renovables, así como se continuará ampliando la cobertura a las poblaciones que aún no tienen el servicio, financiado principalmente con inversión extranjera directa y concesiones en la modalidad “construir, operar, transferir” conocida como “BOT” por su sigla en inglés</a:t>
            </a:r>
            <a:r>
              <a:rPr lang="es-NI" dirty="0" smtClean="0">
                <a:latin typeface="Courier New" panose="02070309020205020404" pitchFamily="49" charset="0"/>
                <a:ea typeface="Calibri" panose="020F0502020204030204" pitchFamily="34" charset="0"/>
                <a:cs typeface="Times New Roman" panose="02020603050405020304" pitchFamily="18" charset="0"/>
              </a:rPr>
              <a:t>.</a:t>
            </a:r>
          </a:p>
          <a:p>
            <a:pPr algn="just">
              <a:lnSpc>
                <a:spcPct val="115000"/>
              </a:lnSpc>
              <a:spcAft>
                <a:spcPts val="800"/>
              </a:spcAft>
            </a:pP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Times New Roman" panose="02020603050405020304" pitchFamily="18" charset="0"/>
              </a:rPr>
              <a:t>Impulsar la eficiencia energética en el sector público y privado.</a:t>
            </a: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Times New Roman" panose="02020603050405020304" pitchFamily="18" charset="0"/>
              </a:rPr>
              <a:t>Promover el uso de cocinas con bajo consumo de leña,</a:t>
            </a: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Times New Roman" panose="02020603050405020304" pitchFamily="18" charset="0"/>
              </a:rPr>
              <a:t>El sector privado debe promover los medios de transportes eficientes energéticamente, mediante el proceso en marcha de modernización vehicular y valorar la introducción de vehículos híbridos o de propulsión eléctrica.</a:t>
            </a:r>
            <a:endParaRPr lang="es-NI"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75159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274875" y="681022"/>
            <a:ext cx="11655054" cy="788677"/>
          </a:xfrm>
          <a:prstGeom prst="rect">
            <a:avLst/>
          </a:prstGeom>
          <a:ln/>
          <a:extLst/>
        </p:spPr>
        <p:style>
          <a:lnRef idx="1">
            <a:schemeClr val="accent5"/>
          </a:lnRef>
          <a:fillRef idx="2">
            <a:schemeClr val="accent5"/>
          </a:fillRef>
          <a:effectRef idx="1">
            <a:schemeClr val="accent5"/>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3. Propiciar </a:t>
            </a:r>
            <a:r>
              <a:rPr lang="es-NI" sz="2000" b="1" dirty="0">
                <a:latin typeface="Courier New" panose="02070309020205020404" pitchFamily="49" charset="0"/>
                <a:ea typeface="Calibri" panose="020F0502020204030204" pitchFamily="34" charset="0"/>
                <a:cs typeface="Times New Roman" panose="02020603050405020304" pitchFamily="18" charset="0"/>
              </a:rPr>
              <a:t>un desarrollo de Asentamientos Humanos adaptados al cambio climático y bajo en emisiones de gases efecto </a:t>
            </a:r>
            <a:r>
              <a:rPr lang="es-NI" sz="2000" b="1" dirty="0" smtClean="0">
                <a:latin typeface="Courier New" panose="02070309020205020404" pitchFamily="49" charset="0"/>
                <a:ea typeface="Calibri" panose="020F0502020204030204" pitchFamily="34" charset="0"/>
                <a:cs typeface="Times New Roman" panose="02020603050405020304" pitchFamily="18" charset="0"/>
              </a:rPr>
              <a:t>invernadero</a:t>
            </a:r>
            <a:endParaRPr lang="es-NI"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353931" y="1647684"/>
            <a:ext cx="11496942" cy="4994572"/>
          </a:xfrm>
          <a:prstGeom prst="rect">
            <a:avLst/>
          </a:prstGeom>
        </p:spPr>
        <p:txBody>
          <a:bodyPr wrap="square">
            <a:spAutoFit/>
          </a:bodyPr>
          <a:lstStyle/>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Times New Roman" panose="02020603050405020304" pitchFamily="18" charset="0"/>
              </a:rPr>
              <a:t>En el desarrollo urbano se disminuirá la exposición a inundaciones y las emisiones ocasionadas por el transporte,  mediante la reducción del crecimiento horizontal, logrando desarrollos residenciales verticales, mejoramiento de las infraestructuras de drenaje y red de aguas potables y residuales, propiciar el uso ordenado de la tierra y los espacios urbanos, desarrollo de tecnologías de viviendas adaptadas a un nuevo clima, con calidad y seguridad, bajas emisiones de carbono, eficientes energéticamente, ahorro en el consumo de agua,  mantener y ampliar los espacios de recreación y esparcimiento, a través de la construcción y mantenimiento de parques y espacios  urbanos verdes</a:t>
            </a:r>
            <a:r>
              <a:rPr lang="es-NI" dirty="0" smtClean="0">
                <a:latin typeface="Courier New" panose="02070309020205020404" pitchFamily="49" charset="0"/>
                <a:ea typeface="Calibri" panose="020F0502020204030204" pitchFamily="34" charset="0"/>
                <a:cs typeface="Times New Roman" panose="02020603050405020304" pitchFamily="18" charset="0"/>
              </a:rPr>
              <a:t>.</a:t>
            </a:r>
          </a:p>
          <a:p>
            <a:pPr marL="285750" indent="-285750" algn="just">
              <a:lnSpc>
                <a:spcPct val="115000"/>
              </a:lnSpc>
              <a:spcAft>
                <a:spcPts val="800"/>
              </a:spcAft>
              <a:buFont typeface="Arial" panose="020B0604020202020204" pitchFamily="34" charset="0"/>
              <a:buChar char="•"/>
            </a:pP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Times New Roman" panose="02020603050405020304" pitchFamily="18" charset="0"/>
              </a:rPr>
              <a:t>En las comunidades rurales se mejorará el acceso de la población a los servicios de caminos, agua potable y saneamiento, así como la adopción de prácticas saludables, aprovechamiento de la luz solar y la fuerza del viento. También se evitará la consolidación de viviendas en zonas expuestas a inundaciones y deslizamientos de tierras.</a:t>
            </a:r>
            <a:endParaRPr lang="es-NI"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55950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274874" y="544290"/>
            <a:ext cx="11655054" cy="800219"/>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4. Desarrollo </a:t>
            </a:r>
            <a:r>
              <a:rPr lang="es-NI" sz="2000" b="1" dirty="0">
                <a:latin typeface="Courier New" panose="02070309020205020404" pitchFamily="49" charset="0"/>
                <a:ea typeface="Calibri" panose="020F0502020204030204" pitchFamily="34" charset="0"/>
                <a:cs typeface="Times New Roman" panose="02020603050405020304" pitchFamily="18" charset="0"/>
              </a:rPr>
              <a:t>de </a:t>
            </a:r>
            <a:r>
              <a:rPr lang="es-NI" sz="2000" b="1" dirty="0" smtClean="0">
                <a:latin typeface="Courier New" panose="02070309020205020404" pitchFamily="49" charset="0"/>
                <a:ea typeface="Calibri" panose="020F0502020204030204" pitchFamily="34" charset="0"/>
                <a:cs typeface="Times New Roman" panose="02020603050405020304" pitchFamily="18" charset="0"/>
              </a:rPr>
              <a:t>infraestructuras </a:t>
            </a:r>
            <a:r>
              <a:rPr lang="es-NI" sz="2000" b="1" dirty="0">
                <a:latin typeface="Courier New" panose="02070309020205020404" pitchFamily="49" charset="0"/>
                <a:ea typeface="Calibri" panose="020F0502020204030204" pitchFamily="34" charset="0"/>
                <a:cs typeface="Times New Roman" panose="02020603050405020304" pitchFamily="18" charset="0"/>
              </a:rPr>
              <a:t>adaptadas al cambio climático y con bajas emisiones de carbono</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137436" y="1201985"/>
            <a:ext cx="11929929" cy="5740546"/>
          </a:xfrm>
          <a:prstGeom prst="rect">
            <a:avLst/>
          </a:prstGeom>
        </p:spPr>
        <p:txBody>
          <a:bodyPr wrap="square">
            <a:spAutoFit/>
          </a:bodyPr>
          <a:lstStyle/>
          <a:p>
            <a:pPr algn="just">
              <a:lnSpc>
                <a:spcPct val="115000"/>
              </a:lnSpc>
              <a:spcAft>
                <a:spcPts val="800"/>
              </a:spcAft>
            </a:pPr>
            <a:r>
              <a:rPr lang="es-NI" dirty="0">
                <a:latin typeface="Courier New" panose="02070309020205020404" pitchFamily="49" charset="0"/>
                <a:ea typeface="Calibri" panose="020F0502020204030204" pitchFamily="34" charset="0"/>
                <a:cs typeface="Times New Roman" panose="02020603050405020304" pitchFamily="18" charset="0"/>
              </a:rPr>
              <a:t>La infraestructura social que desarrolla el Gobierno incorporará, previo a su aprobación, una evaluación y la inclusión de las medidas de mitigación y adaptación al cambio climático. </a:t>
            </a: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es-NI" dirty="0">
                <a:latin typeface="Courier New" panose="02070309020205020404" pitchFamily="49" charset="0"/>
                <a:ea typeface="Calibri" panose="020F0502020204030204" pitchFamily="34" charset="0"/>
                <a:cs typeface="Times New Roman" panose="02020603050405020304" pitchFamily="18" charset="0"/>
              </a:rPr>
              <a:t>En la infraestructura vial construida se reducirá la vulnerabilidad al cambio climático mediante la corrección de puntos críticos. Se continuará la gestión de recursos financieros para el desarrollo de la red vial  bajo una visión de desarrollo para el sector transporte de Nicaragua, propiciando una red de transporte activa, fiable, estable y totalmente integrada, así como su nivel de servicio, que ayude al crecimiento económico sostenible; contribuya a la reducción de la pobreza y la disparidad regional y que a la vez mejore la accesibilidad, la movilidad y la seguridad de la población.</a:t>
            </a:r>
            <a:endParaRPr lang="es-NI" sz="1400" dirty="0">
              <a:latin typeface="Calibri" panose="020F0502020204030204" pitchFamily="34" charset="0"/>
              <a:ea typeface="Calibri" panose="020F0502020204030204" pitchFamily="34" charset="0"/>
              <a:cs typeface="Times New Roman" panose="02020603050405020304" pitchFamily="18" charset="0"/>
            </a:endParaRPr>
          </a:p>
          <a:p>
            <a:pPr algn="just"/>
            <a:r>
              <a:rPr lang="es-NI" dirty="0">
                <a:latin typeface="Courier New" panose="02070309020205020404" pitchFamily="49" charset="0"/>
                <a:ea typeface="Calibri" panose="020F0502020204030204" pitchFamily="34" charset="0"/>
                <a:cs typeface="Times New Roman" panose="02020603050405020304" pitchFamily="18" charset="0"/>
              </a:rPr>
              <a:t>Se promoverá y reconocerá que el sector privado continúe desarrollando tecnologías innovadoras en los edificios e infraestructuras productivas, industriales y comerciales, incorporando en sus inversiones una evaluación y la inclusión de las medidas de mitigación y adaptación al cambio climático, así como las medidas para aprovechar la luz solar, evitar la exposición a los peligros asociados al clima, eficiencia energética y ahorro en el uso del agua e infiltración de las aguas pluviales.</a:t>
            </a:r>
          </a:p>
        </p:txBody>
      </p:sp>
    </p:spTree>
    <p:extLst>
      <p:ext uri="{BB962C8B-B14F-4D97-AF65-F5344CB8AC3E}">
        <p14:creationId xmlns:p14="http://schemas.microsoft.com/office/powerpoint/2010/main" val="13894511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368486" y="544290"/>
            <a:ext cx="11655054" cy="800219"/>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5. Uso </a:t>
            </a:r>
            <a:r>
              <a:rPr lang="es-NI" sz="2000" b="1" dirty="0">
                <a:latin typeface="Courier New" panose="02070309020205020404" pitchFamily="49" charset="0"/>
                <a:ea typeface="Calibri" panose="020F0502020204030204" pitchFamily="34" charset="0"/>
                <a:cs typeface="Times New Roman" panose="02020603050405020304" pitchFamily="18" charset="0"/>
              </a:rPr>
              <a:t>y conservación de los servicios eco-sistémicos para lograr un  desarrollo bajo en carbono y adaptado al clima.</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93611" y="1259051"/>
            <a:ext cx="11929929" cy="5755422"/>
          </a:xfrm>
          <a:prstGeom prst="rect">
            <a:avLst/>
          </a:prstGeom>
        </p:spPr>
        <p:txBody>
          <a:bodyPr wrap="square">
            <a:spAutoFit/>
          </a:bodyPr>
          <a:lstStyle/>
          <a:p>
            <a:pPr marL="285750" indent="-285750" algn="just">
              <a:buFont typeface="Arial" panose="020B0604020202020204" pitchFamily="34" charset="0"/>
              <a:buChar char="•"/>
            </a:pPr>
            <a:r>
              <a:rPr lang="es-NI" sz="1600" dirty="0">
                <a:latin typeface="Courier New" panose="02070309020205020404" pitchFamily="49" charset="0"/>
                <a:cs typeface="Courier New" panose="02070309020205020404" pitchFamily="49" charset="0"/>
              </a:rPr>
              <a:t>Se prestará atención a la Conservación y Restauración de los Recursos Hídricos, así como apoyar la implementación del Plan Nacional de los Recursos Hídricos.</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Continuar </a:t>
            </a:r>
            <a:r>
              <a:rPr lang="es-NI" sz="1600" dirty="0">
                <a:latin typeface="Courier New" panose="02070309020205020404" pitchFamily="49" charset="0"/>
                <a:cs typeface="Courier New" panose="02070309020205020404" pitchFamily="49" charset="0"/>
              </a:rPr>
              <a:t>con la implementación del Plan Maestro de reforestación. </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Continuar </a:t>
            </a:r>
            <a:r>
              <a:rPr lang="es-NI" sz="1600" dirty="0">
                <a:latin typeface="Courier New" panose="02070309020205020404" pitchFamily="49" charset="0"/>
                <a:cs typeface="Courier New" panose="02070309020205020404" pitchFamily="49" charset="0"/>
              </a:rPr>
              <a:t>la implementación de acciones para la protección y recuperación de fuentes de agua en las siguientes cuencas y/o unidades </a:t>
            </a:r>
            <a:r>
              <a:rPr lang="es-NI" sz="1600" dirty="0" smtClean="0">
                <a:latin typeface="Courier New" panose="02070309020205020404" pitchFamily="49" charset="0"/>
                <a:cs typeface="Courier New" panose="02070309020205020404" pitchFamily="49" charset="0"/>
              </a:rPr>
              <a:t>hidrológicas priorizadas</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Implementación </a:t>
            </a:r>
            <a:r>
              <a:rPr lang="es-NI" sz="1600" dirty="0">
                <a:latin typeface="Courier New" panose="02070309020205020404" pitchFamily="49" charset="0"/>
                <a:cs typeface="Courier New" panose="02070309020205020404" pitchFamily="49" charset="0"/>
              </a:rPr>
              <a:t>de proyectos para la conservación y restauración de suelos en zonas de laderas mayores al 30% de pendientes en los departamentos de León, Chinandega, Estelí, Madriz, Nueva Segovia, Jinotega y Matagalpa.</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Restaurar </a:t>
            </a:r>
            <a:r>
              <a:rPr lang="es-NI" sz="1600" dirty="0">
                <a:latin typeface="Courier New" panose="02070309020205020404" pitchFamily="49" charset="0"/>
                <a:cs typeface="Courier New" panose="02070309020205020404" pitchFamily="49" charset="0"/>
              </a:rPr>
              <a:t>tierras degradadas para su utilización con fines productivos agrícolas o para plantaciones forestales en los departamentos de Boaco, Chontales, Río San Juan, Región Costa Caribe Norte y Costa Caribe Sur.</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Fortalecer </a:t>
            </a:r>
            <a:r>
              <a:rPr lang="es-NI" sz="1600" dirty="0">
                <a:latin typeface="Courier New" panose="02070309020205020404" pitchFamily="49" charset="0"/>
                <a:cs typeface="Courier New" panose="02070309020205020404" pitchFamily="49" charset="0"/>
              </a:rPr>
              <a:t>la efectividad de manejo de áreas protegidas y el uso sostenible de bosques húmedos y secos mediante el fortalecimiento, manejo y conservación de las áreas protegidas con inversiones en infraestructura para la protección, dentro y en las zonas aledañas de las mismas.   </a:t>
            </a:r>
          </a:p>
          <a:p>
            <a:pPr marL="285750" indent="-285750" algn="just">
              <a:buFont typeface="Arial" panose="020B0604020202020204" pitchFamily="34" charset="0"/>
              <a:buChar char="•"/>
            </a:pPr>
            <a:endParaRPr lang="es-NI" sz="1600" dirty="0" smtClean="0">
              <a:latin typeface="Courier New" panose="02070309020205020404" pitchFamily="49" charset="0"/>
              <a:cs typeface="Courier New" panose="02070309020205020404" pitchFamily="49" charset="0"/>
            </a:endParaRPr>
          </a:p>
          <a:p>
            <a:pPr marL="285750" indent="-285750" algn="just">
              <a:buFont typeface="Arial" panose="020B0604020202020204" pitchFamily="34" charset="0"/>
              <a:buChar char="•"/>
            </a:pPr>
            <a:r>
              <a:rPr lang="es-NI" sz="1600" dirty="0" smtClean="0">
                <a:latin typeface="Courier New" panose="02070309020205020404" pitchFamily="49" charset="0"/>
                <a:cs typeface="Courier New" panose="02070309020205020404" pitchFamily="49" charset="0"/>
              </a:rPr>
              <a:t>Promover </a:t>
            </a:r>
            <a:r>
              <a:rPr lang="es-NI" sz="1600" dirty="0">
                <a:latin typeface="Courier New" panose="02070309020205020404" pitchFamily="49" charset="0"/>
                <a:cs typeface="Courier New" panose="02070309020205020404" pitchFamily="49" charset="0"/>
              </a:rPr>
              <a:t>la restauración, conservación y uso racional de los humedales y manglares del Pacífico y Caribe de Nicaragua</a:t>
            </a:r>
            <a:endParaRPr lang="es-NI" sz="1600" dirty="0">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1566675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368486" y="544290"/>
            <a:ext cx="11655054" cy="800219"/>
          </a:xfrm>
          <a:prstGeom prst="rect">
            <a:avLst/>
          </a:prstGeom>
          <a:ln/>
          <a:extLst/>
        </p:spPr>
        <p:style>
          <a:lnRef idx="1">
            <a:schemeClr val="accent6"/>
          </a:lnRef>
          <a:fillRef idx="3">
            <a:schemeClr val="accent6"/>
          </a:fillRef>
          <a:effectRef idx="2">
            <a:schemeClr val="accent6"/>
          </a:effectRef>
          <a:fontRef idx="minor">
            <a:schemeClr val="lt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6. Conservación</a:t>
            </a:r>
            <a:r>
              <a:rPr lang="es-NI" sz="2000" b="1" dirty="0">
                <a:latin typeface="Courier New" panose="02070309020205020404" pitchFamily="49" charset="0"/>
                <a:ea typeface="Calibri" panose="020F0502020204030204" pitchFamily="34" charset="0"/>
                <a:cs typeface="Times New Roman" panose="02020603050405020304" pitchFamily="18" charset="0"/>
              </a:rPr>
              <a:t>, restauración y uso racional de los bosques, así como promover las plantaciones forestales en zonas de vocación forestal.</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368486" y="1460173"/>
            <a:ext cx="11527260" cy="5280933"/>
          </a:xfrm>
          <a:prstGeom prst="rect">
            <a:avLst/>
          </a:prstGeom>
        </p:spPr>
        <p:txBody>
          <a:bodyPr wrap="square">
            <a:spAutoFit/>
          </a:bodyPr>
          <a:lstStyle/>
          <a:p>
            <a:pPr algn="just">
              <a:lnSpc>
                <a:spcPct val="115000"/>
              </a:lnSpc>
              <a:spcAft>
                <a:spcPts val="800"/>
              </a:spcAft>
            </a:pPr>
            <a:r>
              <a:rPr lang="es-NI" dirty="0">
                <a:latin typeface="Courier New" panose="02070309020205020404" pitchFamily="49" charset="0"/>
                <a:ea typeface="Calibri" panose="020F0502020204030204" pitchFamily="34" charset="0"/>
                <a:cs typeface="Courier New" panose="02070309020205020404" pitchFamily="49" charset="0"/>
              </a:rPr>
              <a:t>El Bosque es un recurso estratégico para la adaptación al cambio climático, por sus beneficios en la hidrología, en la protección contra la erosión y sedimentación de cuerpos de agua, así como en la prevención de los deslizamientos de tierra y para la mitigación del cambio climático, son un almacén natural de carbono por lo que la primera prioridad es consérvalos y reducir progresivamente la deforestación.</a:t>
            </a:r>
          </a:p>
          <a:p>
            <a:pPr algn="just">
              <a:lnSpc>
                <a:spcPct val="115000"/>
              </a:lnSpc>
              <a:spcAft>
                <a:spcPts val="800"/>
              </a:spcAft>
            </a:pPr>
            <a:endParaRPr lang="es-NI"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800"/>
              </a:spcAft>
            </a:pPr>
            <a:r>
              <a:rPr lang="es-NI" dirty="0" smtClean="0">
                <a:latin typeface="Courier New" panose="02070309020205020404" pitchFamily="49" charset="0"/>
                <a:ea typeface="Calibri" panose="020F0502020204030204" pitchFamily="34" charset="0"/>
                <a:cs typeface="Courier New" panose="02070309020205020404" pitchFamily="49" charset="0"/>
              </a:rPr>
              <a:t>En </a:t>
            </a:r>
            <a:r>
              <a:rPr lang="es-NI" dirty="0">
                <a:latin typeface="Courier New" panose="02070309020205020404" pitchFamily="49" charset="0"/>
                <a:ea typeface="Calibri" panose="020F0502020204030204" pitchFamily="34" charset="0"/>
                <a:cs typeface="Courier New" panose="02070309020205020404" pitchFamily="49" charset="0"/>
              </a:rPr>
              <a:t>las tierras con vocación forestal se otorgará prioridad a la regeneración natural del bosque, por lo que su costo es muy bajo al no realizar ninguna acción. La segunda prioridad es la reforestación con especies de árboles propias del ecosistema y en la tierras con otros usos o degradadas se favorecerán las plantaciones forestales con fines comerciales y/o energéticos.</a:t>
            </a:r>
          </a:p>
          <a:p>
            <a:pPr algn="just">
              <a:lnSpc>
                <a:spcPct val="115000"/>
              </a:lnSpc>
              <a:spcAft>
                <a:spcPts val="800"/>
              </a:spcAft>
            </a:pPr>
            <a:endParaRPr lang="es-NI" dirty="0" smtClean="0">
              <a:latin typeface="Courier New" panose="02070309020205020404" pitchFamily="49" charset="0"/>
              <a:ea typeface="Calibri" panose="020F0502020204030204" pitchFamily="34" charset="0"/>
              <a:cs typeface="Courier New" panose="02070309020205020404" pitchFamily="49" charset="0"/>
            </a:endParaRPr>
          </a:p>
          <a:p>
            <a:pPr algn="just">
              <a:lnSpc>
                <a:spcPct val="115000"/>
              </a:lnSpc>
              <a:spcAft>
                <a:spcPts val="800"/>
              </a:spcAft>
            </a:pPr>
            <a:r>
              <a:rPr lang="es-NI" dirty="0" smtClean="0">
                <a:latin typeface="Courier New" panose="02070309020205020404" pitchFamily="49" charset="0"/>
                <a:ea typeface="Calibri" panose="020F0502020204030204" pitchFamily="34" charset="0"/>
                <a:cs typeface="Courier New" panose="02070309020205020404" pitchFamily="49" charset="0"/>
              </a:rPr>
              <a:t>Reconocer </a:t>
            </a:r>
            <a:r>
              <a:rPr lang="es-NI" dirty="0">
                <a:latin typeface="Courier New" panose="02070309020205020404" pitchFamily="49" charset="0"/>
                <a:ea typeface="Calibri" panose="020F0502020204030204" pitchFamily="34" charset="0"/>
                <a:cs typeface="Courier New" panose="02070309020205020404" pitchFamily="49" charset="0"/>
              </a:rPr>
              <a:t>y facilitar las Reservas Silvestres Privadas, así como desarrollar acciones de intervención prioritarias en las áreas protegidas y aquellas definidas en el Plan Maestro de Reforestación elaborado por INETER, MARENA e INAFOR.</a:t>
            </a:r>
            <a:endParaRPr lang="es-NI"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1038069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368486" y="544290"/>
            <a:ext cx="11655054" cy="1496564"/>
          </a:xfrm>
          <a:prstGeom prst="rect">
            <a:avLst/>
          </a:prstGeom>
          <a:ln/>
          <a:extLst/>
        </p:spPr>
        <p:style>
          <a:lnRef idx="1">
            <a:schemeClr val="accent5"/>
          </a:lnRef>
          <a:fillRef idx="2">
            <a:schemeClr val="accent5"/>
          </a:fillRef>
          <a:effectRef idx="1">
            <a:schemeClr val="accent5"/>
          </a:effectRef>
          <a:fontRef idx="minor">
            <a:schemeClr val="dk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smtClean="0">
                <a:latin typeface="Courier New" panose="02070309020205020404" pitchFamily="49" charset="0"/>
                <a:ea typeface="Calibri" panose="020F0502020204030204" pitchFamily="34" charset="0"/>
                <a:cs typeface="Times New Roman" panose="02020603050405020304" pitchFamily="18" charset="0"/>
              </a:rPr>
              <a:t>7. Promover </a:t>
            </a:r>
            <a:r>
              <a:rPr lang="es-NI" sz="2000" b="1" dirty="0">
                <a:latin typeface="Courier New" panose="02070309020205020404" pitchFamily="49" charset="0"/>
                <a:ea typeface="Calibri" panose="020F0502020204030204" pitchFamily="34" charset="0"/>
                <a:cs typeface="Times New Roman" panose="02020603050405020304" pitchFamily="18" charset="0"/>
              </a:rPr>
              <a:t>el conocimiento, investigación, financiamiento e información sobre la adaptación y mitigación al cambio climático, así como la modernización y fortalecimiento de los sistemas de vigilancia y alerta temprana.</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368486" y="2344525"/>
            <a:ext cx="11527260" cy="3801554"/>
          </a:xfrm>
          <a:prstGeom prst="rect">
            <a:avLst/>
          </a:prstGeom>
        </p:spPr>
        <p:txBody>
          <a:bodyPr wrap="square">
            <a:spAutoFit/>
          </a:bodyPr>
          <a:lstStyle/>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El conocimiento, la investigación y el financiamiento son aspectos claves para la mitigación y adaptación al cambio climático, por lo que se promoverá la educación en gestión de riesgos y cambio climático en los diferentes niveles de educación.</a:t>
            </a:r>
            <a:endParaRPr lang="es-NI" sz="1400" dirty="0">
              <a:latin typeface="Courier New" panose="02070309020205020404" pitchFamily="49" charset="0"/>
              <a:ea typeface="Calibri" panose="020F0502020204030204" pitchFamily="34" charset="0"/>
              <a:cs typeface="Courier New" panose="02070309020205020404" pitchFamily="49" charset="0"/>
            </a:endParaRPr>
          </a:p>
          <a:p>
            <a:pPr marL="285750" indent="-285750" algn="just">
              <a:lnSpc>
                <a:spcPct val="115000"/>
              </a:lnSpc>
              <a:spcAft>
                <a:spcPts val="800"/>
              </a:spcAft>
              <a:buFont typeface="Arial" panose="020B0604020202020204" pitchFamily="34" charset="0"/>
              <a:buChar char="•"/>
            </a:pPr>
            <a:r>
              <a:rPr lang="es-NI" dirty="0" smtClean="0">
                <a:latin typeface="Courier New" panose="02070309020205020404" pitchFamily="49" charset="0"/>
                <a:ea typeface="Calibri" panose="020F0502020204030204" pitchFamily="34" charset="0"/>
                <a:cs typeface="Courier New" panose="02070309020205020404" pitchFamily="49" charset="0"/>
              </a:rPr>
              <a:t>Especial </a:t>
            </a:r>
            <a:r>
              <a:rPr lang="es-NI" dirty="0">
                <a:latin typeface="Courier New" panose="02070309020205020404" pitchFamily="49" charset="0"/>
                <a:ea typeface="Calibri" panose="020F0502020204030204" pitchFamily="34" charset="0"/>
                <a:cs typeface="Courier New" panose="02070309020205020404" pitchFamily="49" charset="0"/>
              </a:rPr>
              <a:t>énfasis se hará en la implementación de las finanzas climáticas y lograr mecanismos agiles para el acceso a recursos financieros orientados a la mitigación y adaptación al cambio climático.</a:t>
            </a:r>
            <a:endParaRPr lang="es-NI" sz="1400" dirty="0">
              <a:latin typeface="Courier New" panose="02070309020205020404" pitchFamily="49" charset="0"/>
              <a:ea typeface="Calibri" panose="020F0502020204030204" pitchFamily="34" charset="0"/>
              <a:cs typeface="Courier New" panose="02070309020205020404" pitchFamily="49"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Se continuará promoviendo una cultura de prevención y preparación de la población ante los desastres, así como ejecutar acciones de capacitación y preparación de las familias nicaragüenses, que promuevan su protagonismo y el desarrollo de hábitos que contribuyan desde el hogar y la comunidad a reducir su vulnerabilidad ante los desastres</a:t>
            </a:r>
            <a:r>
              <a:rPr lang="es-NI" dirty="0" smtClean="0">
                <a:latin typeface="Courier New" panose="02070309020205020404" pitchFamily="49" charset="0"/>
                <a:ea typeface="Calibri" panose="020F0502020204030204" pitchFamily="34" charset="0"/>
                <a:cs typeface="Courier New" panose="02070309020205020404" pitchFamily="49" charset="0"/>
              </a:rPr>
              <a:t>.</a:t>
            </a:r>
            <a:endParaRPr lang="es-NI" sz="1400" dirty="0">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3030890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7" name="Rectangle 2"/>
          <p:cNvSpPr txBox="1">
            <a:spLocks noChangeArrowheads="1"/>
          </p:cNvSpPr>
          <p:nvPr/>
        </p:nvSpPr>
        <p:spPr>
          <a:xfrm>
            <a:off x="2424113" y="1"/>
            <a:ext cx="7543800" cy="428625"/>
          </a:xfrm>
          <a:prstGeom prst="rect">
            <a:avLst/>
          </a:prstGeom>
        </p:spPr>
        <p:txBody>
          <a:bodyPr>
            <a:normAutofit fontScale="82500" lnSpcReduction="20000"/>
          </a:bodyPr>
          <a:lstStyle/>
          <a:p>
            <a:pPr algn="ctr">
              <a:defRPr/>
            </a:pPr>
            <a:endParaRPr lang="es-ES" sz="3100" b="1" dirty="0">
              <a:solidFill>
                <a:srgbClr val="FF6600"/>
              </a:solidFill>
              <a:effectLst>
                <a:outerShdw blurRad="53975" dist="22860" dir="5400000" algn="tl" rotWithShape="0">
                  <a:srgbClr val="000000">
                    <a:alpha val="55000"/>
                  </a:srgbClr>
                </a:outerShdw>
              </a:effectLst>
              <a:latin typeface="+mj-lt"/>
              <a:ea typeface="+mj-ea"/>
              <a:cs typeface="+mj-cs"/>
            </a:endParaRPr>
          </a:p>
        </p:txBody>
      </p:sp>
      <p:sp>
        <p:nvSpPr>
          <p:cNvPr id="15366" name="14 CuadroTexto"/>
          <p:cNvSpPr txBox="1">
            <a:spLocks noChangeArrowheads="1"/>
          </p:cNvSpPr>
          <p:nvPr/>
        </p:nvSpPr>
        <p:spPr bwMode="auto">
          <a:xfrm>
            <a:off x="368486" y="544290"/>
            <a:ext cx="11655054" cy="1496564"/>
          </a:xfrm>
          <a:prstGeom prst="rect">
            <a:avLst/>
          </a:prstGeom>
          <a:ln/>
          <a:extLst/>
        </p:spPr>
        <p:style>
          <a:lnRef idx="1">
            <a:schemeClr val="accent4"/>
          </a:lnRef>
          <a:fillRef idx="3">
            <a:schemeClr val="accent4"/>
          </a:fillRef>
          <a:effectRef idx="2">
            <a:schemeClr val="accent4"/>
          </a:effectRef>
          <a:fontRef idx="minor">
            <a:schemeClr val="lt1"/>
          </a:fontRef>
        </p:style>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15000"/>
              </a:lnSpc>
              <a:spcAft>
                <a:spcPts val="800"/>
              </a:spcAft>
            </a:pPr>
            <a:r>
              <a:rPr lang="es-NI" sz="2000" b="1" dirty="0">
                <a:latin typeface="Courier New" panose="02070309020205020404" pitchFamily="49" charset="0"/>
                <a:ea typeface="Calibri" panose="020F0502020204030204" pitchFamily="34" charset="0"/>
                <a:cs typeface="Times New Roman" panose="02020603050405020304" pitchFamily="18" charset="0"/>
              </a:rPr>
              <a:t>8</a:t>
            </a:r>
            <a:r>
              <a:rPr lang="es-NI" sz="2000" b="1" dirty="0" smtClean="0">
                <a:latin typeface="Courier New" panose="02070309020205020404" pitchFamily="49" charset="0"/>
                <a:ea typeface="Calibri" panose="020F0502020204030204" pitchFamily="34" charset="0"/>
                <a:cs typeface="Times New Roman" panose="02020603050405020304" pitchFamily="18" charset="0"/>
              </a:rPr>
              <a:t>. Promover </a:t>
            </a:r>
            <a:r>
              <a:rPr lang="es-NI" sz="2000" b="1" dirty="0">
                <a:latin typeface="Courier New" panose="02070309020205020404" pitchFamily="49" charset="0"/>
                <a:ea typeface="Calibri" panose="020F0502020204030204" pitchFamily="34" charset="0"/>
                <a:cs typeface="Times New Roman" panose="02020603050405020304" pitchFamily="18" charset="0"/>
              </a:rPr>
              <a:t>el conocimiento, investigación, financiamiento e información sobre la adaptación y mitigación al cambio climático, así como la modernización y fortalecimiento de los sistemas de vigilancia y alerta temprana.</a:t>
            </a:r>
            <a:endParaRPr lang="es-NI"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ángulo 7"/>
          <p:cNvSpPr/>
          <p:nvPr/>
        </p:nvSpPr>
        <p:spPr>
          <a:xfrm>
            <a:off x="872633" y="0"/>
            <a:ext cx="10853159" cy="646331"/>
          </a:xfrm>
          <a:prstGeom prst="rect">
            <a:avLst/>
          </a:prstGeom>
        </p:spPr>
        <p:txBody>
          <a:bodyPr wrap="square">
            <a:spAutoFit/>
          </a:bodyPr>
          <a:lstStyle/>
          <a:p>
            <a:pPr algn="ctr"/>
            <a:r>
              <a:rPr lang="es-NI" sz="3600" dirty="0" smtClean="0">
                <a:solidFill>
                  <a:srgbClr val="5B9BD5">
                    <a:lumMod val="50000"/>
                  </a:srgbClr>
                </a:solidFill>
                <a:latin typeface="Arial Black" panose="020B0A04020102020204" pitchFamily="34" charset="0"/>
              </a:rPr>
              <a:t>LINEAMIENTOS DE LA POLITICA</a:t>
            </a:r>
            <a:endParaRPr lang="es-NI" sz="3600" dirty="0"/>
          </a:p>
        </p:txBody>
      </p:sp>
      <p:sp>
        <p:nvSpPr>
          <p:cNvPr id="2" name="Rectángulo 1"/>
          <p:cNvSpPr/>
          <p:nvPr/>
        </p:nvSpPr>
        <p:spPr>
          <a:xfrm>
            <a:off x="368486" y="2156518"/>
            <a:ext cx="11527260" cy="4541243"/>
          </a:xfrm>
          <a:prstGeom prst="rect">
            <a:avLst/>
          </a:prstGeom>
        </p:spPr>
        <p:txBody>
          <a:bodyPr wrap="square">
            <a:spAutoFit/>
          </a:bodyPr>
          <a:lstStyle/>
          <a:p>
            <a:pPr marL="285750" indent="-285750" algn="just">
              <a:lnSpc>
                <a:spcPct val="115000"/>
              </a:lnSpc>
              <a:spcAft>
                <a:spcPts val="800"/>
              </a:spcAft>
              <a:buFont typeface="Arial" panose="020B0604020202020204" pitchFamily="34" charset="0"/>
              <a:buChar char="•"/>
            </a:pPr>
            <a:r>
              <a:rPr lang="es-NI" dirty="0" smtClean="0">
                <a:latin typeface="Courier New" panose="02070309020205020404" pitchFamily="49" charset="0"/>
                <a:ea typeface="Calibri" panose="020F0502020204030204" pitchFamily="34" charset="0"/>
                <a:cs typeface="Courier New" panose="02070309020205020404" pitchFamily="49" charset="0"/>
              </a:rPr>
              <a:t>Se </a:t>
            </a:r>
            <a:r>
              <a:rPr lang="es-NI" dirty="0">
                <a:latin typeface="Courier New" panose="02070309020205020404" pitchFamily="49" charset="0"/>
                <a:ea typeface="Calibri" panose="020F0502020204030204" pitchFamily="34" charset="0"/>
                <a:cs typeface="Courier New" panose="02070309020205020404" pitchFamily="49" charset="0"/>
              </a:rPr>
              <a:t>continuará fortaleciendo la capacidad de respuesta comunitaria ante los desastres reduciendo la vulnerabilidad mediante una adecuada articulación en los territorios con las instituciones y los gobiernos locales a fin de asegurar respuesta y atención oportuna a las familias durante las emergencias.</a:t>
            </a:r>
            <a:endParaRPr lang="es-NI" sz="1400" dirty="0">
              <a:latin typeface="Courier New" panose="02070309020205020404" pitchFamily="49" charset="0"/>
              <a:ea typeface="Calibri" panose="020F0502020204030204" pitchFamily="34" charset="0"/>
              <a:cs typeface="Courier New" panose="02070309020205020404" pitchFamily="49"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Se continuará modernizando y fortaleciendo los servicios </a:t>
            </a:r>
            <a:r>
              <a:rPr lang="es-NI" dirty="0" err="1">
                <a:latin typeface="Courier New" panose="02070309020205020404" pitchFamily="49" charset="0"/>
                <a:ea typeface="Calibri" panose="020F0502020204030204" pitchFamily="34" charset="0"/>
                <a:cs typeface="Courier New" panose="02070309020205020404" pitchFamily="49" charset="0"/>
              </a:rPr>
              <a:t>hidrometeorológicos</a:t>
            </a:r>
            <a:r>
              <a:rPr lang="es-NI" dirty="0">
                <a:latin typeface="Courier New" panose="02070309020205020404" pitchFamily="49" charset="0"/>
                <a:ea typeface="Calibri" panose="020F0502020204030204" pitchFamily="34" charset="0"/>
                <a:cs typeface="Courier New" panose="02070309020205020404" pitchFamily="49" charset="0"/>
              </a:rPr>
              <a:t> y la implementación de los sistemas de alerta temprana.</a:t>
            </a:r>
            <a:endParaRPr lang="es-NI" sz="1400" dirty="0">
              <a:latin typeface="Courier New" panose="02070309020205020404" pitchFamily="49" charset="0"/>
              <a:ea typeface="Calibri" panose="020F0502020204030204" pitchFamily="34" charset="0"/>
              <a:cs typeface="Courier New" panose="02070309020205020404" pitchFamily="49"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Se continuarán perfeccionando la formación de personal técnico, en sistemas de alerta temprana, atención especializada a las emergencias, programas de acompañamiento y reducción de las vulnerabilidades de las poblaciones en riesgo o que se vean afectadas por desastres naturales o socio-naturales.</a:t>
            </a:r>
            <a:endParaRPr lang="es-NI" sz="1400" dirty="0">
              <a:latin typeface="Courier New" panose="02070309020205020404" pitchFamily="49" charset="0"/>
              <a:ea typeface="Calibri" panose="020F0502020204030204" pitchFamily="34" charset="0"/>
              <a:cs typeface="Courier New" panose="02070309020205020404" pitchFamily="49" charset="0"/>
            </a:endParaRPr>
          </a:p>
          <a:p>
            <a:pPr marL="285750" indent="-285750" algn="just">
              <a:lnSpc>
                <a:spcPct val="115000"/>
              </a:lnSpc>
              <a:spcAft>
                <a:spcPts val="800"/>
              </a:spcAft>
              <a:buFont typeface="Arial" panose="020B0604020202020204" pitchFamily="34" charset="0"/>
              <a:buChar char="•"/>
            </a:pPr>
            <a:r>
              <a:rPr lang="es-NI" dirty="0">
                <a:latin typeface="Courier New" panose="02070309020205020404" pitchFamily="49" charset="0"/>
                <a:ea typeface="Calibri" panose="020F0502020204030204" pitchFamily="34" charset="0"/>
                <a:cs typeface="Courier New" panose="02070309020205020404" pitchFamily="49" charset="0"/>
              </a:rPr>
              <a:t>Fortalecer y promover el conocimiento Científico-Técnico sobre los riesgos a los fenómenos </a:t>
            </a:r>
            <a:r>
              <a:rPr lang="es-NI" dirty="0" err="1">
                <a:latin typeface="Courier New" panose="02070309020205020404" pitchFamily="49" charset="0"/>
                <a:ea typeface="Calibri" panose="020F0502020204030204" pitchFamily="34" charset="0"/>
                <a:cs typeface="Courier New" panose="02070309020205020404" pitchFamily="49" charset="0"/>
              </a:rPr>
              <a:t>hidrometerologicos</a:t>
            </a:r>
            <a:r>
              <a:rPr lang="es-NI" dirty="0">
                <a:latin typeface="Courier New" panose="02070309020205020404" pitchFamily="49" charset="0"/>
                <a:ea typeface="Calibri" panose="020F0502020204030204" pitchFamily="34" charset="0"/>
                <a:cs typeface="Courier New" panose="02070309020205020404" pitchFamily="49" charset="0"/>
              </a:rPr>
              <a:t> y climáticos, mediante el desarrollo de un sistema de información  y generación del conocimiento </a:t>
            </a:r>
            <a:r>
              <a:rPr lang="es-NI" dirty="0" smtClean="0">
                <a:latin typeface="Courier New" panose="02070309020205020404" pitchFamily="49" charset="0"/>
                <a:ea typeface="Calibri" panose="020F0502020204030204" pitchFamily="34" charset="0"/>
                <a:cs typeface="Courier New" panose="02070309020205020404" pitchFamily="49" charset="0"/>
              </a:rPr>
              <a:t>científico</a:t>
            </a:r>
            <a:endParaRPr lang="es-NI" sz="1400" dirty="0">
              <a:effectLst/>
              <a:latin typeface="Courier New" panose="02070309020205020404" pitchFamily="49" charset="0"/>
              <a:ea typeface="Calibri" panose="020F0502020204030204" pitchFamily="34" charset="0"/>
              <a:cs typeface="Courier New" panose="02070309020205020404" pitchFamily="49" charset="0"/>
            </a:endParaRPr>
          </a:p>
        </p:txBody>
      </p:sp>
    </p:spTree>
    <p:extLst>
      <p:ext uri="{BB962C8B-B14F-4D97-AF65-F5344CB8AC3E}">
        <p14:creationId xmlns:p14="http://schemas.microsoft.com/office/powerpoint/2010/main" val="26859297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842" name="Straight Connector 4"/>
          <p:cNvCxnSpPr>
            <a:cxnSpLocks noChangeShapeType="1"/>
          </p:cNvCxnSpPr>
          <p:nvPr/>
        </p:nvCxnSpPr>
        <p:spPr bwMode="auto">
          <a:xfrm>
            <a:off x="1524000" y="0"/>
            <a:ext cx="914400" cy="0"/>
          </a:xfrm>
          <a:prstGeom prst="line">
            <a:avLst/>
          </a:prstGeom>
          <a:noFill/>
          <a:ln w="0" algn="ctr">
            <a:solidFill>
              <a:srgbClr val="FBFFFF"/>
            </a:solidFill>
            <a:miter lim="800000"/>
            <a:headEnd/>
            <a:tailEnd/>
          </a:ln>
          <a:extLst>
            <a:ext uri="{909E8E84-426E-40DD-AFC4-6F175D3DCCD1}">
              <a14:hiddenFill xmlns:a14="http://schemas.microsoft.com/office/drawing/2010/main">
                <a:noFill/>
              </a14:hiddenFill>
            </a:ext>
          </a:extLst>
        </p:spPr>
      </p:cxnSp>
      <p:sp>
        <p:nvSpPr>
          <p:cNvPr id="35843"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B0AE09-DDEE-40B9-A662-4F1DB74ED5F4}" type="slidenum">
              <a:rPr lang="es-ES" altLang="es-NI" smtClean="0">
                <a:solidFill>
                  <a:srgbClr val="A7A399"/>
                </a:solidFill>
              </a:rPr>
              <a:pPr/>
              <a:t>26</a:t>
            </a:fld>
            <a:endParaRPr lang="es-ES" altLang="es-NI" smtClean="0">
              <a:solidFill>
                <a:srgbClr val="A7A399"/>
              </a:solidFill>
            </a:endParaRPr>
          </a:p>
        </p:txBody>
      </p:sp>
      <p:sp>
        <p:nvSpPr>
          <p:cNvPr id="35844" name="WordArt 6"/>
          <p:cNvSpPr>
            <a:spLocks noChangeArrowheads="1" noChangeShapeType="1" noTextEdit="1"/>
          </p:cNvSpPr>
          <p:nvPr/>
        </p:nvSpPr>
        <p:spPr bwMode="auto">
          <a:xfrm>
            <a:off x="2855914" y="1268413"/>
            <a:ext cx="6696075" cy="374491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s-NI" sz="3600" kern="10">
                <a:solidFill>
                  <a:srgbClr val="0000CC"/>
                </a:solidFill>
                <a:effectLst>
                  <a:outerShdw dist="35921" dir="2700000" algn="ctr" rotWithShape="0">
                    <a:srgbClr val="C0C0C0">
                      <a:alpha val="79999"/>
                    </a:srgbClr>
                  </a:outerShdw>
                </a:effectLst>
                <a:latin typeface="Impact" panose="020B0806030902050204" pitchFamily="34" charset="0"/>
              </a:rPr>
              <a:t>MUCHAS</a:t>
            </a:r>
          </a:p>
          <a:p>
            <a:pPr algn="ctr"/>
            <a:r>
              <a:rPr lang="es-NI" sz="3600" kern="10">
                <a:solidFill>
                  <a:srgbClr val="0000CC"/>
                </a:solidFill>
                <a:effectLst>
                  <a:outerShdw dist="35921" dir="2700000" algn="ctr" rotWithShape="0">
                    <a:srgbClr val="C0C0C0">
                      <a:alpha val="79999"/>
                    </a:srgbClr>
                  </a:outerShdw>
                </a:effectLst>
                <a:latin typeface="Impact" panose="020B0806030902050204" pitchFamily="34" charset="0"/>
              </a:rPr>
              <a:t>GRACIAS</a:t>
            </a:r>
          </a:p>
        </p:txBody>
      </p:sp>
    </p:spTree>
    <p:extLst>
      <p:ext uri="{BB962C8B-B14F-4D97-AF65-F5344CB8AC3E}">
        <p14:creationId xmlns:p14="http://schemas.microsoft.com/office/powerpoint/2010/main" val="399724904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1788</TotalTime>
  <Words>4580</Words>
  <Application>Microsoft Office PowerPoint</Application>
  <PresentationFormat>Panorámica</PresentationFormat>
  <Paragraphs>297</Paragraphs>
  <Slides>26</Slides>
  <Notes>19</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26</vt:i4>
      </vt:variant>
    </vt:vector>
  </HeadingPairs>
  <TitlesOfParts>
    <vt:vector size="37" baseType="lpstr">
      <vt:lpstr>Arial</vt:lpstr>
      <vt:lpstr>Arial Black</vt:lpstr>
      <vt:lpstr>Calibri</vt:lpstr>
      <vt:lpstr>Calibri Light</vt:lpstr>
      <vt:lpstr>Courier New</vt:lpstr>
      <vt:lpstr>Courier PS Bold</vt:lpstr>
      <vt:lpstr>Impact</vt:lpstr>
      <vt:lpstr>Symbol</vt:lpstr>
      <vt:lpstr>Tahoma</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Magro05</cp:lastModifiedBy>
  <cp:revision>161</cp:revision>
  <dcterms:created xsi:type="dcterms:W3CDTF">2015-10-28T21:06:57Z</dcterms:created>
  <dcterms:modified xsi:type="dcterms:W3CDTF">2018-01-08T23:26:48Z</dcterms:modified>
</cp:coreProperties>
</file>