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92" r:id="rId1"/>
  </p:sldMasterIdLst>
  <p:notesMasterIdLst>
    <p:notesMasterId r:id="rId35"/>
  </p:notesMasterIdLst>
  <p:handoutMasterIdLst>
    <p:handoutMasterId r:id="rId36"/>
  </p:handoutMasterIdLst>
  <p:sldIdLst>
    <p:sldId id="525" r:id="rId2"/>
    <p:sldId id="526" r:id="rId3"/>
    <p:sldId id="527" r:id="rId4"/>
    <p:sldId id="528" r:id="rId5"/>
    <p:sldId id="529" r:id="rId6"/>
    <p:sldId id="530" r:id="rId7"/>
    <p:sldId id="531" r:id="rId8"/>
    <p:sldId id="532" r:id="rId9"/>
    <p:sldId id="533" r:id="rId10"/>
    <p:sldId id="534" r:id="rId11"/>
    <p:sldId id="535" r:id="rId12"/>
    <p:sldId id="536" r:id="rId13"/>
    <p:sldId id="537" r:id="rId14"/>
    <p:sldId id="538" r:id="rId15"/>
    <p:sldId id="539" r:id="rId16"/>
    <p:sldId id="540" r:id="rId17"/>
    <p:sldId id="541" r:id="rId18"/>
    <p:sldId id="557" r:id="rId19"/>
    <p:sldId id="542" r:id="rId20"/>
    <p:sldId id="543" r:id="rId21"/>
    <p:sldId id="544" r:id="rId22"/>
    <p:sldId id="546" r:id="rId23"/>
    <p:sldId id="545" r:id="rId24"/>
    <p:sldId id="547" r:id="rId25"/>
    <p:sldId id="548" r:id="rId26"/>
    <p:sldId id="549" r:id="rId27"/>
    <p:sldId id="550" r:id="rId28"/>
    <p:sldId id="551" r:id="rId29"/>
    <p:sldId id="552" r:id="rId30"/>
    <p:sldId id="553" r:id="rId31"/>
    <p:sldId id="554" r:id="rId32"/>
    <p:sldId id="555" r:id="rId33"/>
    <p:sldId id="556" r:id="rId34"/>
  </p:sldIdLst>
  <p:sldSz cx="9144000" cy="6858000" type="screen4x3"/>
  <p:notesSz cx="6858000" cy="919956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5BE2"/>
    <a:srgbClr val="FFFFCC"/>
    <a:srgbClr val="1DC4FF"/>
    <a:srgbClr val="CC6600"/>
    <a:srgbClr val="FFB19F"/>
    <a:srgbClr val="FF3300"/>
    <a:srgbClr val="EAC7F1"/>
    <a:srgbClr val="FF33CC"/>
    <a:srgbClr val="EED0F4"/>
    <a:srgbClr val="E5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1921" autoAdjust="0"/>
  </p:normalViewPr>
  <p:slideViewPr>
    <p:cSldViewPr>
      <p:cViewPr varScale="1">
        <p:scale>
          <a:sx n="78" d="100"/>
          <a:sy n="78" d="100"/>
        </p:scale>
        <p:origin x="-9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Relationship Id="rId4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N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cap="none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Book Antiqua" panose="02040602050305030304" pitchFamily="18" charset="0"/>
                <a:ea typeface="+mn-ea"/>
                <a:cs typeface="+mn-cs"/>
              </a:defRPr>
            </a:pPr>
            <a:r>
              <a:rPr lang="es-CR" sz="1800"/>
              <a:t>Evolucion del GINI</a:t>
            </a:r>
          </a:p>
        </c:rich>
      </c:tx>
      <c:layout>
        <c:manualLayout>
          <c:xMode val="edge"/>
          <c:yMode val="edge"/>
          <c:x val="0.40840457936179025"/>
          <c:y val="4.6783617114036544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6.5521964359718188E-2"/>
          <c:y val="0.15464564080754417"/>
          <c:w val="0.91868856195607107"/>
          <c:h val="0.688410795522255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'[GRAFICO_GINI.xlsx] GINI &amp; SENSI'!$C$3</c:f>
              <c:strCache>
                <c:ptCount val="1"/>
                <c:pt idx="0">
                  <c:v>1993</c:v>
                </c:pt>
              </c:strCache>
            </c:strRef>
          </c:tx>
          <c:spPr>
            <a:solidFill>
              <a:srgbClr val="0000FF"/>
            </a:solidFill>
            <a:ln w="25400" cap="flat" cmpd="sng" algn="ctr">
              <a:noFill/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Book Antiqua" panose="02040602050305030304" pitchFamily="18" charset="0"/>
                    <a:ea typeface="+mn-ea"/>
                    <a:cs typeface="+mn-cs"/>
                  </a:defRPr>
                </a:pPr>
                <a:endParaRPr lang="es-N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'[GRAFICO_GINI.xlsx] GINI &amp; SENSI'!$B$4:$B$6</c:f>
              <c:strCache>
                <c:ptCount val="3"/>
                <c:pt idx="0">
                  <c:v>Nacional</c:v>
                </c:pt>
                <c:pt idx="1">
                  <c:v>Urbano</c:v>
                </c:pt>
                <c:pt idx="2">
                  <c:v>Rural</c:v>
                </c:pt>
              </c:strCache>
            </c:strRef>
          </c:cat>
          <c:val>
            <c:numRef>
              <c:f>'[GRAFICO_GINI.xlsx] GINI &amp; SENSI'!$C$4:$C$6</c:f>
              <c:numCache>
                <c:formatCode>_(* #,##0.00_);_(* \(#,##0.00\);_(* "-"??_);_(@_)</c:formatCode>
                <c:ptCount val="3"/>
                <c:pt idx="0">
                  <c:v>0.49</c:v>
                </c:pt>
                <c:pt idx="1">
                  <c:v>0.45</c:v>
                </c:pt>
                <c:pt idx="2">
                  <c:v>0.43</c:v>
                </c:pt>
              </c:numCache>
            </c:numRef>
          </c:val>
        </c:ser>
        <c:ser>
          <c:idx val="1"/>
          <c:order val="1"/>
          <c:tx>
            <c:strRef>
              <c:f>'[GRAFICO_GINI.xlsx] GINI &amp; SENSI'!$D$3</c:f>
              <c:strCache>
                <c:ptCount val="1"/>
                <c:pt idx="0">
                  <c:v>1998</c:v>
                </c:pt>
              </c:strCache>
            </c:strRef>
          </c:tx>
          <c:spPr>
            <a:solidFill>
              <a:srgbClr val="0000FF"/>
            </a:solidFill>
            <a:ln w="25400" cap="flat" cmpd="sng" algn="ctr">
              <a:noFill/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Book Antiqua" panose="02040602050305030304" pitchFamily="18" charset="0"/>
                    <a:ea typeface="+mn-ea"/>
                    <a:cs typeface="+mn-cs"/>
                  </a:defRPr>
                </a:pPr>
                <a:endParaRPr lang="es-N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'[GRAFICO_GINI.xlsx] GINI &amp; SENSI'!$B$4:$B$6</c:f>
              <c:strCache>
                <c:ptCount val="3"/>
                <c:pt idx="0">
                  <c:v>Nacional</c:v>
                </c:pt>
                <c:pt idx="1">
                  <c:v>Urbano</c:v>
                </c:pt>
                <c:pt idx="2">
                  <c:v>Rural</c:v>
                </c:pt>
              </c:strCache>
            </c:strRef>
          </c:cat>
          <c:val>
            <c:numRef>
              <c:f>'[GRAFICO_GINI.xlsx] GINI &amp; SENSI'!$D$4:$D$6</c:f>
              <c:numCache>
                <c:formatCode>_(* #,##0.00_);_(* \(#,##0.00\);_(* "-"??_);_(@_)</c:formatCode>
                <c:ptCount val="3"/>
                <c:pt idx="0">
                  <c:v>0.44999999999999996</c:v>
                </c:pt>
                <c:pt idx="1">
                  <c:v>0.44</c:v>
                </c:pt>
                <c:pt idx="2">
                  <c:v>0.37</c:v>
                </c:pt>
              </c:numCache>
            </c:numRef>
          </c:val>
        </c:ser>
        <c:ser>
          <c:idx val="2"/>
          <c:order val="2"/>
          <c:tx>
            <c:strRef>
              <c:f>'[GRAFICO_GINI.xlsx] GINI &amp; SENSI'!$E$3</c:f>
              <c:strCache>
                <c:ptCount val="1"/>
                <c:pt idx="0">
                  <c:v>2001</c:v>
                </c:pt>
              </c:strCache>
            </c:strRef>
          </c:tx>
          <c:spPr>
            <a:solidFill>
              <a:srgbClr val="0000FF"/>
            </a:solidFill>
            <a:ln w="25400" cap="flat" cmpd="sng" algn="ctr">
              <a:noFill/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Book Antiqua" panose="02040602050305030304" pitchFamily="18" charset="0"/>
                    <a:ea typeface="+mn-ea"/>
                    <a:cs typeface="+mn-cs"/>
                  </a:defRPr>
                </a:pPr>
                <a:endParaRPr lang="es-N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'[GRAFICO_GINI.xlsx] GINI &amp; SENSI'!$B$4:$B$6</c:f>
              <c:strCache>
                <c:ptCount val="3"/>
                <c:pt idx="0">
                  <c:v>Nacional</c:v>
                </c:pt>
                <c:pt idx="1">
                  <c:v>Urbano</c:v>
                </c:pt>
                <c:pt idx="2">
                  <c:v>Rural</c:v>
                </c:pt>
              </c:strCache>
            </c:strRef>
          </c:cat>
          <c:val>
            <c:numRef>
              <c:f>'[GRAFICO_GINI.xlsx] GINI &amp; SENSI'!$E$4:$E$6</c:f>
              <c:numCache>
                <c:formatCode>_(* #,##0.00_);_(* \(#,##0.00\);_(* "-"??_);_(@_)</c:formatCode>
                <c:ptCount val="3"/>
                <c:pt idx="0">
                  <c:v>0.43</c:v>
                </c:pt>
                <c:pt idx="1">
                  <c:v>0.41</c:v>
                </c:pt>
                <c:pt idx="2">
                  <c:v>0.35</c:v>
                </c:pt>
              </c:numCache>
            </c:numRef>
          </c:val>
        </c:ser>
        <c:ser>
          <c:idx val="3"/>
          <c:order val="3"/>
          <c:tx>
            <c:strRef>
              <c:f>'[GRAFICO_GINI.xlsx] GINI &amp; SENSI'!$F$3</c:f>
              <c:strCache>
                <c:ptCount val="1"/>
                <c:pt idx="0">
                  <c:v>2005</c:v>
                </c:pt>
              </c:strCache>
            </c:strRef>
          </c:tx>
          <c:spPr>
            <a:solidFill>
              <a:srgbClr val="0000FF"/>
            </a:solidFill>
            <a:ln w="25400" cap="flat" cmpd="sng" algn="ctr">
              <a:noFill/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Book Antiqua" panose="02040602050305030304" pitchFamily="18" charset="0"/>
                    <a:ea typeface="+mn-ea"/>
                    <a:cs typeface="+mn-cs"/>
                  </a:defRPr>
                </a:pPr>
                <a:endParaRPr lang="es-N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'[GRAFICO_GINI.xlsx] GINI &amp; SENSI'!$B$4:$B$6</c:f>
              <c:strCache>
                <c:ptCount val="3"/>
                <c:pt idx="0">
                  <c:v>Nacional</c:v>
                </c:pt>
                <c:pt idx="1">
                  <c:v>Urbano</c:v>
                </c:pt>
                <c:pt idx="2">
                  <c:v>Rural</c:v>
                </c:pt>
              </c:strCache>
            </c:strRef>
          </c:cat>
          <c:val>
            <c:numRef>
              <c:f>'[GRAFICO_GINI.xlsx] GINI &amp; SENSI'!$F$4:$F$6</c:f>
              <c:numCache>
                <c:formatCode>_(* #,##0.00_);_(* \(#,##0.00\);_(* "-"??_);_(@_)</c:formatCode>
                <c:ptCount val="3"/>
                <c:pt idx="0">
                  <c:v>0.4</c:v>
                </c:pt>
                <c:pt idx="1">
                  <c:v>0.38</c:v>
                </c:pt>
                <c:pt idx="2">
                  <c:v>0.34</c:v>
                </c:pt>
              </c:numCache>
            </c:numRef>
          </c:val>
        </c:ser>
        <c:ser>
          <c:idx val="4"/>
          <c:order val="4"/>
          <c:tx>
            <c:strRef>
              <c:f>'[GRAFICO_GINI.xlsx] GINI &amp; SENSI'!$G$3</c:f>
              <c:strCache>
                <c:ptCount val="1"/>
                <c:pt idx="0">
                  <c:v>2009</c:v>
                </c:pt>
              </c:strCache>
            </c:strRef>
          </c:tx>
          <c:spPr>
            <a:solidFill>
              <a:srgbClr val="0000FF"/>
            </a:solidFill>
            <a:ln w="25400" cap="flat" cmpd="sng" algn="ctr">
              <a:noFill/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Book Antiqua" panose="02040602050305030304" pitchFamily="18" charset="0"/>
                    <a:ea typeface="+mn-ea"/>
                    <a:cs typeface="+mn-cs"/>
                  </a:defRPr>
                </a:pPr>
                <a:endParaRPr lang="es-N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'[GRAFICO_GINI.xlsx] GINI &amp; SENSI'!$B$4:$B$6</c:f>
              <c:strCache>
                <c:ptCount val="3"/>
                <c:pt idx="0">
                  <c:v>Nacional</c:v>
                </c:pt>
                <c:pt idx="1">
                  <c:v>Urbano</c:v>
                </c:pt>
                <c:pt idx="2">
                  <c:v>Rural</c:v>
                </c:pt>
              </c:strCache>
            </c:strRef>
          </c:cat>
          <c:val>
            <c:numRef>
              <c:f>'[GRAFICO_GINI.xlsx] GINI &amp; SENSI'!$G$4:$G$6</c:f>
              <c:numCache>
                <c:formatCode>_(* #,##0.00_);_(* \(#,##0.00\);_(* "-"??_);_(@_)</c:formatCode>
                <c:ptCount val="3"/>
                <c:pt idx="0">
                  <c:v>0.37109999999999999</c:v>
                </c:pt>
                <c:pt idx="1">
                  <c:v>0.35089999999999999</c:v>
                </c:pt>
                <c:pt idx="2">
                  <c:v>0.30980000000000002</c:v>
                </c:pt>
              </c:numCache>
            </c:numRef>
          </c:val>
        </c:ser>
        <c:ser>
          <c:idx val="5"/>
          <c:order val="5"/>
          <c:tx>
            <c:strRef>
              <c:f>'[GRAFICO_GINI.xlsx] GINI &amp; SENSI'!$H$3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0000FF"/>
            </a:solidFill>
            <a:ln w="25400" cap="flat" cmpd="sng" algn="ctr">
              <a:noFill/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Book Antiqua" panose="02040602050305030304" pitchFamily="18" charset="0"/>
                    <a:ea typeface="+mn-ea"/>
                    <a:cs typeface="+mn-cs"/>
                  </a:defRPr>
                </a:pPr>
                <a:endParaRPr lang="es-N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'[GRAFICO_GINI.xlsx] GINI &amp; SENSI'!$B$4:$B$6</c:f>
              <c:strCache>
                <c:ptCount val="3"/>
                <c:pt idx="0">
                  <c:v>Nacional</c:v>
                </c:pt>
                <c:pt idx="1">
                  <c:v>Urbano</c:v>
                </c:pt>
                <c:pt idx="2">
                  <c:v>Rural</c:v>
                </c:pt>
              </c:strCache>
            </c:strRef>
          </c:cat>
          <c:val>
            <c:numRef>
              <c:f>'[GRAFICO_GINI.xlsx] GINI &amp; SENSI'!$H$4:$H$6</c:f>
              <c:numCache>
                <c:formatCode>_(* #,##0.00_);_(* \(#,##0.00\);_(* "-"??_);_(@_)</c:formatCode>
                <c:ptCount val="3"/>
                <c:pt idx="0">
                  <c:v>0.38069999999999998</c:v>
                </c:pt>
                <c:pt idx="1">
                  <c:v>0.36259999999999998</c:v>
                </c:pt>
                <c:pt idx="2" formatCode="0.00">
                  <c:v>0.30980000000000002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35"/>
        <c:axId val="81711488"/>
        <c:axId val="81713408"/>
      </c:barChart>
      <c:catAx>
        <c:axId val="8171148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Book Antiqua" panose="02040602050305030304" pitchFamily="18" charset="0"/>
                    <a:ea typeface="+mn-ea"/>
                    <a:cs typeface="+mn-cs"/>
                  </a:defRPr>
                </a:pPr>
                <a:r>
                  <a:rPr lang="es-NI"/>
                  <a:t>Fuente</a:t>
                </a:r>
                <a:r>
                  <a:rPr lang="es-NI" baseline="0"/>
                  <a:t>: EMNV 1993, 1998, 2001, 2005, 2009 y 2014</a:t>
                </a:r>
                <a:endParaRPr lang="es-NI"/>
              </a:p>
            </c:rich>
          </c:tx>
          <c:layout>
            <c:manualLayout>
              <c:xMode val="edge"/>
              <c:yMode val="edge"/>
              <c:x val="4.0470532445651235E-3"/>
              <c:y val="0.94369146518145397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Book Antiqua" panose="02040602050305030304" pitchFamily="18" charset="0"/>
                <a:ea typeface="+mn-ea"/>
                <a:cs typeface="+mn-cs"/>
              </a:defRPr>
            </a:pPr>
            <a:endParaRPr lang="es-NI"/>
          </a:p>
        </c:txPr>
        <c:crossAx val="81713408"/>
        <c:crosses val="autoZero"/>
        <c:auto val="1"/>
        <c:lblAlgn val="ctr"/>
        <c:lblOffset val="100"/>
        <c:noMultiLvlLbl val="0"/>
      </c:catAx>
      <c:valAx>
        <c:axId val="81713408"/>
        <c:scaling>
          <c:orientation val="minMax"/>
        </c:scaling>
        <c:delete val="0"/>
        <c:axPos val="l"/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Book Antiqua" panose="02040602050305030304" pitchFamily="18" charset="0"/>
                <a:ea typeface="+mn-ea"/>
                <a:cs typeface="+mn-cs"/>
              </a:defRPr>
            </a:pPr>
            <a:endParaRPr lang="es-NI"/>
          </a:p>
        </c:txPr>
        <c:crossAx val="81711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0240037458622149"/>
          <c:y val="0.14177316133355672"/>
          <c:w val="0.47433936207729399"/>
          <c:h val="0.1075715641927737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Book Antiqua" panose="02040602050305030304" pitchFamily="18" charset="0"/>
              <a:ea typeface="+mn-ea"/>
              <a:cs typeface="+mn-cs"/>
            </a:defRPr>
          </a:pPr>
          <a:endParaRPr lang="es-N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latin typeface="Book Antiqua" panose="02040602050305030304" pitchFamily="18" charset="0"/>
        </a:defRPr>
      </a:pPr>
      <a:endParaRPr lang="es-NI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1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35000"/>
          <a:lumOff val="65000"/>
        </a:schemeClr>
      </a:solidFill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/>
    <cs:fontRef idx="minor">
      <a:schemeClr val="dk1"/>
    </cs:fontRef>
    <cs:spPr>
      <a:noFill/>
      <a:ln w="25400" cap="flat" cmpd="sng" algn="ctr">
        <a:solidFill>
          <a:schemeClr val="phClr"/>
        </a:solidFill>
        <a:miter lim="800000"/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dk1"/>
    </cs:fontRef>
    <cs:spPr>
      <a:ln w="19050" cap="flat" cmpd="sng" algn="ctr">
        <a:solidFill>
          <a:schemeClr val="phClr"/>
        </a:solidFill>
        <a:miter lim="800000"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1"/>
    <cs:effectRef idx="0"/>
    <cs:fontRef idx="minor">
      <a:schemeClr val="tx1"/>
    </cs:fontRef>
    <cs:spPr>
      <a:ln w="9525">
        <a:solidFill>
          <a:schemeClr val="phClr"/>
        </a:solidFill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0" kern="1200" cap="none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ángulo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751" tIns="45876" rIns="91751" bIns="45876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5603" name="Rectángulo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751" tIns="45876" rIns="91751" bIns="4587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5604" name="Rectángulo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37600"/>
            <a:ext cx="2971800" cy="4603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751" tIns="45876" rIns="91751" bIns="45876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5605" name="Rectángulo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737600"/>
            <a:ext cx="2971800" cy="4603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751" tIns="45876" rIns="91751" bIns="4587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BA27A96-D47A-4A26-8BBF-D47303AB574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7462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ángulo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751" tIns="45876" rIns="91751" bIns="45876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7411" name="Rectángulo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751" tIns="45876" rIns="91751" bIns="4587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7108" name="Rectángulo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0300" y="690563"/>
            <a:ext cx="4598988" cy="34496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ángulo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70388"/>
            <a:ext cx="5486400" cy="41386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751" tIns="45876" rIns="91751" bIns="458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7414" name="Rectángulo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37600"/>
            <a:ext cx="2971800" cy="4603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751" tIns="45876" rIns="91751" bIns="45876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7415" name="Rectángulo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737600"/>
            <a:ext cx="2971800" cy="4603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751" tIns="45876" rIns="91751" bIns="4587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96FF258-806F-4EFC-8528-1E7E30110A7E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36008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6FF258-806F-4EFC-8528-1E7E30110A7E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98447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baseline="0" noProof="0" smtClean="0"/>
              <a:t>Un </a:t>
            </a:r>
            <a:r>
              <a:rPr lang="es-CR" baseline="0" noProof="0" dirty="0" smtClean="0"/>
              <a:t>21.1% de los hogares reportaron haber recibido algún programa social en los últimos 12 meses y 38.2% han recibido al menos un programa social en el pasado (en cualquier momento).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R" baseline="0" noProof="0" dirty="0" smtClean="0"/>
              <a:t>Programas incluidos:  </a:t>
            </a:r>
            <a:r>
              <a:rPr lang="es-C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Hambre cero, Usura cero, Bono solidario, Paquete alimenticio solidario, Programa CRISSOL, Patio saludable, Vivienda digna y Plan techo, Asistencia a CDI o CCO (&lt;6 años), Programa de bienestar social, Crédito rural.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C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s-CR" baseline="0" noProof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1DFE4-8E92-43DE-BAAE-F577BB95E55D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4377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6FF258-806F-4EFC-8528-1E7E30110A7E}" type="slidenum">
              <a:rPr lang="fr-FR" smtClean="0"/>
              <a:pPr>
                <a:defRPr/>
              </a:pPr>
              <a:t>30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70703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6FF258-806F-4EFC-8528-1E7E30110A7E}" type="slidenum">
              <a:rPr lang="fr-FR" smtClean="0"/>
              <a:pPr>
                <a:defRPr/>
              </a:pPr>
              <a:t>32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07244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NI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6FF258-806F-4EFC-8528-1E7E30110A7E}" type="slidenum">
              <a:rPr lang="fr-FR" smtClean="0"/>
              <a:pPr>
                <a:defRPr/>
              </a:pPr>
              <a:t>33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4805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AR" sz="1200" dirty="0" smtClean="0"/>
              <a:t>SEPRES – SPPN = Secretaria de la Presidencia;  </a:t>
            </a:r>
            <a:r>
              <a:rPr lang="en-US" dirty="0" smtClean="0"/>
              <a:t>BCN</a:t>
            </a:r>
            <a:r>
              <a:rPr lang="en-US" baseline="0" dirty="0" smtClean="0"/>
              <a:t> = Banco Central de Nicaragua; MHCP = </a:t>
            </a:r>
            <a:r>
              <a:rPr lang="es-AR" sz="1200" dirty="0" smtClean="0"/>
              <a:t>Ministerio de Hacienda y Crédito Público;</a:t>
            </a:r>
            <a:r>
              <a:rPr lang="es-AR" sz="1200" baseline="0" dirty="0" smtClean="0"/>
              <a:t> </a:t>
            </a:r>
            <a:r>
              <a:rPr lang="es-AR" sz="1200" dirty="0" smtClean="0"/>
              <a:t>MINSA</a:t>
            </a:r>
            <a:endParaRPr lang="es-CR" dirty="0" smtClean="0"/>
          </a:p>
          <a:p>
            <a:r>
              <a:rPr lang="es-AR" sz="1200" dirty="0" smtClean="0"/>
              <a:t> = Ministerio de Salud; MINED = Ministerio de Educación; MIFAN = Ministerio de la Familia, Adolescencia y Niñez;</a:t>
            </a:r>
            <a:r>
              <a:rPr lang="es-AR" sz="1200" baseline="0" dirty="0" smtClean="0"/>
              <a:t> </a:t>
            </a:r>
            <a:r>
              <a:rPr lang="es-AR" sz="1200" dirty="0" smtClean="0"/>
              <a:t>MEFCCA = Ministerio de Economía Familiar, Comunitaria, Cooperativa y Asociativa; MIFIC = Ministerio de Fomento, Industria y Comercio; MITRAB = Ministerio del Trabajo; ENACAL = Empresa Nacional de Aguay Alcantarillado;</a:t>
            </a:r>
            <a:r>
              <a:rPr lang="es-AR" sz="1200" baseline="0" dirty="0" smtClean="0"/>
              <a:t> </a:t>
            </a:r>
            <a:r>
              <a:rPr lang="es-AR" sz="1200" dirty="0" smtClean="0"/>
              <a:t>INVUR = Instituto Nacional de la Vivienda Urbana y Rural;</a:t>
            </a:r>
            <a:r>
              <a:rPr lang="es-AR" sz="1200" baseline="0" dirty="0" smtClean="0"/>
              <a:t> </a:t>
            </a:r>
            <a:r>
              <a:rPr lang="es-AR" sz="1200" dirty="0" smtClean="0"/>
              <a:t>PGR = Procuraduría General de la Republica;</a:t>
            </a:r>
            <a:r>
              <a:rPr lang="es-AR" sz="1200" baseline="0" dirty="0" smtClean="0"/>
              <a:t> y IP = </a:t>
            </a:r>
            <a:r>
              <a:rPr lang="es-AR" sz="1200" dirty="0" smtClean="0"/>
              <a:t>Intendencia de la Propiedad.</a:t>
            </a:r>
            <a:endParaRPr lang="es-C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1DFE4-8E92-43DE-BAAE-F577BB95E55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62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NI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6FF258-806F-4EFC-8528-1E7E30110A7E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96586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NI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6FF258-806F-4EFC-8528-1E7E30110A7E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83493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NI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6FF258-806F-4EFC-8528-1E7E30110A7E}" type="slidenum">
              <a:rPr lang="fr-FR" smtClean="0"/>
              <a:pPr>
                <a:defRPr/>
              </a:pPr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75828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NI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6FF258-806F-4EFC-8528-1E7E30110A7E}" type="slidenum">
              <a:rPr lang="fr-FR" smtClean="0"/>
              <a:pPr>
                <a:defRPr/>
              </a:pPr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94263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NI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6FF258-806F-4EFC-8528-1E7E30110A7E}" type="slidenum">
              <a:rPr lang="fr-FR" smtClean="0"/>
              <a:pPr>
                <a:defRPr/>
              </a:pPr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19669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NI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6FF258-806F-4EFC-8528-1E7E30110A7E}" type="slidenum">
              <a:rPr lang="fr-FR" smtClean="0"/>
              <a:pPr>
                <a:defRPr/>
              </a:pPr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21532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noProof="0" dirty="0" smtClean="0"/>
              <a:t>Aumento del consumo</a:t>
            </a:r>
            <a:r>
              <a:rPr lang="es-CR" baseline="0" noProof="0" dirty="0" smtClean="0"/>
              <a:t> debido al cambio del tamaño del hogar = 11. 5 puntos porcentuales lo cuál es aproximadamente una tercera parte del aumento total observado.</a:t>
            </a:r>
            <a:endParaRPr lang="es-CR" noProof="0" dirty="0" smtClean="0"/>
          </a:p>
          <a:p>
            <a:r>
              <a:rPr lang="es-CR" noProof="0" dirty="0" smtClean="0"/>
              <a:t>Disminución de pobreza</a:t>
            </a:r>
            <a:r>
              <a:rPr lang="es-CR" baseline="0" noProof="0" dirty="0" smtClean="0"/>
              <a:t> debido al cambio en el tamaño del hogar=</a:t>
            </a:r>
            <a:r>
              <a:rPr lang="es-CR" noProof="0" dirty="0" smtClean="0"/>
              <a:t> 5 puntos porcentuales de los 12.9 puntos de reducción</a:t>
            </a:r>
            <a:r>
              <a:rPr lang="es-CR" baseline="0" noProof="0" dirty="0" smtClean="0"/>
              <a:t> observados es casi el 40% de la disminución total.</a:t>
            </a:r>
            <a:endParaRPr lang="es-C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1DFE4-8E92-43DE-BAAE-F577BB95E55D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234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s-NI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F69630-3EF9-436D-AEBF-57DAF2D911E8}" type="slidenum">
              <a:rPr lang="fr-FR" smtClean="0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1577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44D136-9F36-473B-9F51-45C4A614E093}" type="slidenum">
              <a:rPr lang="fr-FR" smtClean="0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0198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86476C-4C6F-43C0-851A-D4ED1F1923C2}" type="slidenum">
              <a:rPr lang="fr-FR" smtClean="0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754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892252-40FB-4A4E-BEFE-61DBE47D5A8E}" type="slidenum">
              <a:rPr lang="fr-FR" smtClean="0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8722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D8BBE3-253B-497B-A1AD-908FDEB05AFD}" type="slidenum">
              <a:rPr lang="fr-FR" smtClean="0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4927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C572D8-638A-43C3-A6DB-9F1A7DAE3231}" type="slidenum">
              <a:rPr lang="fr-FR" smtClean="0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2827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1AFF16-BE17-4202-B5BB-24792FAD99D2}" type="slidenum">
              <a:rPr lang="fr-FR" smtClean="0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4921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308C14-B013-44D9-AECB-C73DF7B044B3}" type="slidenum">
              <a:rPr lang="fr-FR" smtClean="0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013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B54855-4FCB-449F-866A-85F4A9D55578}" type="slidenum">
              <a:rPr lang="fr-FR" smtClean="0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6679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EBEFEA-39B8-4101-B454-82B06C7B2A67}" type="slidenum">
              <a:rPr lang="fr-FR" smtClean="0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4232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NI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2944C0-4906-44BB-8BAD-6146535A8BCB}" type="slidenum">
              <a:rPr lang="fr-FR" smtClean="0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6849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5308C14-B013-44D9-AECB-C73DF7B044B3}" type="slidenum">
              <a:rPr lang="fr-FR" smtClean="0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2488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3" r:id="rId1"/>
    <p:sldLayoutId id="2147484194" r:id="rId2"/>
    <p:sldLayoutId id="2147484195" r:id="rId3"/>
    <p:sldLayoutId id="2147484196" r:id="rId4"/>
    <p:sldLayoutId id="2147484197" r:id="rId5"/>
    <p:sldLayoutId id="2147484198" r:id="rId6"/>
    <p:sldLayoutId id="2147484199" r:id="rId7"/>
    <p:sldLayoutId id="2147484200" r:id="rId8"/>
    <p:sldLayoutId id="2147484201" r:id="rId9"/>
    <p:sldLayoutId id="2147484202" r:id="rId10"/>
    <p:sldLayoutId id="214748420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N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9106" y="2276872"/>
            <a:ext cx="6858000" cy="2158603"/>
          </a:xfrm>
        </p:spPr>
        <p:txBody>
          <a:bodyPr>
            <a:noAutofit/>
          </a:bodyPr>
          <a:lstStyle/>
          <a:p>
            <a:r>
              <a:rPr lang="es-NI" sz="3600" dirty="0" smtClean="0">
                <a:latin typeface="Book Antiqua" panose="02040602050305030304" pitchFamily="18" charset="0"/>
              </a:rPr>
              <a:t>Encuesta de Hogares y Medición de Pobreza en Nicaragua 2014:</a:t>
            </a:r>
            <a:br>
              <a:rPr lang="es-NI" sz="3600" dirty="0" smtClean="0">
                <a:latin typeface="Book Antiqua" panose="02040602050305030304" pitchFamily="18" charset="0"/>
              </a:rPr>
            </a:br>
            <a:r>
              <a:rPr lang="es-NI" sz="3600" dirty="0" smtClean="0">
                <a:latin typeface="Book Antiqua" panose="02040602050305030304" pitchFamily="18" charset="0"/>
              </a:rPr>
              <a:t/>
            </a:r>
            <a:br>
              <a:rPr lang="es-NI" sz="3600" dirty="0" smtClean="0">
                <a:latin typeface="Book Antiqua" panose="02040602050305030304" pitchFamily="18" charset="0"/>
              </a:rPr>
            </a:br>
            <a:r>
              <a:rPr lang="es-NI" sz="3600" b="1" i="1" dirty="0" smtClean="0">
                <a:latin typeface="Book Antiqua" panose="02040602050305030304" pitchFamily="18" charset="0"/>
              </a:rPr>
              <a:t>Comentarios técnicos sobre los resultados de la Encuesta por</a:t>
            </a:r>
            <a:r>
              <a:rPr lang="es-NI" sz="3600" b="1" i="1" dirty="0">
                <a:latin typeface="Book Antiqua" panose="02040602050305030304" pitchFamily="18" charset="0"/>
              </a:rPr>
              <a:t/>
            </a:r>
            <a:br>
              <a:rPr lang="es-NI" sz="3600" b="1" i="1" dirty="0">
                <a:latin typeface="Book Antiqua" panose="02040602050305030304" pitchFamily="18" charset="0"/>
              </a:rPr>
            </a:br>
            <a:r>
              <a:rPr lang="es-NI" sz="3600" b="1" i="1" dirty="0" smtClean="0">
                <a:latin typeface="Book Antiqua" panose="02040602050305030304" pitchFamily="18" charset="0"/>
              </a:rPr>
              <a:t>Especialistas del Banco </a:t>
            </a:r>
            <a:r>
              <a:rPr lang="es-NI" sz="3600" b="1" i="1" dirty="0">
                <a:latin typeface="Book Antiqua" panose="02040602050305030304" pitchFamily="18" charset="0"/>
              </a:rPr>
              <a:t>Mundial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4869160"/>
            <a:ext cx="6858000" cy="1241822"/>
          </a:xfrm>
        </p:spPr>
        <p:txBody>
          <a:bodyPr/>
          <a:lstStyle/>
          <a:p>
            <a:r>
              <a:rPr lang="es-CR" dirty="0" smtClean="0">
                <a:latin typeface="Book Antiqua" panose="02040602050305030304" pitchFamily="18" charset="0"/>
              </a:rPr>
              <a:t>Managua, Nicaragua</a:t>
            </a:r>
          </a:p>
          <a:p>
            <a:r>
              <a:rPr lang="es-CR" dirty="0" smtClean="0">
                <a:latin typeface="Book Antiqua" panose="02040602050305030304" pitchFamily="18" charset="0"/>
              </a:rPr>
              <a:t>Octubre 6, 2015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F69630-3EF9-436D-AEBF-57DAF2D911E8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526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>
                <a:latin typeface="Book Antiqua" panose="02040602050305030304" pitchFamily="18" charset="0"/>
              </a:rPr>
              <a:t>Trabajos del Banco Mundial en 2014</a:t>
            </a:r>
            <a:r>
              <a:rPr lang="es-CR" dirty="0">
                <a:latin typeface="Book Antiqua" panose="02040602050305030304" pitchFamily="18" charset="0"/>
              </a:rPr>
              <a:t/>
            </a:r>
            <a:br>
              <a:rPr lang="es-CR" dirty="0">
                <a:latin typeface="Book Antiqua" panose="02040602050305030304" pitchFamily="18" charset="0"/>
              </a:rPr>
            </a:br>
            <a:endParaRPr lang="es-CR" dirty="0">
              <a:latin typeface="Book Antiqua" panose="020406020503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7886700" cy="4752528"/>
          </a:xfrm>
        </p:spPr>
        <p:txBody>
          <a:bodyPr>
            <a:normAutofit/>
          </a:bodyPr>
          <a:lstStyle/>
          <a:p>
            <a:pPr lvl="1" algn="just"/>
            <a:r>
              <a:rPr lang="es-CR" sz="1950" dirty="0">
                <a:latin typeface="Book Antiqua" panose="02040602050305030304" pitchFamily="18" charset="0"/>
              </a:rPr>
              <a:t>Revisión de programas estadísticos que construyen los agregados de consumos, líneas de pobreza y clasificación de pobreza. </a:t>
            </a:r>
          </a:p>
          <a:p>
            <a:pPr marL="342900" lvl="1" indent="0" algn="just">
              <a:buNone/>
            </a:pPr>
            <a:endParaRPr lang="es-CR" sz="1950" dirty="0">
              <a:latin typeface="Book Antiqua" panose="02040602050305030304" pitchFamily="18" charset="0"/>
            </a:endParaRPr>
          </a:p>
          <a:p>
            <a:pPr lvl="1" algn="just"/>
            <a:r>
              <a:rPr lang="es-CR" sz="1950" dirty="0">
                <a:latin typeface="Book Antiqua" panose="02040602050305030304" pitchFamily="18" charset="0"/>
              </a:rPr>
              <a:t>Pruebas de consistencia interna, verificando poblaciones, patrones de consumo y distribuciones básicas del bienestar. </a:t>
            </a:r>
          </a:p>
          <a:p>
            <a:pPr marL="342900" lvl="1" indent="0" algn="just">
              <a:buNone/>
            </a:pPr>
            <a:endParaRPr lang="es-CR" sz="1950" dirty="0">
              <a:latin typeface="Book Antiqua" panose="02040602050305030304" pitchFamily="18" charset="0"/>
            </a:endParaRPr>
          </a:p>
          <a:p>
            <a:pPr lvl="1" algn="just"/>
            <a:r>
              <a:rPr lang="es-CR" sz="1950" dirty="0">
                <a:latin typeface="Book Antiqua" panose="02040602050305030304" pitchFamily="18" charset="0"/>
              </a:rPr>
              <a:t>Atención especial se le dio a los componentes del agregado de consumo (alimentos, vivienda, salud, educación, equipamiento y gastos personales) y a los valores de las líneas de pobreza.</a:t>
            </a:r>
          </a:p>
          <a:p>
            <a:pPr marL="342900" lvl="1" indent="0" algn="just">
              <a:buNone/>
            </a:pPr>
            <a:endParaRPr lang="es-CR" sz="1950" dirty="0">
              <a:latin typeface="Book Antiqua" panose="02040602050305030304" pitchFamily="18" charset="0"/>
            </a:endParaRPr>
          </a:p>
          <a:p>
            <a:pPr lvl="1" algn="just"/>
            <a:r>
              <a:rPr lang="es-CR" sz="1950" dirty="0">
                <a:latin typeface="Book Antiqua" panose="02040602050305030304" pitchFamily="18" charset="0"/>
              </a:rPr>
              <a:t>Exploración de diferencias/cambios </a:t>
            </a:r>
            <a:r>
              <a:rPr lang="es-CR" sz="1950" dirty="0" smtClean="0">
                <a:latin typeface="Book Antiqua" panose="02040602050305030304" pitchFamily="18" charset="0"/>
              </a:rPr>
              <a:t>más </a:t>
            </a:r>
            <a:r>
              <a:rPr lang="es-CR" sz="1950" dirty="0">
                <a:latin typeface="Book Antiqua" panose="02040602050305030304" pitchFamily="18" charset="0"/>
              </a:rPr>
              <a:t>destacadas que sobresalen al compararse los resultados del 2014 con los del 2005 y 2009. Las comparaciones se hicieron tanto en términos absolutos (córdobas deflactados) como en términos relativos (cambios porcentuales).</a:t>
            </a:r>
          </a:p>
          <a:p>
            <a:pPr lvl="1" algn="just"/>
            <a:endParaRPr lang="es-CR" sz="1950" dirty="0"/>
          </a:p>
          <a:p>
            <a:endParaRPr lang="es-CR" dirty="0"/>
          </a:p>
          <a:p>
            <a:pPr lvl="1"/>
            <a:endParaRPr lang="es-CR" sz="1950" dirty="0"/>
          </a:p>
          <a:p>
            <a:pPr marL="0" indent="0">
              <a:buNone/>
            </a:pPr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892252-40FB-4A4E-BEFE-61DBE47D5A8E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445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59632" y="1700808"/>
            <a:ext cx="6858000" cy="2387600"/>
          </a:xfrm>
          <a:prstGeom prst="flowChartAlternateProcess">
            <a:avLst/>
          </a:prstGeom>
          <a:ln>
            <a:noFill/>
          </a:ln>
          <a:effectLst>
            <a:softEdge rad="31750"/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es-NI" sz="6000" cap="small" dirty="0" smtClean="0">
                <a:latin typeface="Book Antiqua" panose="02040602050305030304" pitchFamily="18" charset="0"/>
              </a:rPr>
              <a:t>Resultados</a:t>
            </a:r>
            <a:endParaRPr lang="es-NI" sz="6000" cap="small" dirty="0">
              <a:latin typeface="Book Antiqua" panose="02040602050305030304" pitchFamily="18" charset="0"/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F69630-3EF9-436D-AEBF-57DAF2D911E8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1392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1143000" y="2181225"/>
            <a:ext cx="6858000" cy="1076325"/>
          </a:xfrm>
        </p:spPr>
        <p:txBody>
          <a:bodyPr>
            <a:normAutofit/>
          </a:bodyPr>
          <a:lstStyle/>
          <a:p>
            <a:r>
              <a:rPr lang="es-CR" b="1" dirty="0" smtClean="0">
                <a:latin typeface="Book Antiqua" panose="02040602050305030304" pitchFamily="18" charset="0"/>
              </a:rPr>
              <a:t>Consumo</a:t>
            </a:r>
            <a:endParaRPr lang="es-CR" b="1" dirty="0">
              <a:latin typeface="Book Antiqua" panose="02040602050305030304" pitchFamily="18" charset="0"/>
            </a:endParaRP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F69630-3EF9-436D-AEBF-57DAF2D911E8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775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611560" y="2132856"/>
            <a:ext cx="79208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NI" sz="3200" dirty="0" smtClean="0">
                <a:latin typeface="Book Antiqua" panose="02040602050305030304" pitchFamily="18" charset="0"/>
              </a:rPr>
              <a:t>Para todos los quintiles, </a:t>
            </a:r>
            <a:r>
              <a:rPr lang="es-NI" sz="3200" dirty="0">
                <a:latin typeface="Book Antiqua" panose="02040602050305030304" pitchFamily="18" charset="0"/>
              </a:rPr>
              <a:t/>
            </a:r>
            <a:br>
              <a:rPr lang="es-NI" sz="3200" dirty="0">
                <a:latin typeface="Book Antiqua" panose="02040602050305030304" pitchFamily="18" charset="0"/>
              </a:rPr>
            </a:br>
            <a:r>
              <a:rPr lang="es-NI" sz="3200" dirty="0" smtClean="0">
                <a:latin typeface="Book Antiqua" panose="02040602050305030304" pitchFamily="18" charset="0"/>
              </a:rPr>
              <a:t>los </a:t>
            </a:r>
            <a:r>
              <a:rPr lang="es-NI" sz="3200" dirty="0">
                <a:latin typeface="Book Antiqua" panose="02040602050305030304" pitchFamily="18" charset="0"/>
              </a:rPr>
              <a:t>alimentos </a:t>
            </a:r>
            <a:r>
              <a:rPr lang="es-NI" sz="3200" dirty="0" smtClean="0">
                <a:latin typeface="Book Antiqua" panose="02040602050305030304" pitchFamily="18" charset="0"/>
              </a:rPr>
              <a:t>representan la mayor proporción del consumo ……..</a:t>
            </a:r>
            <a:endParaRPr lang="es-NI" sz="3200" dirty="0">
              <a:latin typeface="Book Antiqua" panose="02040602050305030304" pitchFamily="18" charset="0"/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F69630-3EF9-436D-AEBF-57DAF2D911E8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1342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51520" y="404664"/>
            <a:ext cx="86409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b="1" dirty="0">
                <a:latin typeface="Book Antiqua" panose="02040602050305030304" pitchFamily="18" charset="0"/>
              </a:rPr>
              <a:t>Distribución </a:t>
            </a:r>
            <a:r>
              <a:rPr lang="es-NI" sz="2400" b="1" dirty="0" smtClean="0">
                <a:latin typeface="Book Antiqua" panose="02040602050305030304" pitchFamily="18" charset="0"/>
              </a:rPr>
              <a:t>de los Componentes del  Consumo </a:t>
            </a:r>
            <a:r>
              <a:rPr lang="es-NI" sz="2400" b="1" dirty="0">
                <a:latin typeface="Book Antiqua" panose="02040602050305030304" pitchFamily="18" charset="0"/>
              </a:rPr>
              <a:t>por </a:t>
            </a:r>
            <a:r>
              <a:rPr lang="es-NI" sz="2400" b="1" dirty="0" smtClean="0">
                <a:latin typeface="Book Antiqua" panose="02040602050305030304" pitchFamily="18" charset="0"/>
              </a:rPr>
              <a:t>Quintil</a:t>
            </a:r>
            <a:endParaRPr lang="es-NI" sz="2400" b="1" dirty="0">
              <a:latin typeface="Book Antiqua" panose="02040602050305030304" pitchFamily="18" charset="0"/>
            </a:endParaRP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/>
          </p:nvPr>
        </p:nvGraphicFramePr>
        <p:xfrm>
          <a:off x="251520" y="1196752"/>
          <a:ext cx="8640962" cy="5328588"/>
        </p:xfrm>
        <a:graphic>
          <a:graphicData uri="http://schemas.openxmlformats.org/drawingml/2006/table">
            <a:tbl>
              <a:tblPr/>
              <a:tblGrid>
                <a:gridCol w="2907740"/>
                <a:gridCol w="954941"/>
                <a:gridCol w="954941"/>
                <a:gridCol w="954941"/>
                <a:gridCol w="954941"/>
                <a:gridCol w="954941"/>
                <a:gridCol w="958517"/>
              </a:tblGrid>
              <a:tr h="40527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N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Componentes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s-N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Quintil de </a:t>
                      </a:r>
                      <a:r>
                        <a:rPr lang="es-NI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consumo</a:t>
                      </a:r>
                      <a:endParaRPr lang="es-NI" sz="1800" b="1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N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</a:tr>
              <a:tr h="405273">
                <a:tc vMerge="1"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N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N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N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N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N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</a:tr>
              <a:tr h="420283">
                <a:tc>
                  <a:txBody>
                    <a:bodyPr/>
                    <a:lstStyle/>
                    <a:p>
                      <a:pPr algn="l" fontAlgn="b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Consumo C$/ Persona/año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10,772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17,273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24,279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34,176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71,862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31,674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283">
                <a:tc>
                  <a:txBody>
                    <a:bodyPr/>
                    <a:lstStyle/>
                    <a:p>
                      <a:pPr algn="l" fontAlgn="t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Alimentos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58.4%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55.2%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51.7%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46.4%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31.6%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42.3%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20283">
                <a:tc>
                  <a:txBody>
                    <a:bodyPr/>
                    <a:lstStyle/>
                    <a:p>
                      <a:pPr algn="l" fontAlgn="t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Uso de Vivienda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11.9%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11.7%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12.9%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15.0%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23.0%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17.7%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0283">
                <a:tc>
                  <a:txBody>
                    <a:bodyPr/>
                    <a:lstStyle/>
                    <a:p>
                      <a:pPr algn="l" fontAlgn="t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Servicios de Vivienda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7.4%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8.2%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8.3%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8.9%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9.8%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9.0%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0283">
                <a:tc>
                  <a:txBody>
                    <a:bodyPr/>
                    <a:lstStyle/>
                    <a:p>
                      <a:pPr algn="l" fontAlgn="t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Salud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4.7%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4.6%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5.3%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5.9%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5.4%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5.3%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0283">
                <a:tc>
                  <a:txBody>
                    <a:bodyPr/>
                    <a:lstStyle/>
                    <a:p>
                      <a:pPr algn="l" fontAlgn="t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Educación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4.0%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4.8%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4.8%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5.4%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4.9%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4.9%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0283">
                <a:tc>
                  <a:txBody>
                    <a:bodyPr/>
                    <a:lstStyle/>
                    <a:p>
                      <a:pPr algn="l" fontAlgn="t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Gastos personales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10.2%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9.9%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10.0%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10.1%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10.7%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10.4%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0283">
                <a:tc>
                  <a:txBody>
                    <a:bodyPr/>
                    <a:lstStyle/>
                    <a:p>
                      <a:pPr algn="l" fontAlgn="t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Uso de bienes durables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1.4%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2.8%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3.6%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7.4%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4.9%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0283">
                <a:tc>
                  <a:txBody>
                    <a:bodyPr/>
                    <a:lstStyle/>
                    <a:p>
                      <a:pPr algn="l" fontAlgn="t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Transporte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3.5%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4.1%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4.7%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7.2%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5.4%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5293">
                <a:tc>
                  <a:txBody>
                    <a:bodyPr/>
                    <a:lstStyle/>
                    <a:p>
                      <a:pPr algn="l" fontAlgn="t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Otros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0.1%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202">
                <a:tc>
                  <a:txBody>
                    <a:bodyPr/>
                    <a:lstStyle/>
                    <a:p>
                      <a:pPr algn="l" fontAlgn="ctr"/>
                      <a:r>
                        <a:rPr lang="es-NI" sz="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Fuente: INIDE/EMNV 2014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N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N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N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N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N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N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892252-40FB-4A4E-BEFE-61DBE47D5A8E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1707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611560" y="2132856"/>
            <a:ext cx="792088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NI" sz="3200" dirty="0" smtClean="0">
                <a:latin typeface="Book Antiqua" panose="02040602050305030304" pitchFamily="18" charset="0"/>
              </a:rPr>
              <a:t>En el período 2009 – 2014  </a:t>
            </a:r>
            <a:r>
              <a:rPr lang="es-NI" sz="3200" dirty="0">
                <a:latin typeface="Book Antiqua" panose="02040602050305030304" pitchFamily="18" charset="0"/>
              </a:rPr>
              <a:t/>
            </a:r>
            <a:br>
              <a:rPr lang="es-NI" sz="3200" dirty="0">
                <a:latin typeface="Book Antiqua" panose="02040602050305030304" pitchFamily="18" charset="0"/>
              </a:rPr>
            </a:br>
            <a:r>
              <a:rPr lang="es-NI" sz="3200" dirty="0">
                <a:latin typeface="Book Antiqua" panose="02040602050305030304" pitchFamily="18" charset="0"/>
              </a:rPr>
              <a:t>hubo un incremento en el consumo per cápita </a:t>
            </a:r>
            <a:r>
              <a:rPr lang="es-NI" sz="3200" dirty="0" smtClean="0">
                <a:latin typeface="Book Antiqua" panose="02040602050305030304" pitchFamily="18" charset="0"/>
              </a:rPr>
              <a:t>anual, </a:t>
            </a:r>
            <a:r>
              <a:rPr lang="es-NI" sz="3200" dirty="0" smtClean="0">
                <a:latin typeface="Book Antiqua" panose="02040602050305030304" pitchFamily="18" charset="0"/>
              </a:rPr>
              <a:t>así como en </a:t>
            </a:r>
            <a:r>
              <a:rPr lang="es-NI" sz="3200" dirty="0" smtClean="0">
                <a:latin typeface="Book Antiqua" panose="02040602050305030304" pitchFamily="18" charset="0"/>
              </a:rPr>
              <a:t>el consumo per cápita de todos los quintiles ……..</a:t>
            </a:r>
            <a:endParaRPr lang="es-NI" sz="3200" dirty="0">
              <a:latin typeface="Book Antiqua" panose="02040602050305030304" pitchFamily="18" charset="0"/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F69630-3EF9-436D-AEBF-57DAF2D911E8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345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475656" y="332656"/>
            <a:ext cx="64607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b="1" dirty="0">
                <a:latin typeface="Book Antiqua" panose="02040602050305030304" pitchFamily="18" charset="0"/>
              </a:rPr>
              <a:t>Variación </a:t>
            </a:r>
            <a:r>
              <a:rPr lang="es-NI" sz="2400" b="1" dirty="0" smtClean="0">
                <a:latin typeface="Book Antiqua" panose="02040602050305030304" pitchFamily="18" charset="0"/>
              </a:rPr>
              <a:t>de los Componentes del Consumo</a:t>
            </a:r>
            <a:endParaRPr lang="es-NI" sz="2400" b="1" dirty="0">
              <a:latin typeface="Book Antiqua" panose="02040602050305030304" pitchFamily="18" charset="0"/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/>
          </p:nvPr>
        </p:nvGraphicFramePr>
        <p:xfrm>
          <a:off x="467544" y="1196751"/>
          <a:ext cx="7992889" cy="5211986"/>
        </p:xfrm>
        <a:graphic>
          <a:graphicData uri="http://schemas.openxmlformats.org/drawingml/2006/table">
            <a:tbl>
              <a:tblPr/>
              <a:tblGrid>
                <a:gridCol w="3104739"/>
                <a:gridCol w="1099834"/>
                <a:gridCol w="1099834"/>
                <a:gridCol w="1344241"/>
                <a:gridCol w="1344241"/>
              </a:tblGrid>
              <a:tr h="738707">
                <a:tc>
                  <a:txBody>
                    <a:bodyPr/>
                    <a:lstStyle/>
                    <a:p>
                      <a:pPr algn="ctr" fontAlgn="ctr"/>
                      <a:r>
                        <a:rPr lang="es-N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Componentes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N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2009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N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2014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N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Cambio en C$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N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Cambio en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</a:tr>
              <a:tr h="383033">
                <a:tc>
                  <a:txBody>
                    <a:bodyPr/>
                    <a:lstStyle/>
                    <a:p>
                      <a:pPr algn="l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Consumo C$/ Persona/año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23,669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31,674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       8,006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33.8%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033">
                <a:tc>
                  <a:txBody>
                    <a:bodyPr/>
                    <a:lstStyle/>
                    <a:p>
                      <a:pPr algn="l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Alimentos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10,682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13,389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       2,707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25.3%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83033">
                <a:tc>
                  <a:txBody>
                    <a:bodyPr/>
                    <a:lstStyle/>
                    <a:p>
                      <a:pPr algn="l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Uso de Vivienda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   3,790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   5,621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       1,831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48.3%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3033">
                <a:tc>
                  <a:txBody>
                    <a:bodyPr/>
                    <a:lstStyle/>
                    <a:p>
                      <a:pPr algn="l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Servicios de Vivienda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   2,257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   2,864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          607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26.9%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3033">
                <a:tc>
                  <a:txBody>
                    <a:bodyPr/>
                    <a:lstStyle/>
                    <a:p>
                      <a:pPr algn="l" fontAlgn="ctr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Salud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   1,242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   1,692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          451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36.3%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3033">
                <a:tc>
                  <a:txBody>
                    <a:bodyPr/>
                    <a:lstStyle/>
                    <a:p>
                      <a:pPr algn="l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Educación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   1,270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   1,562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          292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23.0%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3033">
                <a:tc>
                  <a:txBody>
                    <a:bodyPr/>
                    <a:lstStyle/>
                    <a:p>
                      <a:pPr algn="l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Gastos personales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   2,421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   3,280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          859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35.5%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3033">
                <a:tc>
                  <a:txBody>
                    <a:bodyPr/>
                    <a:lstStyle/>
                    <a:p>
                      <a:pPr algn="l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Uso de bienes durables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      834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   1,542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          708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84.9%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3033">
                <a:tc>
                  <a:txBody>
                    <a:bodyPr/>
                    <a:lstStyle/>
                    <a:p>
                      <a:pPr algn="l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Transporte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   1,165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   1,710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          545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46.8%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713">
                <a:tc>
                  <a:txBody>
                    <a:bodyPr/>
                    <a:lstStyle/>
                    <a:p>
                      <a:pPr algn="l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Otros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          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        13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              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72.8%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275">
                <a:tc>
                  <a:txBody>
                    <a:bodyPr/>
                    <a:lstStyle/>
                    <a:p>
                      <a:pPr algn="l" fontAlgn="ctr"/>
                      <a:r>
                        <a:rPr lang="es-N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Fuente: EMNV 2009 y 2014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s-NI" sz="12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s-NI" sz="12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s-NI" sz="12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s-NI" sz="12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1994">
                <a:tc gridSpan="5">
                  <a:txBody>
                    <a:bodyPr/>
                    <a:lstStyle/>
                    <a:p>
                      <a:pPr algn="l" fontAlgn="ctr"/>
                      <a:r>
                        <a:rPr lang="es-N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Nota:  Valores de córdobas del 2009 fueron multiplicados por 1.4 correspondiente a la inflación dada por el IPC entre una encuesta y la otra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892252-40FB-4A4E-BEFE-61DBE47D5A8E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2404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F69630-3EF9-436D-AEBF-57DAF2D911E8}" type="slidenum">
              <a:rPr lang="fr-FR" smtClean="0"/>
              <a:pPr>
                <a:defRPr/>
              </a:pPr>
              <a:t>17</a:t>
            </a:fld>
            <a:endParaRPr lang="fr-FR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1441450"/>
            <a:ext cx="8136904" cy="398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805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1143000" y="2181225"/>
            <a:ext cx="6858000" cy="1076325"/>
          </a:xfrm>
        </p:spPr>
        <p:txBody>
          <a:bodyPr>
            <a:normAutofit fontScale="90000"/>
          </a:bodyPr>
          <a:lstStyle/>
          <a:p>
            <a:r>
              <a:rPr lang="es-CR" b="1" dirty="0" smtClean="0">
                <a:latin typeface="Book Antiqua" panose="02040602050305030304" pitchFamily="18" charset="0"/>
              </a:rPr>
              <a:t>Distribución del Consumo</a:t>
            </a:r>
            <a:endParaRPr lang="es-CR" b="1" dirty="0">
              <a:latin typeface="Book Antiqua" panose="02040602050305030304" pitchFamily="18" charset="0"/>
            </a:endParaRP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F69630-3EF9-436D-AEBF-57DAF2D911E8}" type="slidenum">
              <a:rPr lang="fr-FR" smtClean="0"/>
              <a:pPr>
                <a:defRPr/>
              </a:pPr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41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611560" y="2132856"/>
            <a:ext cx="79208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NI" sz="3200" dirty="0">
                <a:latin typeface="Book Antiqua" panose="02040602050305030304" pitchFamily="18" charset="0"/>
              </a:rPr>
              <a:t>La distribución del consumo </a:t>
            </a:r>
            <a:r>
              <a:rPr lang="es-NI" sz="3200" dirty="0" smtClean="0">
                <a:latin typeface="Book Antiqua" panose="02040602050305030304" pitchFamily="18" charset="0"/>
              </a:rPr>
              <a:t>rural se </a:t>
            </a:r>
            <a:r>
              <a:rPr lang="es-NI" sz="3200" dirty="0">
                <a:latin typeface="Book Antiqua" panose="02040602050305030304" pitchFamily="18" charset="0"/>
              </a:rPr>
              <a:t>mantuvo </a:t>
            </a:r>
            <a:r>
              <a:rPr lang="es-NI" sz="3200" dirty="0" smtClean="0">
                <a:latin typeface="Book Antiqua" panose="02040602050305030304" pitchFamily="18" charset="0"/>
              </a:rPr>
              <a:t>similar entre encuestas, aunque </a:t>
            </a:r>
            <a:r>
              <a:rPr lang="es-NI" sz="3200" dirty="0" smtClean="0">
                <a:latin typeface="Book Antiqua" panose="02040602050305030304" pitchFamily="18" charset="0"/>
              </a:rPr>
              <a:t> </a:t>
            </a:r>
            <a:r>
              <a:rPr lang="es-NI" sz="3200" dirty="0" smtClean="0">
                <a:latin typeface="Book Antiqua" panose="02040602050305030304" pitchFamily="18" charset="0"/>
              </a:rPr>
              <a:t>la distribución del consumo urbano </a:t>
            </a:r>
            <a:r>
              <a:rPr lang="es-NI" sz="3200" dirty="0" smtClean="0">
                <a:latin typeface="Book Antiqua" panose="02040602050305030304" pitchFamily="18" charset="0"/>
              </a:rPr>
              <a:t>presentó un ligero aumento del consumo en el mayor quintil </a:t>
            </a:r>
            <a:r>
              <a:rPr lang="es-NI" sz="3200" dirty="0" smtClean="0">
                <a:latin typeface="Book Antiqua" panose="02040602050305030304" pitchFamily="18" charset="0"/>
              </a:rPr>
              <a:t>. </a:t>
            </a:r>
            <a:r>
              <a:rPr lang="es-NI" sz="3200" dirty="0">
                <a:latin typeface="Book Antiqua" panose="02040602050305030304" pitchFamily="18" charset="0"/>
              </a:rPr>
              <a:t>. . . </a:t>
            </a:r>
            <a:r>
              <a:rPr lang="es-NI" sz="3200" dirty="0" smtClean="0">
                <a:latin typeface="Book Antiqua" panose="02040602050305030304" pitchFamily="18" charset="0"/>
              </a:rPr>
              <a:t>.</a:t>
            </a:r>
            <a:endParaRPr lang="es-NI" sz="3200" dirty="0">
              <a:latin typeface="Book Antiqua" panose="02040602050305030304" pitchFamily="18" charset="0"/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F69630-3EF9-436D-AEBF-57DAF2D911E8}" type="slidenum">
              <a:rPr lang="fr-FR" smtClean="0"/>
              <a:pPr>
                <a:defRPr/>
              </a:pPr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606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59632" y="1700808"/>
            <a:ext cx="7128792" cy="2387600"/>
          </a:xfrm>
          <a:prstGeom prst="flowChartAlternateProcess">
            <a:avLst/>
          </a:prstGeom>
          <a:ln>
            <a:noFill/>
          </a:ln>
          <a:effectLst>
            <a:softEdge rad="31750"/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s-NI" sz="6000" cap="small" dirty="0" smtClean="0">
                <a:latin typeface="Book Antiqua" panose="02040602050305030304" pitchFamily="18" charset="0"/>
              </a:rPr>
              <a:t>Asistencia Técnica del </a:t>
            </a:r>
            <a:r>
              <a:rPr lang="es-NI" sz="6000" cap="small" dirty="0" smtClean="0">
                <a:latin typeface="Book Antiqua" panose="02040602050305030304" pitchFamily="18" charset="0"/>
              </a:rPr>
              <a:t>Banco Mundial</a:t>
            </a:r>
            <a:endParaRPr lang="es-NI" sz="6000" cap="small" dirty="0">
              <a:latin typeface="Book Antiqua" panose="02040602050305030304" pitchFamily="18" charset="0"/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F69630-3EF9-436D-AEBF-57DAF2D911E8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011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892252-40FB-4A4E-BEFE-61DBE47D5A8E}" type="slidenum">
              <a:rPr lang="fr-FR" smtClean="0"/>
              <a:pPr>
                <a:defRPr/>
              </a:pPr>
              <a:t>20</a:t>
            </a:fld>
            <a:endParaRPr lang="fr-FR"/>
          </a:p>
        </p:txBody>
      </p:sp>
      <p:graphicFrame>
        <p:nvGraphicFramePr>
          <p:cNvPr id="11" name="Chart 1"/>
          <p:cNvGraphicFramePr>
            <a:graphicFrameLocks/>
          </p:cNvGraphicFramePr>
          <p:nvPr/>
        </p:nvGraphicFramePr>
        <p:xfrm>
          <a:off x="467179" y="962327"/>
          <a:ext cx="8209642" cy="4933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9968339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1143000" y="2181225"/>
            <a:ext cx="6858000" cy="1076325"/>
          </a:xfrm>
        </p:spPr>
        <p:txBody>
          <a:bodyPr>
            <a:normAutofit/>
          </a:bodyPr>
          <a:lstStyle/>
          <a:p>
            <a:r>
              <a:rPr lang="es-CR" b="1" dirty="0" smtClean="0">
                <a:latin typeface="Book Antiqua" panose="02040602050305030304" pitchFamily="18" charset="0"/>
              </a:rPr>
              <a:t>Otros Indicadores</a:t>
            </a:r>
            <a:endParaRPr lang="es-CR" b="1" dirty="0">
              <a:latin typeface="Book Antiqua" panose="02040602050305030304" pitchFamily="18" charset="0"/>
            </a:endParaRP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F69630-3EF9-436D-AEBF-57DAF2D911E8}" type="slidenum">
              <a:rPr lang="fr-FR" smtClean="0"/>
              <a:pPr>
                <a:defRPr/>
              </a:pPr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801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611560" y="2132856"/>
            <a:ext cx="792088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NI" sz="3200" dirty="0" smtClean="0">
                <a:latin typeface="Book Antiqua" panose="02040602050305030304" pitchFamily="18" charset="0"/>
              </a:rPr>
              <a:t>Se presenta una mejora en la evolución de los principales indicadores macroeconómicos . </a:t>
            </a:r>
            <a:r>
              <a:rPr lang="es-NI" sz="3200" dirty="0">
                <a:latin typeface="Book Antiqua" panose="02040602050305030304" pitchFamily="18" charset="0"/>
              </a:rPr>
              <a:t>. . . . </a:t>
            </a:r>
            <a:r>
              <a:rPr lang="es-NI" sz="3200" dirty="0"/>
              <a:t/>
            </a:r>
            <a:br>
              <a:rPr lang="es-NI" sz="3200" dirty="0"/>
            </a:br>
            <a:endParaRPr lang="es-NI" sz="3200" dirty="0">
              <a:latin typeface="Book Antiqua" panose="02040602050305030304" pitchFamily="18" charset="0"/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F69630-3EF9-436D-AEBF-57DAF2D911E8}" type="slidenum">
              <a:rPr lang="fr-FR" smtClean="0"/>
              <a:pPr>
                <a:defRPr/>
              </a:pPr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0901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79512" y="476672"/>
            <a:ext cx="88343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b="1" dirty="0" smtClean="0">
                <a:latin typeface="Book Antiqua" panose="02040602050305030304" pitchFamily="18" charset="0"/>
              </a:rPr>
              <a:t>Evolución de los Indicadores Socio-Económicos de la EMNV</a:t>
            </a:r>
            <a:endParaRPr lang="es-NI" sz="2400" b="1" dirty="0">
              <a:latin typeface="Book Antiqua" panose="02040602050305030304" pitchFamily="18" charset="0"/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/>
          </p:nvPr>
        </p:nvGraphicFramePr>
        <p:xfrm>
          <a:off x="611560" y="1340769"/>
          <a:ext cx="7704858" cy="4680518"/>
        </p:xfrm>
        <a:graphic>
          <a:graphicData uri="http://schemas.openxmlformats.org/drawingml/2006/table">
            <a:tbl>
              <a:tblPr/>
              <a:tblGrid>
                <a:gridCol w="3471964"/>
                <a:gridCol w="948508"/>
                <a:gridCol w="948508"/>
                <a:gridCol w="948508"/>
                <a:gridCol w="1387370"/>
              </a:tblGrid>
              <a:tr h="856585">
                <a:tc>
                  <a:txBody>
                    <a:bodyPr/>
                    <a:lstStyle/>
                    <a:p>
                      <a:pPr algn="ctr" fontAlgn="ctr"/>
                      <a:r>
                        <a:rPr lang="es-NI" sz="1800" b="1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Indicadores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NI" sz="1800" b="1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2005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NI" sz="1800" b="1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2009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NI" sz="1800" b="1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2014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NI" sz="1800" b="1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Cambio 2005-2014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</a:tr>
              <a:tr h="435601">
                <a:tc>
                  <a:txBody>
                    <a:bodyPr/>
                    <a:lstStyle/>
                    <a:p>
                      <a:pPr algn="l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Total de Miembros del Hogar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5.20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4.75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4.34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-0.41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35601">
                <a:tc>
                  <a:txBody>
                    <a:bodyPr/>
                    <a:lstStyle/>
                    <a:p>
                      <a:pPr algn="l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Hacinamiento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-61%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5601">
                <a:tc>
                  <a:txBody>
                    <a:bodyPr/>
                    <a:lstStyle/>
                    <a:p>
                      <a:pPr algn="l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Servicios Insuficientes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-66%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5601">
                <a:tc>
                  <a:txBody>
                    <a:bodyPr/>
                    <a:lstStyle/>
                    <a:p>
                      <a:pPr algn="l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Baja Educación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-47%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5601">
                <a:tc>
                  <a:txBody>
                    <a:bodyPr/>
                    <a:lstStyle/>
                    <a:p>
                      <a:pPr algn="l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Tenencia de Televisión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65%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72%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75%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5601">
                <a:tc>
                  <a:txBody>
                    <a:bodyPr/>
                    <a:lstStyle/>
                    <a:p>
                      <a:pPr algn="l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Tenencia de Celular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62%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89%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285%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7759">
                <a:tc>
                  <a:txBody>
                    <a:bodyPr/>
                    <a:lstStyle/>
                    <a:p>
                      <a:pPr algn="l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# Celulares por Hogar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   1.7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   1.7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      2.1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5601">
                <a:tc>
                  <a:txBody>
                    <a:bodyPr/>
                    <a:lstStyle/>
                    <a:p>
                      <a:pPr algn="l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Tenencia de Motocicleta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513%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967">
                <a:tc>
                  <a:txBody>
                    <a:bodyPr/>
                    <a:lstStyle/>
                    <a:p>
                      <a:pPr algn="l" fontAlgn="ctr"/>
                      <a:r>
                        <a:rPr lang="es-NI" sz="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Fuente: INIDE/EMNV 2005, 2009 y 2014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NI" sz="12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NI" sz="12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NI" sz="12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NI" sz="12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892252-40FB-4A4E-BEFE-61DBE47D5A8E}" type="slidenum">
              <a:rPr lang="fr-FR" smtClean="0"/>
              <a:pPr>
                <a:defRPr/>
              </a:pPr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605794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79512" y="476672"/>
            <a:ext cx="8834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NI" sz="3200" b="1" dirty="0" smtClean="0">
                <a:latin typeface="Book Antiqua" panose="02040602050305030304" pitchFamily="18" charset="0"/>
              </a:rPr>
              <a:t>Indicadores Macroeconómicos </a:t>
            </a:r>
            <a:endParaRPr lang="es-NI" sz="3200" b="1" dirty="0">
              <a:latin typeface="Book Antiqua" panose="02040602050305030304" pitchFamily="18" charset="0"/>
            </a:endParaRP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/>
          </p:nvPr>
        </p:nvGraphicFramePr>
        <p:xfrm>
          <a:off x="395535" y="1555647"/>
          <a:ext cx="8496945" cy="3143022"/>
        </p:xfrm>
        <a:graphic>
          <a:graphicData uri="http://schemas.openxmlformats.org/drawingml/2006/table">
            <a:tbl>
              <a:tblPr/>
              <a:tblGrid>
                <a:gridCol w="4884785"/>
                <a:gridCol w="83213"/>
                <a:gridCol w="1074352"/>
                <a:gridCol w="1157565"/>
                <a:gridCol w="1297030"/>
              </a:tblGrid>
              <a:tr h="69563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N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Indicadores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NI" sz="1800" b="1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N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2009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N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2014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N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Cambio 2009-2014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</a:tr>
              <a:tr h="384481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PIB  C$/Per Cápita/Anual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rtl="0" fontAlgn="ctr"/>
                      <a:endParaRPr lang="es-NI" sz="18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21,461.0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25,546.2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19.0%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54479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Ingreso nacional bruto disponible real 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rtl="0" fontAlgn="ctr"/>
                      <a:endParaRPr lang="es-NI" sz="18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143,891.5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180,207.2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25.2%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54479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Índice de Precios al Consumidor (IPC) (octubre)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rtl="0" fontAlgn="ctr"/>
                      <a:endParaRPr lang="es-NI" sz="18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132.3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185.4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40.1%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54479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Índice de Precios Alimentos (IPC) (octubre)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rtl="0" fontAlgn="ctr"/>
                      <a:endParaRPr lang="es-NI" sz="18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144.9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220.1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51.8%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315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N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Fuente: Anuario estadístico BCN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NI" sz="11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NI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NI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N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33157">
                <a:tc gridSpan="5">
                  <a:txBody>
                    <a:bodyPr/>
                    <a:lstStyle/>
                    <a:p>
                      <a:pPr algn="l" fontAlgn="ctr"/>
                      <a:r>
                        <a:rPr lang="es-N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* Valores de córdobas del 2009 fueron multiplicados por 1.4 para descontar la inflación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</a:tr>
              <a:tr h="333157">
                <a:tc>
                  <a:txBody>
                    <a:bodyPr/>
                    <a:lstStyle/>
                    <a:p>
                      <a:pPr algn="l" fontAlgn="ctr"/>
                      <a:r>
                        <a:rPr lang="es-NI" sz="10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 ** En millones de C$ 000,000 de 2006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NI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NI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N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892252-40FB-4A4E-BEFE-61DBE47D5A8E}" type="slidenum">
              <a:rPr lang="fr-FR" smtClean="0"/>
              <a:pPr>
                <a:defRPr/>
              </a:pPr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915991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79512" y="476672"/>
            <a:ext cx="8834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NI" sz="3200" b="1" dirty="0" smtClean="0">
                <a:latin typeface="Book Antiqua" panose="02040602050305030304" pitchFamily="18" charset="0"/>
              </a:rPr>
              <a:t>Remesas y Transporte </a:t>
            </a:r>
            <a:endParaRPr lang="es-NI" sz="3200" b="1" dirty="0">
              <a:latin typeface="Book Antiqua" panose="02040602050305030304" pitchFamily="18" charset="0"/>
            </a:endParaRP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/>
          </p:nvPr>
        </p:nvGraphicFramePr>
        <p:xfrm>
          <a:off x="395535" y="1412782"/>
          <a:ext cx="8496945" cy="2758541"/>
        </p:xfrm>
        <a:graphic>
          <a:graphicData uri="http://schemas.openxmlformats.org/drawingml/2006/table">
            <a:tbl>
              <a:tblPr/>
              <a:tblGrid>
                <a:gridCol w="4884785"/>
                <a:gridCol w="83213"/>
                <a:gridCol w="1074352"/>
                <a:gridCol w="1157565"/>
                <a:gridCol w="1297030"/>
              </a:tblGrid>
              <a:tr h="69563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N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Indicadores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NI" sz="1800" b="1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N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2009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N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2014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N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Cambio 2009-2014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</a:tr>
              <a:tr h="354479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Remesas (en millones C$)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rtl="0" fontAlgn="ctr"/>
                      <a:endParaRPr lang="es-NI" sz="18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21,880.4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29,484.1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34.8%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54479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Automóviles y camionetas (miles)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rtl="0" fontAlgn="ctr"/>
                      <a:endParaRPr lang="es-NI" sz="18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233.2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276.2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18.4%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54479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Motocicletas (miles)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rtl="0" fontAlgn="ctr"/>
                      <a:endParaRPr lang="es-NI" sz="18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86.3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NI" sz="18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207.0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N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139.8%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315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N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Fuente: Anuario estadístico BCN y MTI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NI" sz="11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NI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NI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NI" sz="11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33157">
                <a:tc gridSpan="5">
                  <a:txBody>
                    <a:bodyPr/>
                    <a:lstStyle/>
                    <a:p>
                      <a:pPr algn="l" fontAlgn="ctr"/>
                      <a:endParaRPr lang="es-NI" sz="10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</a:tr>
              <a:tr h="333157">
                <a:tc>
                  <a:txBody>
                    <a:bodyPr/>
                    <a:lstStyle/>
                    <a:p>
                      <a:pPr algn="l" fontAlgn="ctr"/>
                      <a:endParaRPr lang="es-NI" sz="10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NI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NI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N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892252-40FB-4A4E-BEFE-61DBE47D5A8E}" type="slidenum">
              <a:rPr lang="fr-FR" smtClean="0"/>
              <a:pPr>
                <a:defRPr/>
              </a:pPr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604976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1143000" y="2181225"/>
            <a:ext cx="6858000" cy="1076325"/>
          </a:xfrm>
        </p:spPr>
        <p:txBody>
          <a:bodyPr>
            <a:normAutofit/>
          </a:bodyPr>
          <a:lstStyle/>
          <a:p>
            <a:r>
              <a:rPr lang="es-CR" b="1" dirty="0" smtClean="0">
                <a:latin typeface="Book Antiqua" panose="02040602050305030304" pitchFamily="18" charset="0"/>
              </a:rPr>
              <a:t>Algunos Factores Claves</a:t>
            </a:r>
            <a:endParaRPr lang="es-CR" b="1" dirty="0">
              <a:latin typeface="Book Antiqua" panose="02040602050305030304" pitchFamily="18" charset="0"/>
            </a:endParaRP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F69630-3EF9-436D-AEBF-57DAF2D911E8}" type="slidenum">
              <a:rPr lang="fr-FR" smtClean="0"/>
              <a:pPr>
                <a:defRPr/>
              </a:pPr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046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>
                <a:latin typeface="Book Antiqua" panose="02040602050305030304" pitchFamily="18" charset="0"/>
              </a:rPr>
              <a:t>Número de miembros por hogar</a:t>
            </a:r>
            <a:endParaRPr lang="es-CR" dirty="0">
              <a:latin typeface="Book Antiqua" panose="020406020503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R" dirty="0" smtClean="0">
                <a:latin typeface="Book Antiqua" panose="02040602050305030304" pitchFamily="18" charset="0"/>
              </a:rPr>
              <a:t>El número de miembros por hogar ha disminuido de 4.75 (2009) y finalmente a 4.34 miembros por hogar (2014).</a:t>
            </a:r>
          </a:p>
          <a:p>
            <a:pPr algn="just"/>
            <a:r>
              <a:rPr lang="es-CR" dirty="0" smtClean="0">
                <a:latin typeface="Book Antiqua" panose="02040602050305030304" pitchFamily="18" charset="0"/>
              </a:rPr>
              <a:t>Debido a que el consumo se calcula en promedio para cada persona, esta disminución en el tamaño del hogar ayudó al aumento del consumo per Cápita y a su vez en la reducción de la pobreza.</a:t>
            </a:r>
          </a:p>
          <a:p>
            <a:r>
              <a:rPr lang="es-CR" dirty="0" smtClean="0">
                <a:latin typeface="Book Antiqua" panose="02040602050305030304" pitchFamily="18" charset="0"/>
              </a:rPr>
              <a:t>Si por ejemplo, el tamaño de lo hogares no hubiera cambiado desde el 2009: </a:t>
            </a:r>
          </a:p>
          <a:p>
            <a:pPr marL="342900" lvl="1" indent="0">
              <a:buNone/>
            </a:pPr>
            <a:r>
              <a:rPr lang="es-CR" dirty="0" smtClean="0">
                <a:latin typeface="Book Antiqua" panose="02040602050305030304" pitchFamily="18" charset="0"/>
              </a:rPr>
              <a:t>El aumento del consumo per Cápita se hubiera sido 22.3% (comparado a 33.8%)</a:t>
            </a:r>
          </a:p>
          <a:p>
            <a:pPr marL="342900" lvl="1" indent="0">
              <a:buNone/>
            </a:pPr>
            <a:r>
              <a:rPr lang="es-CR" dirty="0">
                <a:latin typeface="Book Antiqua" panose="02040602050305030304" pitchFamily="18" charset="0"/>
              </a:rPr>
              <a:t>La pobreza total hubiera sido 34.6% (comparada a 29.6%)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892252-40FB-4A4E-BEFE-61DBE47D5A8E}" type="slidenum">
              <a:rPr lang="fr-FR" smtClean="0"/>
              <a:pPr>
                <a:defRPr/>
              </a:pPr>
              <a:t>27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990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>
                <a:latin typeface="Book Antiqua" panose="02040602050305030304" pitchFamily="18" charset="0"/>
              </a:rPr>
              <a:t>Ingresos por remesas</a:t>
            </a:r>
            <a:endParaRPr lang="es-CR" dirty="0">
              <a:latin typeface="Book Antiqua" panose="020406020503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CR" dirty="0" smtClean="0">
                <a:latin typeface="Book Antiqua" panose="02040602050305030304" pitchFamily="18" charset="0"/>
              </a:rPr>
              <a:t>Remesas: en 2009-2014 las remesas </a:t>
            </a:r>
            <a:r>
              <a:rPr lang="es-CR" b="1" dirty="0" smtClean="0">
                <a:latin typeface="Book Antiqua" panose="02040602050305030304" pitchFamily="18" charset="0"/>
              </a:rPr>
              <a:t>aumentaron</a:t>
            </a:r>
            <a:r>
              <a:rPr lang="es-CR" dirty="0" smtClean="0">
                <a:latin typeface="Book Antiqua" panose="02040602050305030304" pitchFamily="18" charset="0"/>
              </a:rPr>
              <a:t> C$ 7,603.7 millones, o un promedio de C$946 por Nicaragüense por año.  Este aumento explicaría un 12% del aumento en consumo durante el mismo período</a:t>
            </a:r>
          </a:p>
          <a:p>
            <a:endParaRPr lang="es-CR" dirty="0" smtClean="0"/>
          </a:p>
          <a:p>
            <a:endParaRPr lang="es-CR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s-CR" dirty="0" smtClean="0"/>
          </a:p>
          <a:p>
            <a:endParaRPr lang="es-CR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789771" y="3662648"/>
          <a:ext cx="7283966" cy="1449680"/>
        </p:xfrm>
        <a:graphic>
          <a:graphicData uri="http://schemas.openxmlformats.org/drawingml/2006/table">
            <a:tbl>
              <a:tblPr/>
              <a:tblGrid>
                <a:gridCol w="6199346"/>
                <a:gridCol w="1084620"/>
              </a:tblGrid>
              <a:tr h="362420">
                <a:tc>
                  <a:txBody>
                    <a:bodyPr/>
                    <a:lstStyle/>
                    <a:p>
                      <a:pPr algn="l" fontAlgn="b"/>
                      <a:r>
                        <a:rPr lang="es-CR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Aumento de consumo per Cápita 2009-2014 (C</a:t>
                      </a:r>
                      <a:r>
                        <a:rPr lang="es-CR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$/año)</a:t>
                      </a:r>
                      <a:endParaRPr lang="es-CR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8,006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420">
                <a:tc>
                  <a:txBody>
                    <a:bodyPr/>
                    <a:lstStyle/>
                    <a:p>
                      <a:pPr algn="l" fontAlgn="b"/>
                      <a:r>
                        <a:rPr lang="es-CR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Aumento de remesas 2009-2014 (</a:t>
                      </a:r>
                      <a:r>
                        <a:rPr lang="es-CR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C$7,603.7 </a:t>
                      </a:r>
                      <a:r>
                        <a:rPr lang="es-CR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millones/6,216,872)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946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420">
                <a:tc>
                  <a:txBody>
                    <a:bodyPr/>
                    <a:lstStyle/>
                    <a:p>
                      <a:pPr algn="l" fontAlgn="b"/>
                      <a:r>
                        <a:rPr lang="es-CR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(Aumento remesas / Aumento consumo) %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R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420"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Población en Nicaragua en 2014 en mes de la encuesta:   6,216,872</a:t>
                      </a: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892252-40FB-4A4E-BEFE-61DBE47D5A8E}" type="slidenum">
              <a:rPr lang="fr-FR" smtClean="0"/>
              <a:pPr>
                <a:defRPr/>
              </a:pPr>
              <a:t>28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4948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3984" y="620688"/>
            <a:ext cx="7811366" cy="591200"/>
          </a:xfrm>
        </p:spPr>
        <p:txBody>
          <a:bodyPr>
            <a:normAutofit fontScale="90000"/>
          </a:bodyPr>
          <a:lstStyle/>
          <a:p>
            <a:r>
              <a:rPr lang="es-CR" dirty="0" smtClean="0">
                <a:latin typeface="Book Antiqua" panose="02040602050305030304" pitchFamily="18" charset="0"/>
              </a:rPr>
              <a:t>Programas sociales tienen mayor cobertura</a:t>
            </a:r>
            <a:endParaRPr lang="es-CR" dirty="0">
              <a:latin typeface="Book Antiqua" panose="020406020503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66317" y="1412776"/>
            <a:ext cx="7886700" cy="4351338"/>
          </a:xfrm>
        </p:spPr>
        <p:txBody>
          <a:bodyPr/>
          <a:lstStyle/>
          <a:p>
            <a:pPr algn="just"/>
            <a:r>
              <a:rPr lang="es-NI" dirty="0" smtClean="0">
                <a:latin typeface="Book Antiqua" panose="02040602050305030304" pitchFamily="18" charset="0"/>
              </a:rPr>
              <a:t>Comparaciones entre la EMNV 2009 – 2014, muestran aumento en el número de programas que benefician a la población y a la vez aumento en la cobertura de los ya existentes.</a:t>
            </a:r>
          </a:p>
          <a:p>
            <a:pPr marL="0" indent="0" algn="just">
              <a:buNone/>
            </a:pPr>
            <a:endParaRPr lang="es-NI" dirty="0" smtClean="0">
              <a:latin typeface="Book Antiqua" panose="02040602050305030304" pitchFamily="18" charset="0"/>
            </a:endParaRPr>
          </a:p>
          <a:p>
            <a:pPr algn="just"/>
            <a:r>
              <a:rPr lang="es-NI" dirty="0" smtClean="0">
                <a:latin typeface="Book Antiqua" panose="02040602050305030304" pitchFamily="18" charset="0"/>
              </a:rPr>
              <a:t>Se simuló el impacto que tendría sobre la pobreza el retirar los programas de merienda y mochila escolar. La simulación muestra que estos dos programas ayudan a reducir la pobreza en dos puntos porcentuales.</a:t>
            </a:r>
            <a:endParaRPr lang="es-NI" dirty="0">
              <a:latin typeface="Book Antiqua" panose="02040602050305030304" pitchFamily="18" charset="0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892252-40FB-4A4E-BEFE-61DBE47D5A8E}" type="slidenum">
              <a:rPr lang="fr-FR" smtClean="0"/>
              <a:pPr>
                <a:defRPr/>
              </a:pPr>
              <a:t>29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580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R" b="1" dirty="0" smtClean="0">
                <a:latin typeface="Book Antiqua" panose="02040602050305030304" pitchFamily="18" charset="0"/>
              </a:rPr>
              <a:t>Apoyo histórico y presente</a:t>
            </a:r>
            <a:endParaRPr lang="es-CR" b="1" dirty="0">
              <a:latin typeface="Book Antiqua" panose="020406020503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57175" lvl="1" indent="-257175" algn="just">
              <a:spcAft>
                <a:spcPts val="900"/>
              </a:spcAft>
              <a:buFont typeface="Arial"/>
              <a:buChar char="•"/>
            </a:pPr>
            <a:r>
              <a:rPr lang="es-MX" sz="2400" dirty="0">
                <a:latin typeface="Book Antiqua" panose="02040602050305030304" pitchFamily="18" charset="0"/>
              </a:rPr>
              <a:t>El BM en general ha provisto apoyo al INIDE en la planificación y ejecución de las encuestas EMNV desde 1993.</a:t>
            </a:r>
          </a:p>
          <a:p>
            <a:pPr marL="257175" lvl="1" indent="-257175" algn="just">
              <a:spcAft>
                <a:spcPts val="900"/>
              </a:spcAft>
              <a:buFont typeface="Arial"/>
              <a:buChar char="•"/>
            </a:pPr>
            <a:r>
              <a:rPr lang="es-MX" sz="2400" dirty="0">
                <a:latin typeface="Book Antiqua" panose="02040602050305030304" pitchFamily="18" charset="0"/>
              </a:rPr>
              <a:t>Incluyendo la encuesta EMNV </a:t>
            </a:r>
            <a:r>
              <a:rPr lang="es-MX" sz="2400" dirty="0" smtClean="0">
                <a:latin typeface="Book Antiqua" panose="02040602050305030304" pitchFamily="18" charset="0"/>
              </a:rPr>
              <a:t>2014.</a:t>
            </a:r>
            <a:endParaRPr lang="es-MX" sz="2400" dirty="0">
              <a:latin typeface="Book Antiqua" panose="02040602050305030304" pitchFamily="18" charset="0"/>
            </a:endParaRPr>
          </a:p>
          <a:p>
            <a:pPr marL="257175" lvl="1" indent="-257175" algn="just">
              <a:buFont typeface="Arial"/>
              <a:buChar char="•"/>
            </a:pPr>
            <a:r>
              <a:rPr lang="es-MX" sz="2400" dirty="0">
                <a:latin typeface="Book Antiqua" panose="02040602050305030304" pitchFamily="18" charset="0"/>
              </a:rPr>
              <a:t>Implementar </a:t>
            </a:r>
            <a:r>
              <a:rPr lang="es-MX" sz="2400" dirty="0" smtClean="0">
                <a:latin typeface="Book Antiqua" panose="02040602050305030304" pitchFamily="18" charset="0"/>
              </a:rPr>
              <a:t>este proyecto requirió </a:t>
            </a:r>
            <a:r>
              <a:rPr lang="es-MX" sz="2400" dirty="0">
                <a:latin typeface="Book Antiqua" panose="02040602050305030304" pitchFamily="18" charset="0"/>
              </a:rPr>
              <a:t>de datos de </a:t>
            </a:r>
            <a:r>
              <a:rPr lang="es-MX" sz="2400" dirty="0" smtClean="0">
                <a:latin typeface="Book Antiqua" panose="02040602050305030304" pitchFamily="18" charset="0"/>
              </a:rPr>
              <a:t>calidad, </a:t>
            </a:r>
            <a:r>
              <a:rPr lang="es-MX" sz="2400" dirty="0">
                <a:latin typeface="Book Antiqua" panose="02040602050305030304" pitchFamily="18" charset="0"/>
              </a:rPr>
              <a:t>para lo que se </a:t>
            </a:r>
            <a:r>
              <a:rPr lang="es-MX" sz="2400" dirty="0" smtClean="0">
                <a:latin typeface="Book Antiqua" panose="02040602050305030304" pitchFamily="18" charset="0"/>
              </a:rPr>
              <a:t>brindó </a:t>
            </a:r>
            <a:r>
              <a:rPr lang="es-MX" sz="2400" dirty="0">
                <a:latin typeface="Book Antiqua" panose="02040602050305030304" pitchFamily="18" charset="0"/>
              </a:rPr>
              <a:t>apoyo </a:t>
            </a:r>
            <a:r>
              <a:rPr lang="es-MX" sz="2400" dirty="0" smtClean="0">
                <a:latin typeface="Book Antiqua" panose="02040602050305030304" pitchFamily="18" charset="0"/>
              </a:rPr>
              <a:t>al </a:t>
            </a:r>
            <a:r>
              <a:rPr lang="es-MX" sz="2400" dirty="0">
                <a:latin typeface="Book Antiqua" panose="02040602050305030304" pitchFamily="18" charset="0"/>
              </a:rPr>
              <a:t>INIDE en:</a:t>
            </a:r>
          </a:p>
          <a:p>
            <a:pPr marL="557213" lvl="2" indent="-257175" algn="just">
              <a:buFont typeface="Courier New" panose="02070309020205020404" pitchFamily="49" charset="0"/>
              <a:buChar char="o"/>
            </a:pPr>
            <a:r>
              <a:rPr lang="es-MX" sz="2400" dirty="0">
                <a:latin typeface="Book Antiqua" panose="02040602050305030304" pitchFamily="18" charset="0"/>
              </a:rPr>
              <a:t>El diseño y el levantamiento de la encuesta</a:t>
            </a:r>
          </a:p>
          <a:p>
            <a:pPr marL="557213" lvl="2" indent="-257175" algn="just">
              <a:buFont typeface="Courier New" panose="02070309020205020404" pitchFamily="49" charset="0"/>
              <a:buChar char="o"/>
            </a:pPr>
            <a:r>
              <a:rPr lang="es-MX" sz="2400" dirty="0">
                <a:latin typeface="Book Antiqua" panose="02040602050305030304" pitchFamily="18" charset="0"/>
              </a:rPr>
              <a:t>El fortalecimiento de las capacidades de la institución</a:t>
            </a:r>
          </a:p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892252-40FB-4A4E-BEFE-61DBE47D5A8E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1208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76672"/>
            <a:ext cx="7811366" cy="591200"/>
          </a:xfrm>
        </p:spPr>
        <p:txBody>
          <a:bodyPr>
            <a:normAutofit/>
          </a:bodyPr>
          <a:lstStyle/>
          <a:p>
            <a:r>
              <a:rPr lang="es-CR" dirty="0" smtClean="0">
                <a:latin typeface="Book Antiqua" panose="02040602050305030304" pitchFamily="18" charset="0"/>
              </a:rPr>
              <a:t>Ingresos laborales</a:t>
            </a:r>
            <a:endParaRPr lang="es-CR" dirty="0">
              <a:latin typeface="Book Antiqua" panose="0204060205030503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8650" y="1268760"/>
            <a:ext cx="7886700" cy="3528392"/>
          </a:xfrm>
        </p:spPr>
        <p:txBody>
          <a:bodyPr>
            <a:normAutofit/>
          </a:bodyPr>
          <a:lstStyle/>
          <a:p>
            <a:pPr algn="just"/>
            <a:r>
              <a:rPr lang="es-NI" dirty="0" smtClean="0">
                <a:latin typeface="Book Antiqua" panose="02040602050305030304" pitchFamily="18" charset="0"/>
              </a:rPr>
              <a:t>La experiencia internacional en </a:t>
            </a:r>
            <a:r>
              <a:rPr lang="es-NI" dirty="0">
                <a:latin typeface="Book Antiqua" panose="02040602050305030304" pitchFamily="18" charset="0"/>
              </a:rPr>
              <a:t>L</a:t>
            </a:r>
            <a:r>
              <a:rPr lang="es-NI" dirty="0" smtClean="0">
                <a:latin typeface="Book Antiqua" panose="02040602050305030304" pitchFamily="18" charset="0"/>
              </a:rPr>
              <a:t>atinoamérica nos muestra que el aumento en los ingresos laborales tienden a ser el componente principal en las mejoras del bienestar de los hogares.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892252-40FB-4A4E-BEFE-61DBE47D5A8E}" type="slidenum">
              <a:rPr lang="fr-FR" smtClean="0"/>
              <a:pPr>
                <a:defRPr/>
              </a:pPr>
              <a:t>30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07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59632" y="1700808"/>
            <a:ext cx="6858000" cy="2387600"/>
          </a:xfrm>
          <a:prstGeom prst="flowChartAlternateProcess">
            <a:avLst/>
          </a:prstGeom>
          <a:ln>
            <a:noFill/>
          </a:ln>
          <a:effectLst>
            <a:softEdge rad="31750"/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es-NI" sz="6000" cap="small" dirty="0" smtClean="0">
                <a:latin typeface="Book Antiqua" panose="02040602050305030304" pitchFamily="18" charset="0"/>
              </a:rPr>
              <a:t>Viendo hacia el Futuro</a:t>
            </a:r>
            <a:endParaRPr lang="es-NI" sz="6000" cap="small" dirty="0">
              <a:latin typeface="Book Antiqua" panose="02040602050305030304" pitchFamily="18" charset="0"/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F69630-3EF9-436D-AEBF-57DAF2D911E8}" type="slidenum">
              <a:rPr lang="fr-FR" smtClean="0"/>
              <a:pPr>
                <a:defRPr/>
              </a:pPr>
              <a:t>31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4012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>
                <a:latin typeface="Book Antiqua" panose="02040602050305030304" pitchFamily="18" charset="0"/>
              </a:rPr>
              <a:t>Posibles áreas de trabajo</a:t>
            </a:r>
            <a:endParaRPr lang="es-CR" dirty="0">
              <a:latin typeface="Book Antiqua" panose="020406020503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887" y="1412776"/>
            <a:ext cx="8147447" cy="4464496"/>
          </a:xfrm>
        </p:spPr>
        <p:txBody>
          <a:bodyPr>
            <a:normAutofit lnSpcReduction="10000"/>
          </a:bodyPr>
          <a:lstStyle/>
          <a:p>
            <a:pPr marL="0" lvl="2" indent="0">
              <a:buNone/>
            </a:pPr>
            <a:r>
              <a:rPr lang="es-AR" sz="2000" b="1" dirty="0">
                <a:latin typeface="Book Antiqua" panose="02040602050305030304" pitchFamily="18" charset="0"/>
              </a:rPr>
              <a:t>Corto Plazo</a:t>
            </a:r>
          </a:p>
          <a:p>
            <a:pPr marL="214313" lvl="3" indent="-214313"/>
            <a:r>
              <a:rPr lang="es-AR" sz="2000" dirty="0">
                <a:latin typeface="Book Antiqua" panose="02040602050305030304" pitchFamily="18" charset="0"/>
              </a:rPr>
              <a:t>Documentación de la EMNV 2014</a:t>
            </a:r>
          </a:p>
          <a:p>
            <a:pPr marL="0" lvl="1" indent="0">
              <a:buNone/>
            </a:pPr>
            <a:r>
              <a:rPr lang="es-AR" sz="2000" b="1" dirty="0">
                <a:latin typeface="Book Antiqua" panose="02040602050305030304" pitchFamily="18" charset="0"/>
              </a:rPr>
              <a:t>Mediano Plazo</a:t>
            </a:r>
          </a:p>
          <a:p>
            <a:pPr marL="214313" lvl="3" indent="-214313" algn="just"/>
            <a:r>
              <a:rPr lang="es-AR" sz="2000" dirty="0">
                <a:latin typeface="Book Antiqua" panose="02040602050305030304" pitchFamily="18" charset="0"/>
              </a:rPr>
              <a:t>Actualizar la metodología de calculo de los agregados y líneas de pobreza</a:t>
            </a:r>
          </a:p>
          <a:p>
            <a:pPr marL="214313" lvl="3" indent="-214313" algn="just"/>
            <a:r>
              <a:rPr lang="es-AR" sz="2000" dirty="0">
                <a:latin typeface="Book Antiqua" panose="02040602050305030304" pitchFamily="18" charset="0"/>
              </a:rPr>
              <a:t>Trabajar en el incremento de la frecuencia de números de pobreza a través de técnicas de estimación de números de pobreza o recolección mas frecuente de datos</a:t>
            </a:r>
          </a:p>
          <a:p>
            <a:pPr marL="214313" lvl="3" indent="-214313" algn="just"/>
            <a:r>
              <a:rPr lang="es-AR" sz="2000" dirty="0">
                <a:latin typeface="Book Antiqua" panose="02040602050305030304" pitchFamily="18" charset="0"/>
              </a:rPr>
              <a:t>Analizar la posibilidad de crear un comité interinstitucional que evalúe la implementación de los dos puntos anteriores y otros puntos similares</a:t>
            </a:r>
          </a:p>
          <a:p>
            <a:pPr marL="0" lvl="2" indent="0">
              <a:buNone/>
            </a:pPr>
            <a:r>
              <a:rPr lang="es-AR" sz="2000" b="1" dirty="0">
                <a:latin typeface="Book Antiqua" panose="02040602050305030304" pitchFamily="18" charset="0"/>
              </a:rPr>
              <a:t>Largo plazo</a:t>
            </a:r>
          </a:p>
          <a:p>
            <a:pPr marL="214313" lvl="3" indent="-214313" algn="just"/>
            <a:r>
              <a:rPr lang="es-AR" sz="2000" dirty="0">
                <a:latin typeface="Book Antiqua" panose="02040602050305030304" pitchFamily="18" charset="0"/>
              </a:rPr>
              <a:t>El Censo 2018: levantamiento y uso, por ejemplo, en la estimación de nuevos mapas de pobreza desagregados </a:t>
            </a:r>
            <a:r>
              <a:rPr lang="es-AR" sz="2000" dirty="0" smtClean="0">
                <a:latin typeface="Book Antiqua" panose="02040602050305030304" pitchFamily="18" charset="0"/>
              </a:rPr>
              <a:t>de </a:t>
            </a:r>
            <a:r>
              <a:rPr lang="es-AR" sz="2000" dirty="0">
                <a:latin typeface="Book Antiqua" panose="02040602050305030304" pitchFamily="18" charset="0"/>
              </a:rPr>
              <a:t>tasas de pobreza a un nivel superior de desagregación territorial por medio de la metodología de mapas de pobreza.</a:t>
            </a:r>
          </a:p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892252-40FB-4A4E-BEFE-61DBE47D5A8E}" type="slidenum">
              <a:rPr lang="fr-FR" smtClean="0"/>
              <a:pPr>
                <a:defRPr/>
              </a:pPr>
              <a:t>32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9196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0" y="2852936"/>
            <a:ext cx="8834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NI" sz="3200" b="1" dirty="0" smtClean="0">
                <a:latin typeface="Book Antiqua" panose="02040602050305030304" pitchFamily="18" charset="0"/>
              </a:rPr>
              <a:t>Gracias.</a:t>
            </a:r>
            <a:endParaRPr lang="es-NI" sz="3200" b="1" dirty="0">
              <a:latin typeface="Book Antiqua" panose="02040602050305030304" pitchFamily="18" charset="0"/>
            </a:endParaRP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892252-40FB-4A4E-BEFE-61DBE47D5A8E}" type="slidenum">
              <a:rPr lang="fr-FR" smtClean="0"/>
              <a:pPr>
                <a:defRPr/>
              </a:pPr>
              <a:t>33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71121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1143000" y="2181225"/>
            <a:ext cx="6858000" cy="1790700"/>
          </a:xfrm>
        </p:spPr>
        <p:txBody>
          <a:bodyPr>
            <a:normAutofit fontScale="90000"/>
          </a:bodyPr>
          <a:lstStyle/>
          <a:p>
            <a:r>
              <a:rPr lang="es-CR" b="1" dirty="0" smtClean="0">
                <a:latin typeface="Book Antiqua" panose="02040602050305030304" pitchFamily="18" charset="0"/>
              </a:rPr>
              <a:t>Planeación e Implementación de la Encuesta de Hogares</a:t>
            </a:r>
            <a:endParaRPr lang="es-CR" b="1" dirty="0">
              <a:latin typeface="Book Antiqua" panose="02040602050305030304" pitchFamily="18" charset="0"/>
            </a:endParaRP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F69630-3EF9-436D-AEBF-57DAF2D911E8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906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R" b="1" dirty="0" smtClean="0">
                <a:latin typeface="Book Antiqua" panose="02040602050305030304" pitchFamily="18" charset="0"/>
              </a:rPr>
              <a:t>Muestra, Prueba Piloto y Capacitación</a:t>
            </a:r>
            <a:endParaRPr lang="es-CR" b="1" dirty="0">
              <a:latin typeface="Book Antiqua" panose="020406020503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671888"/>
          </a:xfrm>
        </p:spPr>
        <p:txBody>
          <a:bodyPr>
            <a:normAutofit lnSpcReduction="10000"/>
          </a:bodyPr>
          <a:lstStyle/>
          <a:p>
            <a:pPr marL="342900" lvl="1" indent="-342900" algn="just">
              <a:buFont typeface="Arial"/>
              <a:buChar char="•"/>
            </a:pPr>
            <a:r>
              <a:rPr lang="es-AR" sz="2100" dirty="0">
                <a:latin typeface="Book Antiqua" panose="02040602050305030304" pitchFamily="18" charset="0"/>
              </a:rPr>
              <a:t>INIDE y el BM trabajaron de manera conjunta para seleccionar una muestra balanceada a lo largo del territorio del país. Esto permitirá obtener estimaciones </a:t>
            </a:r>
            <a:r>
              <a:rPr lang="es-AR" sz="2100" dirty="0" smtClean="0">
                <a:latin typeface="Book Antiqua" panose="02040602050305030304" pitchFamily="18" charset="0"/>
              </a:rPr>
              <a:t>más </a:t>
            </a:r>
            <a:r>
              <a:rPr lang="es-AR" sz="2100" dirty="0">
                <a:latin typeface="Book Antiqua" panose="02040602050305030304" pitchFamily="18" charset="0"/>
              </a:rPr>
              <a:t>precisas donde hay mayor pobreza, incluyendo áreas rurales y regiones Central y Costa Caribe.</a:t>
            </a:r>
          </a:p>
          <a:p>
            <a:pPr marL="342900" lvl="1" indent="-342900" algn="just">
              <a:buFont typeface="Arial"/>
              <a:buChar char="•"/>
            </a:pPr>
            <a:endParaRPr lang="es-CR" sz="2100" dirty="0">
              <a:latin typeface="Book Antiqua" panose="02040602050305030304" pitchFamily="18" charset="0"/>
            </a:endParaRPr>
          </a:p>
          <a:p>
            <a:pPr marL="342900" lvl="1" indent="-342900" algn="just"/>
            <a:r>
              <a:rPr lang="es-CR" sz="2100" dirty="0">
                <a:latin typeface="Book Antiqua" panose="02040602050305030304" pitchFamily="18" charset="0"/>
              </a:rPr>
              <a:t>Diseño de </a:t>
            </a:r>
            <a:r>
              <a:rPr lang="es-CR" sz="2100" dirty="0" smtClean="0">
                <a:latin typeface="Book Antiqua" panose="02040602050305030304" pitchFamily="18" charset="0"/>
              </a:rPr>
              <a:t>la prueba </a:t>
            </a:r>
            <a:r>
              <a:rPr lang="es-CR" sz="2100" dirty="0">
                <a:latin typeface="Book Antiqua" panose="02040602050305030304" pitchFamily="18" charset="0"/>
              </a:rPr>
              <a:t>piloto: el BM apoyó al INIDE mediante la elaboración de una prueba piloto de la EMNV 2014 en el municipio </a:t>
            </a:r>
            <a:r>
              <a:rPr lang="es-CR" sz="2100" dirty="0" smtClean="0">
                <a:latin typeface="Book Antiqua" panose="02040602050305030304" pitchFamily="18" charset="0"/>
              </a:rPr>
              <a:t>de </a:t>
            </a:r>
            <a:r>
              <a:rPr lang="es-CR" sz="2100" dirty="0" err="1" smtClean="0">
                <a:latin typeface="Book Antiqua" panose="02040602050305030304" pitchFamily="18" charset="0"/>
              </a:rPr>
              <a:t>Nandaime</a:t>
            </a:r>
            <a:r>
              <a:rPr lang="es-CR" sz="2100" dirty="0">
                <a:latin typeface="Book Antiqua" panose="02040602050305030304" pitchFamily="18" charset="0"/>
              </a:rPr>
              <a:t>, Granada.</a:t>
            </a:r>
          </a:p>
          <a:p>
            <a:pPr marL="342900" lvl="1" indent="-342900"/>
            <a:endParaRPr lang="es-AR" sz="2100" dirty="0">
              <a:latin typeface="Book Antiqua" panose="02040602050305030304" pitchFamily="18" charset="0"/>
            </a:endParaRPr>
          </a:p>
          <a:p>
            <a:pPr marL="342900" lvl="1" indent="-342900" algn="just"/>
            <a:r>
              <a:rPr lang="x-none" sz="2100" dirty="0">
                <a:latin typeface="Book Antiqua" panose="02040602050305030304" pitchFamily="18" charset="0"/>
              </a:rPr>
              <a:t>Se apoyó al INIDE para preparar e implementar el </a:t>
            </a:r>
            <a:r>
              <a:rPr lang="es-NI" sz="2100" dirty="0" smtClean="0">
                <a:latin typeface="Book Antiqua" panose="02040602050305030304" pitchFamily="18" charset="0"/>
              </a:rPr>
              <a:t>e</a:t>
            </a:r>
            <a:r>
              <a:rPr lang="x-none" sz="2100" dirty="0" smtClean="0">
                <a:latin typeface="Book Antiqua" panose="02040602050305030304" pitchFamily="18" charset="0"/>
              </a:rPr>
              <a:t>ntrenamiento </a:t>
            </a:r>
            <a:r>
              <a:rPr lang="x-none" sz="2100" dirty="0">
                <a:latin typeface="Book Antiqua" panose="02040602050305030304" pitchFamily="18" charset="0"/>
              </a:rPr>
              <a:t>de los entrevistadores y supervisores</a:t>
            </a:r>
            <a:r>
              <a:rPr lang="es-NI" sz="2100" dirty="0">
                <a:latin typeface="Book Antiqua" panose="02040602050305030304" pitchFamily="18" charset="0"/>
              </a:rPr>
              <a:t>.</a:t>
            </a:r>
            <a:endParaRPr lang="x-none" sz="2100" dirty="0">
              <a:latin typeface="Book Antiqua" panose="02040602050305030304" pitchFamily="18" charset="0"/>
            </a:endParaRPr>
          </a:p>
          <a:p>
            <a:pPr marL="257175" lvl="1" indent="-257175" algn="just">
              <a:buFont typeface="Arial"/>
              <a:buChar char="•"/>
            </a:pPr>
            <a:endParaRPr lang="es-AR" sz="1650" dirty="0"/>
          </a:p>
          <a:p>
            <a:pPr marL="257175" lvl="1" indent="-257175" algn="just">
              <a:buFont typeface="Arial"/>
              <a:buChar char="•"/>
            </a:pPr>
            <a:endParaRPr lang="es-AR" sz="1650" dirty="0"/>
          </a:p>
          <a:p>
            <a:endParaRPr lang="es-CR" dirty="0">
              <a:latin typeface="Book Antiqua" panose="02040602050305030304" pitchFamily="18" charset="0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892252-40FB-4A4E-BEFE-61DBE47D5A8E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108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059" y="493117"/>
            <a:ext cx="8193881" cy="994172"/>
          </a:xfrm>
        </p:spPr>
        <p:txBody>
          <a:bodyPr/>
          <a:lstStyle/>
          <a:p>
            <a:pPr algn="ctr"/>
            <a:r>
              <a:rPr lang="es-CR" b="1" dirty="0" smtClean="0">
                <a:latin typeface="Book Antiqua" panose="02040602050305030304" pitchFamily="18" charset="0"/>
              </a:rPr>
              <a:t>Diseño de Cuestionario</a:t>
            </a:r>
            <a:endParaRPr lang="es-CR" sz="3000" b="1" dirty="0">
              <a:latin typeface="Book Antiqua" panose="020406020503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511660"/>
            <a:ext cx="7886700" cy="4293603"/>
          </a:xfrm>
        </p:spPr>
        <p:txBody>
          <a:bodyPr>
            <a:normAutofit lnSpcReduction="10000"/>
          </a:bodyPr>
          <a:lstStyle/>
          <a:p>
            <a:pPr marL="0" lvl="1" indent="0" algn="just">
              <a:buNone/>
            </a:pPr>
            <a:r>
              <a:rPr lang="es-AR" sz="2100" b="1" dirty="0">
                <a:latin typeface="Book Antiqua" panose="02040602050305030304" pitchFamily="18" charset="0"/>
              </a:rPr>
              <a:t>Taller con </a:t>
            </a:r>
            <a:r>
              <a:rPr lang="es-AR" sz="2100" b="1" dirty="0" smtClean="0">
                <a:latin typeface="Book Antiqua" panose="02040602050305030304" pitchFamily="18" charset="0"/>
              </a:rPr>
              <a:t>participación </a:t>
            </a:r>
            <a:r>
              <a:rPr lang="es-AR" sz="2100" b="1" dirty="0">
                <a:latin typeface="Book Antiqua" panose="02040602050305030304" pitchFamily="18" charset="0"/>
              </a:rPr>
              <a:t>de 15 instituciones en mayo 2014  </a:t>
            </a:r>
          </a:p>
          <a:p>
            <a:pPr marL="257175" lvl="1" indent="-257175" algn="just">
              <a:buFont typeface="Arial"/>
              <a:buChar char="•"/>
            </a:pPr>
            <a:r>
              <a:rPr lang="es-AR" dirty="0" smtClean="0">
                <a:latin typeface="Book Antiqua" panose="02040602050305030304" pitchFamily="18" charset="0"/>
              </a:rPr>
              <a:t>INIDE, BM, </a:t>
            </a:r>
            <a:r>
              <a:rPr lang="es-AR" dirty="0">
                <a:latin typeface="Book Antiqua" panose="02040602050305030304" pitchFamily="18" charset="0"/>
              </a:rPr>
              <a:t>SEPRES – SPPN </a:t>
            </a:r>
            <a:r>
              <a:rPr lang="es-AR" dirty="0" smtClean="0">
                <a:latin typeface="Book Antiqua" panose="02040602050305030304" pitchFamily="18" charset="0"/>
              </a:rPr>
              <a:t> (Presidencia), BCN, MHCP (Hacienda), MINSA (salud), </a:t>
            </a:r>
            <a:r>
              <a:rPr lang="es-AR" dirty="0">
                <a:latin typeface="Book Antiqua" panose="02040602050305030304" pitchFamily="18" charset="0"/>
              </a:rPr>
              <a:t>MINED</a:t>
            </a:r>
            <a:r>
              <a:rPr lang="es-AR" dirty="0" smtClean="0">
                <a:latin typeface="Book Antiqua" panose="02040602050305030304" pitchFamily="18" charset="0"/>
              </a:rPr>
              <a:t> (Educación), MIFAN (Familia), MEFCCA (M. economía familiar, comunitaria), </a:t>
            </a:r>
            <a:r>
              <a:rPr lang="es-AR" dirty="0">
                <a:latin typeface="Book Antiqua" panose="02040602050305030304" pitchFamily="18" charset="0"/>
              </a:rPr>
              <a:t>MIFIC </a:t>
            </a:r>
            <a:r>
              <a:rPr lang="es-AR" dirty="0" smtClean="0">
                <a:latin typeface="Book Antiqua" panose="02040602050305030304" pitchFamily="18" charset="0"/>
              </a:rPr>
              <a:t>(Industria </a:t>
            </a:r>
            <a:r>
              <a:rPr lang="es-AR" dirty="0">
                <a:latin typeface="Book Antiqua" panose="02040602050305030304" pitchFamily="18" charset="0"/>
              </a:rPr>
              <a:t>y </a:t>
            </a:r>
            <a:r>
              <a:rPr lang="es-AR" dirty="0" smtClean="0">
                <a:latin typeface="Book Antiqua" panose="02040602050305030304" pitchFamily="18" charset="0"/>
              </a:rPr>
              <a:t>Comercio), MITRAB (Trabajo), </a:t>
            </a:r>
            <a:r>
              <a:rPr lang="es-AR" dirty="0" smtClean="0">
                <a:latin typeface="Book Antiqua" panose="02040602050305030304" pitchFamily="18" charset="0"/>
              </a:rPr>
              <a:t>ENACAL, </a:t>
            </a:r>
            <a:r>
              <a:rPr lang="es-AR" dirty="0" smtClean="0">
                <a:latin typeface="Book Antiqua" panose="02040602050305030304" pitchFamily="18" charset="0"/>
              </a:rPr>
              <a:t>INVUR (Vivienda), PGR (</a:t>
            </a:r>
            <a:r>
              <a:rPr lang="es-AR" dirty="0" smtClean="0">
                <a:latin typeface="Book Antiqua" panose="02040602050305030304" pitchFamily="18" charset="0"/>
              </a:rPr>
              <a:t>Procuraduría General de la República) </a:t>
            </a:r>
            <a:r>
              <a:rPr lang="es-AR" dirty="0" smtClean="0">
                <a:latin typeface="Book Antiqua" panose="02040602050305030304" pitchFamily="18" charset="0"/>
              </a:rPr>
              <a:t>y la IP (Intendencia </a:t>
            </a:r>
            <a:r>
              <a:rPr lang="es-AR" dirty="0">
                <a:latin typeface="Book Antiqua" panose="02040602050305030304" pitchFamily="18" charset="0"/>
              </a:rPr>
              <a:t>de la </a:t>
            </a:r>
            <a:r>
              <a:rPr lang="es-AR" dirty="0" smtClean="0">
                <a:latin typeface="Book Antiqua" panose="02040602050305030304" pitchFamily="18" charset="0"/>
              </a:rPr>
              <a:t>Propiedad) </a:t>
            </a:r>
          </a:p>
          <a:p>
            <a:pPr marL="0" lvl="1" indent="0" algn="just">
              <a:buNone/>
            </a:pPr>
            <a:endParaRPr lang="es-AR" dirty="0" smtClean="0">
              <a:latin typeface="Book Antiqua" panose="02040602050305030304" pitchFamily="18" charset="0"/>
            </a:endParaRPr>
          </a:p>
          <a:p>
            <a:pPr marL="0" lvl="1" indent="0" algn="just">
              <a:buNone/>
            </a:pPr>
            <a:r>
              <a:rPr lang="es-AR" sz="2100" b="1" dirty="0">
                <a:latin typeface="Book Antiqua" panose="02040602050305030304" pitchFamily="18" charset="0"/>
              </a:rPr>
              <a:t>El Taller cumplió sus objetivos y sirvió para:</a:t>
            </a:r>
          </a:p>
          <a:p>
            <a:pPr marL="557213" lvl="2" indent="-257175" algn="just"/>
            <a:r>
              <a:rPr lang="es-AR" sz="1800" dirty="0">
                <a:latin typeface="Book Antiqua" panose="02040602050305030304" pitchFamily="18" charset="0"/>
              </a:rPr>
              <a:t>Validar el cuestionario, fortalecer el vinculo entre instituciones participantes y mejorar el entendimiento que otras instituciones tienen de la EMNV.</a:t>
            </a:r>
          </a:p>
          <a:p>
            <a:pPr marL="557213" lvl="2" indent="-257175" algn="just">
              <a:buFont typeface="Courier New" panose="02070309020205020404" pitchFamily="49" charset="0"/>
              <a:buChar char="o"/>
            </a:pPr>
            <a:endParaRPr lang="es-AR" sz="1800" dirty="0">
              <a:latin typeface="Book Antiqua" panose="02040602050305030304" pitchFamily="18" charset="0"/>
            </a:endParaRPr>
          </a:p>
          <a:p>
            <a:pPr marL="0" lvl="1" indent="-42863" algn="just">
              <a:buNone/>
            </a:pPr>
            <a:r>
              <a:rPr lang="es-AR" sz="2100" b="1" dirty="0">
                <a:latin typeface="Book Antiqua" panose="02040602050305030304" pitchFamily="18" charset="0"/>
              </a:rPr>
              <a:t>El cuestionario de la EMNV 2014 mantiene las buenas prácticas internacionales en su diseño y permite la comparabilidad en el tiempo.</a:t>
            </a:r>
            <a:endParaRPr lang="es-CR" dirty="0">
              <a:latin typeface="Book Antiqua" panose="02040602050305030304" pitchFamily="18" charset="0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892252-40FB-4A4E-BEFE-61DBE47D5A8E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488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R" b="1" dirty="0" smtClean="0">
                <a:latin typeface="Book Antiqua" panose="02040602050305030304" pitchFamily="18" charset="0"/>
              </a:rPr>
              <a:t>Informática y  trabajo de campo </a:t>
            </a:r>
            <a:endParaRPr lang="es-CR" b="1" dirty="0">
              <a:latin typeface="Book Antiqua" panose="020406020503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lvl="1" algn="just">
              <a:spcBef>
                <a:spcPts val="750"/>
              </a:spcBef>
            </a:pPr>
            <a:r>
              <a:rPr lang="x-none" sz="2100" dirty="0">
                <a:latin typeface="Book Antiqua" panose="02040602050305030304" pitchFamily="18" charset="0"/>
              </a:rPr>
              <a:t>Se trabajó para </a:t>
            </a:r>
            <a:r>
              <a:rPr lang="es-NI" sz="2100" dirty="0">
                <a:latin typeface="Book Antiqua" panose="02040602050305030304" pitchFamily="18" charset="0"/>
              </a:rPr>
              <a:t>fortalecer el </a:t>
            </a:r>
            <a:r>
              <a:rPr lang="x-none" sz="2100" dirty="0">
                <a:latin typeface="Book Antiqua" panose="02040602050305030304" pitchFamily="18" charset="0"/>
              </a:rPr>
              <a:t>sistema informático que le permitió al INIDE asegurar la calidad de los datos </a:t>
            </a:r>
            <a:r>
              <a:rPr lang="x-none" sz="2100" dirty="0" smtClean="0">
                <a:latin typeface="Book Antiqua" panose="02040602050305030304" pitchFamily="18" charset="0"/>
              </a:rPr>
              <a:t>recolectados </a:t>
            </a:r>
            <a:r>
              <a:rPr lang="x-none" sz="2100" dirty="0">
                <a:latin typeface="Book Antiqua" panose="02040602050305030304" pitchFamily="18" charset="0"/>
              </a:rPr>
              <a:t>al monitorear en tiempo real </a:t>
            </a:r>
            <a:r>
              <a:rPr lang="es-NI" sz="2100" dirty="0">
                <a:latin typeface="Book Antiqua" panose="02040602050305030304" pitchFamily="18" charset="0"/>
              </a:rPr>
              <a:t>la </a:t>
            </a:r>
            <a:r>
              <a:rPr lang="x-none" sz="2100" dirty="0">
                <a:latin typeface="Book Antiqua" panose="02040602050305030304" pitchFamily="18" charset="0"/>
              </a:rPr>
              <a:t>eficacia de los equipos</a:t>
            </a:r>
            <a:r>
              <a:rPr lang="es-NI" sz="2100" dirty="0">
                <a:latin typeface="Book Antiqua" panose="02040602050305030304" pitchFamily="18" charset="0"/>
              </a:rPr>
              <a:t> de trabajo</a:t>
            </a:r>
            <a:r>
              <a:rPr lang="x-none" sz="2100" dirty="0">
                <a:latin typeface="Book Antiqua" panose="02040602050305030304" pitchFamily="18" charset="0"/>
              </a:rPr>
              <a:t> y las actividades en el campo</a:t>
            </a:r>
            <a:r>
              <a:rPr lang="es-NI" sz="2100" dirty="0">
                <a:latin typeface="Book Antiqua" panose="02040602050305030304" pitchFamily="18" charset="0"/>
              </a:rPr>
              <a:t>.</a:t>
            </a:r>
            <a:endParaRPr lang="x-none" sz="2100" dirty="0">
              <a:latin typeface="Book Antiqua" panose="02040602050305030304" pitchFamily="18" charset="0"/>
            </a:endParaRPr>
          </a:p>
          <a:p>
            <a:pPr marL="0" lvl="1" indent="0" algn="just">
              <a:spcBef>
                <a:spcPts val="750"/>
              </a:spcBef>
              <a:buNone/>
            </a:pPr>
            <a:endParaRPr lang="x-none" sz="2100" dirty="0">
              <a:latin typeface="Book Antiqua" panose="02040602050305030304" pitchFamily="18" charset="0"/>
            </a:endParaRPr>
          </a:p>
          <a:p>
            <a:pPr marL="171450" lvl="1" algn="just">
              <a:spcBef>
                <a:spcPts val="750"/>
              </a:spcBef>
            </a:pPr>
            <a:r>
              <a:rPr lang="x-none" sz="2100" dirty="0">
                <a:latin typeface="Book Antiqua" panose="02040602050305030304" pitchFamily="18" charset="0"/>
              </a:rPr>
              <a:t>En conjunto con el equipo técnico del INIDE, se realizaron visitas aleatorias en donde se supervisó a los entrevistadores y se examinaron </a:t>
            </a:r>
            <a:r>
              <a:rPr lang="es-ES" sz="2100" dirty="0">
                <a:latin typeface="Book Antiqua" panose="02040602050305030304" pitchFamily="18" charset="0"/>
              </a:rPr>
              <a:t> los cuestionarios que habían sido revisados por los </a:t>
            </a:r>
            <a:r>
              <a:rPr lang="x-none" sz="2100" dirty="0">
                <a:latin typeface="Book Antiqua" panose="02040602050305030304" pitchFamily="18" charset="0"/>
              </a:rPr>
              <a:t>críticos de </a:t>
            </a:r>
            <a:r>
              <a:rPr lang="en-US" sz="2100" dirty="0">
                <a:latin typeface="Book Antiqua" panose="02040602050305030304" pitchFamily="18" charset="0"/>
              </a:rPr>
              <a:t>campo.</a:t>
            </a:r>
            <a:endParaRPr lang="x-none" sz="2100" dirty="0">
              <a:latin typeface="Book Antiqua" panose="02040602050305030304" pitchFamily="18" charset="0"/>
            </a:endParaRPr>
          </a:p>
          <a:p>
            <a:pPr marL="171450" lvl="1">
              <a:spcBef>
                <a:spcPts val="750"/>
              </a:spcBef>
            </a:pPr>
            <a:endParaRPr lang="es-AR" dirty="0"/>
          </a:p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892252-40FB-4A4E-BEFE-61DBE47D5A8E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011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1143000" y="2181225"/>
            <a:ext cx="6858000" cy="1076325"/>
          </a:xfrm>
        </p:spPr>
        <p:txBody>
          <a:bodyPr>
            <a:normAutofit fontScale="90000"/>
          </a:bodyPr>
          <a:lstStyle/>
          <a:p>
            <a:r>
              <a:rPr lang="es-CR" b="1" dirty="0" smtClean="0">
                <a:latin typeface="Book Antiqua" panose="02040602050305030304" pitchFamily="18" charset="0"/>
              </a:rPr>
              <a:t>Medición </a:t>
            </a:r>
            <a:r>
              <a:rPr lang="es-CR" b="1" dirty="0" smtClean="0">
                <a:latin typeface="Book Antiqua" panose="02040602050305030304" pitchFamily="18" charset="0"/>
              </a:rPr>
              <a:t>de la </a:t>
            </a:r>
            <a:r>
              <a:rPr lang="es-CR" b="1" dirty="0" smtClean="0">
                <a:latin typeface="Book Antiqua" panose="02040602050305030304" pitchFamily="18" charset="0"/>
              </a:rPr>
              <a:t>Pobreza 2014</a:t>
            </a:r>
            <a:endParaRPr lang="es-CR" b="1" dirty="0">
              <a:latin typeface="Book Antiqua" panose="02040602050305030304" pitchFamily="18" charset="0"/>
            </a:endParaRP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F69630-3EF9-436D-AEBF-57DAF2D911E8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585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5048" y="1131094"/>
            <a:ext cx="8390333" cy="994172"/>
          </a:xfrm>
        </p:spPr>
        <p:txBody>
          <a:bodyPr>
            <a:normAutofit fontScale="90000"/>
          </a:bodyPr>
          <a:lstStyle/>
          <a:p>
            <a:pPr algn="ctr"/>
            <a:r>
              <a:rPr lang="es-CR" b="1" dirty="0" smtClean="0">
                <a:latin typeface="Book Antiqua" panose="02040602050305030304" pitchFamily="18" charset="0"/>
              </a:rPr>
              <a:t>Agregado de Consumo y líneas de pobreza 2014</a:t>
            </a:r>
            <a:endParaRPr lang="es-CR" b="1" dirty="0">
              <a:latin typeface="Book Antiqua" panose="020406020503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26468"/>
            <a:ext cx="7886700" cy="202712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CR" sz="2400" dirty="0">
                <a:latin typeface="Book Antiqua" panose="02040602050305030304" pitchFamily="18" charset="0"/>
              </a:rPr>
              <a:t>Elaborado por personal del Instituto Nacional de Información de Desarrollo (INIDE).</a:t>
            </a:r>
          </a:p>
          <a:p>
            <a:pPr marL="0" indent="0">
              <a:buNone/>
            </a:pPr>
            <a:endParaRPr lang="es-CR" sz="2400" dirty="0">
              <a:latin typeface="Book Antiqua" panose="02040602050305030304" pitchFamily="18" charset="0"/>
            </a:endParaRPr>
          </a:p>
          <a:p>
            <a:pPr algn="just"/>
            <a:r>
              <a:rPr lang="en-US" sz="2400" dirty="0">
                <a:latin typeface="Book Antiqua" panose="02040602050305030304" pitchFamily="18" charset="0"/>
              </a:rPr>
              <a:t>Con el </a:t>
            </a:r>
            <a:r>
              <a:rPr lang="es-CR" sz="2400" dirty="0">
                <a:latin typeface="Book Antiqua" panose="02040602050305030304" pitchFamily="18" charset="0"/>
              </a:rPr>
              <a:t>acompañamiento </a:t>
            </a:r>
            <a:r>
              <a:rPr lang="es-CR" sz="2400" dirty="0" smtClean="0">
                <a:latin typeface="Book Antiqua" panose="02040602050305030304" pitchFamily="18" charset="0"/>
              </a:rPr>
              <a:t>del </a:t>
            </a:r>
            <a:r>
              <a:rPr lang="es-CR" sz="2400" dirty="0">
                <a:latin typeface="Book Antiqua" panose="02040602050305030304" pitchFamily="18" charset="0"/>
              </a:rPr>
              <a:t>Banco Mundial </a:t>
            </a:r>
            <a:r>
              <a:rPr lang="es-CR" sz="2400" dirty="0" smtClean="0">
                <a:latin typeface="Book Antiqua" panose="02040602050305030304" pitchFamily="18" charset="0"/>
              </a:rPr>
              <a:t>por parte del mismo </a:t>
            </a:r>
            <a:r>
              <a:rPr lang="es-CR" sz="2400" dirty="0">
                <a:latin typeface="Book Antiqua" panose="02040602050305030304" pitchFamily="18" charset="0"/>
              </a:rPr>
              <a:t>personal que trabajó en los agregados de consumo </a:t>
            </a:r>
            <a:r>
              <a:rPr lang="es-CR" sz="2400" dirty="0" smtClean="0">
                <a:latin typeface="Book Antiqua" panose="02040602050305030304" pitchFamily="18" charset="0"/>
              </a:rPr>
              <a:t>de </a:t>
            </a:r>
            <a:r>
              <a:rPr lang="es-CR" sz="2400" dirty="0">
                <a:latin typeface="Book Antiqua" panose="02040602050305030304" pitchFamily="18" charset="0"/>
              </a:rPr>
              <a:t>1998, 2001 y 2005.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892252-40FB-4A4E-BEFE-61DBE47D5A8E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7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5965</TotalTime>
  <Words>1926</Words>
  <Application>Microsoft Office PowerPoint</Application>
  <PresentationFormat>Presentación en pantalla (4:3)</PresentationFormat>
  <Paragraphs>383</Paragraphs>
  <Slides>33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33</vt:i4>
      </vt:variant>
    </vt:vector>
  </HeadingPairs>
  <TitlesOfParts>
    <vt:vector size="34" baseType="lpstr">
      <vt:lpstr>Tema de Office</vt:lpstr>
      <vt:lpstr>Encuesta de Hogares y Medición de Pobreza en Nicaragua 2014:  Comentarios técnicos sobre los resultados de la Encuesta por Especialistas del Banco Mundial </vt:lpstr>
      <vt:lpstr>Asistencia Técnica del Banco Mundial</vt:lpstr>
      <vt:lpstr>Apoyo histórico y presente</vt:lpstr>
      <vt:lpstr>Planeación e Implementación de la Encuesta de Hogares</vt:lpstr>
      <vt:lpstr>Muestra, Prueba Piloto y Capacitación</vt:lpstr>
      <vt:lpstr>Diseño de Cuestionario</vt:lpstr>
      <vt:lpstr>Informática y  trabajo de campo </vt:lpstr>
      <vt:lpstr>Medición de la Pobreza 2014</vt:lpstr>
      <vt:lpstr>Agregado de Consumo y líneas de pobreza 2014</vt:lpstr>
      <vt:lpstr>Trabajos del Banco Mundial en 2014 </vt:lpstr>
      <vt:lpstr>Resultados</vt:lpstr>
      <vt:lpstr>Consumo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Distribución del Consumo</vt:lpstr>
      <vt:lpstr>Presentación de PowerPoint</vt:lpstr>
      <vt:lpstr>Presentación de PowerPoint</vt:lpstr>
      <vt:lpstr>Otros Indicadores</vt:lpstr>
      <vt:lpstr>Presentación de PowerPoint</vt:lpstr>
      <vt:lpstr>Presentación de PowerPoint</vt:lpstr>
      <vt:lpstr>Presentación de PowerPoint</vt:lpstr>
      <vt:lpstr>Presentación de PowerPoint</vt:lpstr>
      <vt:lpstr>Algunos Factores Claves</vt:lpstr>
      <vt:lpstr>Número de miembros por hogar</vt:lpstr>
      <vt:lpstr>Ingresos por remesas</vt:lpstr>
      <vt:lpstr>Programas sociales tienen mayor cobertura</vt:lpstr>
      <vt:lpstr>Ingresos laborales</vt:lpstr>
      <vt:lpstr>Viendo hacia el Futuro</vt:lpstr>
      <vt:lpstr>Posibles áreas de trabajo</vt:lpstr>
      <vt:lpstr>Presentación de PowerPoint</vt:lpstr>
    </vt:vector>
  </TitlesOfParts>
  <Company>DIAL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medicion de la pobreza en Paraguay</dc:title>
  <dc:creator>Herrera</dc:creator>
  <cp:lastModifiedBy>Sala de Conferencia CD</cp:lastModifiedBy>
  <cp:revision>433</cp:revision>
  <cp:lastPrinted>2010-10-07T22:50:09Z</cp:lastPrinted>
  <dcterms:created xsi:type="dcterms:W3CDTF">2008-10-05T17:48:51Z</dcterms:created>
  <dcterms:modified xsi:type="dcterms:W3CDTF">2015-10-06T15:18:32Z</dcterms:modified>
</cp:coreProperties>
</file>