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0" r:id="rId2"/>
    <p:sldId id="263" r:id="rId3"/>
    <p:sldId id="265" r:id="rId4"/>
    <p:sldId id="264" r:id="rId5"/>
    <p:sldId id="262" r:id="rId6"/>
    <p:sldId id="268" r:id="rId7"/>
    <p:sldId id="269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3" r:id="rId16"/>
    <p:sldId id="284" r:id="rId17"/>
    <p:sldId id="285" r:id="rId18"/>
    <p:sldId id="286" r:id="rId19"/>
    <p:sldId id="287" r:id="rId20"/>
    <p:sldId id="288" r:id="rId21"/>
    <p:sldId id="272" r:id="rId22"/>
    <p:sldId id="295" r:id="rId23"/>
    <p:sldId id="290" r:id="rId24"/>
    <p:sldId id="293" r:id="rId25"/>
    <p:sldId id="294" r:id="rId26"/>
  </p:sldIdLst>
  <p:sldSz cx="1080135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98" y="-72"/>
      </p:cViewPr>
      <p:guideLst>
        <p:guide orient="horz" pos="2160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10102" y="2130428"/>
            <a:ext cx="9181148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20203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85580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5149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53232" y="4406902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53232" y="2906716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58775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40068" y="1600203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90687" y="1600203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99603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9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0069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486938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486938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9037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08056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4205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0069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23029" y="273053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40069" y="1435103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59791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17140" y="4800601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17140" y="5367339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21333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01052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830979" y="274641"/>
            <a:ext cx="2430304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40067" y="274641"/>
            <a:ext cx="7110889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3669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0068" y="1600203"/>
            <a:ext cx="97212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40068" y="6356353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C53AD-276F-4C37-A1EB-2EE7C8CC9627}" type="datetimeFigureOut">
              <a:rPr lang="es-NI" smtClean="0"/>
              <a:t>07/08/2019</a:t>
            </a:fld>
            <a:endParaRPr lang="es-NI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690462" y="6356353"/>
            <a:ext cx="3420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740967" y="6356353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B18-BFC2-4969-83F8-C355F8EF8A9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35785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NIM\Desktop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07" y="2880231"/>
            <a:ext cx="6336704" cy="329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" name="1 Rectángulo"/>
          <p:cNvSpPr/>
          <p:nvPr/>
        </p:nvSpPr>
        <p:spPr>
          <a:xfrm>
            <a:off x="268708" y="1598683"/>
            <a:ext cx="96060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4000" b="1" dirty="0" smtClean="0">
                <a:solidFill>
                  <a:schemeClr val="tx2"/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Estrategia de Promoción  del   Protagonismo</a:t>
            </a:r>
            <a:br>
              <a:rPr lang="es-NI" sz="4000" b="1" dirty="0" smtClean="0">
                <a:solidFill>
                  <a:schemeClr val="tx2"/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</a:br>
            <a:r>
              <a:rPr lang="es-NI" sz="4000" b="1" dirty="0" smtClean="0">
                <a:solidFill>
                  <a:schemeClr val="tx2"/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y  Protección  de  la  Vida   de  las   Mujeres </a:t>
            </a:r>
            <a:endParaRPr lang="es-NI" sz="4000" dirty="0">
              <a:solidFill>
                <a:schemeClr val="tx2"/>
              </a:solidFill>
              <a:latin typeface="Monotype Corsiva" panose="03010101010201010101" pitchFamily="66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212648" y="116632"/>
            <a:ext cx="10377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b="1" dirty="0">
                <a:solidFill>
                  <a:schemeClr val="tx2"/>
                </a:solidFill>
                <a:cs typeface="Courier New" panose="02070309020205020404" pitchFamily="49" charset="0"/>
              </a:rPr>
              <a:t>N</a:t>
            </a:r>
            <a:r>
              <a:rPr lang="es-ES" sz="36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uestro </a:t>
            </a:r>
            <a:r>
              <a:rPr lang="es-ES" sz="3600" b="1" dirty="0">
                <a:solidFill>
                  <a:schemeClr val="tx2"/>
                </a:solidFill>
                <a:cs typeface="Courier New" panose="02070309020205020404" pitchFamily="49" charset="0"/>
              </a:rPr>
              <a:t>Buen Gobierno </a:t>
            </a:r>
            <a:r>
              <a:rPr lang="es-ES" sz="36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profundiza </a:t>
            </a:r>
            <a:r>
              <a:rPr lang="es-ES" sz="3600" b="1" dirty="0">
                <a:solidFill>
                  <a:schemeClr val="tx2"/>
                </a:solidFill>
                <a:cs typeface="Courier New" panose="02070309020205020404" pitchFamily="49" charset="0"/>
              </a:rPr>
              <a:t>y </a:t>
            </a:r>
            <a:r>
              <a:rPr lang="es-ES" sz="36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fortalece </a:t>
            </a:r>
            <a:r>
              <a:rPr lang="es-ES" sz="3600" b="1" dirty="0">
                <a:solidFill>
                  <a:schemeClr val="tx2"/>
                </a:solidFill>
                <a:cs typeface="Courier New" panose="02070309020205020404" pitchFamily="49" charset="0"/>
              </a:rPr>
              <a:t>los Procesos de Defensa de Principios y Valores que sustentan la Vida Buena que las Mujeres nicaragüenses queremos y merecemos</a:t>
            </a:r>
            <a:r>
              <a:rPr lang="es-ES" sz="36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.</a:t>
            </a:r>
            <a:endParaRPr lang="es-NI" sz="3600" b="1" dirty="0">
              <a:solidFill>
                <a:schemeClr val="tx2"/>
              </a:solidFill>
              <a:cs typeface="Courier New" panose="02070309020205020404" pitchFamily="49" charset="0"/>
            </a:endParaRPr>
          </a:p>
        </p:txBody>
      </p:sp>
      <p:pic>
        <p:nvPicPr>
          <p:cNvPr id="10" name="Picture 2" descr="D:\Mis Documentos ZaydaHernandez\Escritorio\raquel\fotos jefa\1956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28" y="2492896"/>
            <a:ext cx="6268747" cy="42327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324212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5" name="CuadroTexto 6"/>
          <p:cNvSpPr txBox="1"/>
          <p:nvPr/>
        </p:nvSpPr>
        <p:spPr>
          <a:xfrm>
            <a:off x="5904731" y="1895931"/>
            <a:ext cx="47108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NI" sz="28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Desde nuestras familias vamos a fortalecer </a:t>
            </a:r>
            <a:r>
              <a:rPr lang="es-NI" sz="2800" b="1" dirty="0">
                <a:solidFill>
                  <a:schemeClr val="tx2"/>
                </a:solidFill>
                <a:cs typeface="Courier New" panose="02070309020205020404" pitchFamily="49" charset="0"/>
              </a:rPr>
              <a:t>una Cultura de Amor y Respeto hacia las Mujeres, fomentar cambios de </a:t>
            </a:r>
            <a:r>
              <a:rPr lang="es-NI" sz="28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actitudes</a:t>
            </a:r>
            <a:r>
              <a:rPr lang="es-NI" sz="2800" b="1" dirty="0">
                <a:solidFill>
                  <a:schemeClr val="tx2"/>
                </a:solidFill>
                <a:cs typeface="Courier New" panose="02070309020205020404" pitchFamily="49" charset="0"/>
              </a:rPr>
              <a:t>, para desaprender conductas violentas naturalizadas, que se reproducen en </a:t>
            </a:r>
            <a:r>
              <a:rPr lang="es-NI" sz="28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relaciones </a:t>
            </a:r>
            <a:r>
              <a:rPr lang="es-NI" sz="2800" b="1" dirty="0">
                <a:solidFill>
                  <a:schemeClr val="tx2"/>
                </a:solidFill>
                <a:cs typeface="Courier New" panose="02070309020205020404" pitchFamily="49" charset="0"/>
              </a:rPr>
              <a:t>inequitativas de poder que ponen en riesgo y desventaja a las Mujeres.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8" y="1988840"/>
            <a:ext cx="5433529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26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Marcador de texto 9"/>
          <p:cNvSpPr txBox="1">
            <a:spLocks/>
          </p:cNvSpPr>
          <p:nvPr/>
        </p:nvSpPr>
        <p:spPr>
          <a:xfrm>
            <a:off x="274942" y="2060848"/>
            <a:ext cx="5629790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b="1" dirty="0" smtClean="0">
                <a:solidFill>
                  <a:schemeClr val="tx2"/>
                </a:solidFill>
                <a:cs typeface="David" panose="020E0502060401010101" pitchFamily="34" charset="-79"/>
              </a:rPr>
              <a:t>Nuestro reto consiste en reconocer y luchar </a:t>
            </a:r>
            <a:r>
              <a:rPr lang="es-NI" b="1" dirty="0" err="1" smtClean="0">
                <a:solidFill>
                  <a:schemeClr val="tx2"/>
                </a:solidFill>
                <a:cs typeface="David" panose="020E0502060401010101" pitchFamily="34" charset="-79"/>
              </a:rPr>
              <a:t>junt@s</a:t>
            </a:r>
            <a:r>
              <a:rPr lang="es-NI" b="1" dirty="0" smtClean="0">
                <a:solidFill>
                  <a:schemeClr val="tx2"/>
                </a:solidFill>
                <a:cs typeface="David" panose="020E0502060401010101" pitchFamily="34" charset="-79"/>
              </a:rPr>
              <a:t> para prevenir cualquier asomo de irrespeto o trato violento, indigno e impropio, que atente contra la Dignidad Humana, sobre todo cuando estos son producidos, por razones de Género contra las Mujeres.</a:t>
            </a:r>
          </a:p>
          <a:p>
            <a:endParaRPr lang="es-NI" sz="2800" dirty="0" smtClean="0">
              <a:solidFill>
                <a:schemeClr val="tx2"/>
              </a:solidFill>
            </a:endParaRPr>
          </a:p>
          <a:p>
            <a:endParaRPr lang="es-NI" sz="2800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09" y="2060848"/>
            <a:ext cx="449465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66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6" name="Marcador de texto 7"/>
          <p:cNvSpPr txBox="1">
            <a:spLocks/>
          </p:cNvSpPr>
          <p:nvPr/>
        </p:nvSpPr>
        <p:spPr>
          <a:xfrm>
            <a:off x="297108" y="2564904"/>
            <a:ext cx="5895655" cy="40324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36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Promover la práctica de valores para el fortalecimiento de una cultura de convivencia en armonía y equidad para la protección de la vida de las Mujeres.</a:t>
            </a:r>
            <a:endParaRPr lang="es-NI" dirty="0">
              <a:solidFill>
                <a:schemeClr val="tx2"/>
              </a:solidFill>
              <a:cs typeface="Courier New" panose="02070309020205020404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87" y="2492896"/>
            <a:ext cx="4180515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188277" y="1700808"/>
            <a:ext cx="65098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tx2"/>
                </a:solidFill>
                <a:cs typeface="Courier New" panose="02070309020205020404" pitchFamily="49" charset="0"/>
              </a:rPr>
              <a:t>OBJETIVO  DE  LA ESTRATEGIA</a:t>
            </a:r>
            <a:endParaRPr lang="es-NI" sz="9600" dirty="0" smtClean="0">
              <a:solidFill>
                <a:schemeClr val="tx2"/>
              </a:solidFill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89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016299" y="370581"/>
            <a:ext cx="7554191" cy="61014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>
                <a:solidFill>
                  <a:schemeClr val="tx2"/>
                </a:solidFill>
                <a:latin typeface="+mn-lt"/>
                <a:ea typeface="Batang" panose="02030600000101010101" pitchFamily="18" charset="-127"/>
              </a:rPr>
              <a:t>¿ CÓMO  LO   HAREMOS ?</a:t>
            </a:r>
            <a:endParaRPr lang="es-NI" sz="4000" dirty="0">
              <a:solidFill>
                <a:schemeClr val="tx2"/>
              </a:solidFill>
              <a:latin typeface="+mn-lt"/>
              <a:ea typeface="Batang" panose="02030600000101010101" pitchFamily="18" charset="-127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88108" y="1321559"/>
            <a:ext cx="4896543" cy="520378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" sz="3600" b="1" dirty="0" smtClean="0">
                <a:solidFill>
                  <a:schemeClr val="tx2"/>
                </a:solidFill>
                <a:ea typeface="Batang" panose="02030600000101010101" pitchFamily="18" charset="-127"/>
              </a:rPr>
              <a:t>Promoviendo el protagonismo de las Mujeres en la Familia, la Comunidad y en todos los ámbitos de la vida cotidiana.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1" y="1268760"/>
            <a:ext cx="5040560" cy="520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01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016299" y="260648"/>
            <a:ext cx="7554191" cy="61014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>
                <a:solidFill>
                  <a:schemeClr val="tx2"/>
                </a:solidFill>
                <a:latin typeface="+mn-lt"/>
                <a:ea typeface="Batang" panose="02030600000101010101" pitchFamily="18" charset="-127"/>
              </a:rPr>
              <a:t>¿ CÓMO  LO   HAREMOS ?</a:t>
            </a:r>
            <a:endParaRPr lang="es-NI" sz="4000" dirty="0">
              <a:solidFill>
                <a:schemeClr val="tx2"/>
              </a:solidFill>
              <a:latin typeface="+mn-lt"/>
              <a:ea typeface="Batang" panose="02030600000101010101" pitchFamily="18" charset="-127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88108" y="1124744"/>
            <a:ext cx="5113167" cy="51845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" sz="3000" dirty="0" smtClean="0">
                <a:solidFill>
                  <a:schemeClr val="tx2"/>
                </a:solidFill>
                <a:latin typeface="+mj-lt"/>
              </a:rPr>
              <a:t>Asumiendo </a:t>
            </a:r>
            <a:r>
              <a:rPr lang="es-ES" sz="3000" dirty="0">
                <a:solidFill>
                  <a:schemeClr val="tx2"/>
                </a:solidFill>
                <a:latin typeface="+mj-lt"/>
              </a:rPr>
              <a:t>una conciencia personal de cambio </a:t>
            </a:r>
            <a:r>
              <a:rPr lang="es-ES" sz="3000" dirty="0" smtClean="0">
                <a:solidFill>
                  <a:schemeClr val="tx2"/>
                </a:solidFill>
                <a:latin typeface="+mj-lt"/>
              </a:rPr>
              <a:t>para </a:t>
            </a:r>
            <a:r>
              <a:rPr lang="es-ES" sz="3000" dirty="0">
                <a:solidFill>
                  <a:schemeClr val="tx2"/>
                </a:solidFill>
                <a:latin typeface="+mj-lt"/>
              </a:rPr>
              <a:t>practicar nuevas formas de convivencia que aporten a la Paz, Tranquilidad y Armonía en la Familia y en todos los ámbitos de la Vida </a:t>
            </a:r>
            <a:r>
              <a:rPr lang="es-ES" sz="3000" dirty="0" smtClean="0">
                <a:solidFill>
                  <a:schemeClr val="tx2"/>
                </a:solidFill>
                <a:latin typeface="+mj-lt"/>
              </a:rPr>
              <a:t>Cotidiana.</a:t>
            </a:r>
            <a:endParaRPr lang="es-ES" sz="3000" b="1" dirty="0" smtClean="0">
              <a:solidFill>
                <a:schemeClr val="tx2"/>
              </a:solidFill>
              <a:latin typeface="+mj-lt"/>
              <a:ea typeface="Batang" panose="02030600000101010101" pitchFamily="18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" t="3105" r="51315" b="41957"/>
          <a:stretch/>
        </p:blipFill>
        <p:spPr bwMode="auto">
          <a:xfrm>
            <a:off x="5544691" y="1484784"/>
            <a:ext cx="512271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07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Estrategia N°1: </a:t>
            </a:r>
          </a:p>
          <a:p>
            <a:pPr algn="just"/>
            <a:r>
              <a:rPr lang="es-NI" sz="2800" b="1" dirty="0" smtClean="0">
                <a:solidFill>
                  <a:schemeClr val="tx2"/>
                </a:solidFill>
              </a:rPr>
              <a:t>Validación de desafíos y propuestas para la promoción del fortalecimiento del protagonismo y la protección de las Mujeres.  </a:t>
            </a:r>
          </a:p>
          <a:p>
            <a:endParaRPr lang="es-NI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1" b="7496"/>
          <a:stretch/>
        </p:blipFill>
        <p:spPr bwMode="auto">
          <a:xfrm>
            <a:off x="4536579" y="2419147"/>
            <a:ext cx="6048672" cy="4106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80888" y="1772816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44091" y="2600273"/>
            <a:ext cx="4320480" cy="40690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3000" dirty="0" smtClean="0">
                <a:solidFill>
                  <a:schemeClr val="bg1"/>
                </a:solidFill>
              </a:rPr>
              <a:t>1. Asambleas y consultas nacionales con movimientos sociales para identificar </a:t>
            </a:r>
            <a:r>
              <a:rPr lang="es-ES" sz="3000" b="1" dirty="0" smtClean="0">
                <a:solidFill>
                  <a:schemeClr val="bg1"/>
                </a:solidFill>
              </a:rPr>
              <a:t>retos y desafíos en materia de Prevención de la Violencia contra las mujeres. </a:t>
            </a:r>
            <a:endParaRPr lang="es-NI" sz="3000" dirty="0"/>
          </a:p>
        </p:txBody>
      </p:sp>
    </p:spTree>
    <p:extLst>
      <p:ext uri="{BB962C8B-B14F-4D97-AF65-F5344CB8AC3E}">
        <p14:creationId xmlns:p14="http://schemas.microsoft.com/office/powerpoint/2010/main" val="131289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216099" y="188640"/>
            <a:ext cx="10369152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N°2: </a:t>
            </a:r>
          </a:p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Fortalecimiento de la prevención de la Violencia hacia las Mujeres mediante la concientización y la formación de nuevos Valores en Mujeres, Hombres, Familia y Comunidad. </a:t>
            </a:r>
            <a:endParaRPr lang="es-NI" sz="3600" dirty="0" smtClean="0">
              <a:solidFill>
                <a:schemeClr val="tx2"/>
              </a:solidFill>
            </a:endParaRPr>
          </a:p>
          <a:p>
            <a:pPr algn="just"/>
            <a:endParaRPr lang="es-NI" sz="3600" b="1" dirty="0" smtClean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36913"/>
            <a:ext cx="7056784" cy="864095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NI" sz="3000" dirty="0"/>
              <a:t>2</a:t>
            </a:r>
            <a:r>
              <a:rPr lang="es-NI" sz="3000" dirty="0" smtClean="0"/>
              <a:t>. Promover </a:t>
            </a:r>
            <a:r>
              <a:rPr lang="es-NI" sz="3000" dirty="0"/>
              <a:t>el fortalecimiento del autoestima y protagonismo de las </a:t>
            </a:r>
            <a:r>
              <a:rPr lang="es-NI" sz="3000" dirty="0" smtClean="0"/>
              <a:t>Mujeres. </a:t>
            </a:r>
            <a:endParaRPr lang="es-NI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883" y="1793461"/>
            <a:ext cx="3582500" cy="5013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54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>
                <a:solidFill>
                  <a:schemeClr val="tx2"/>
                </a:solidFill>
              </a:rPr>
              <a:t>Estrategia N°2: </a:t>
            </a:r>
          </a:p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Fortalecimiento de la prevención de la Violencia hacia las Mujeres mediante la concientización y la formación de nuevos Valores en Mujeres, Hombres, Familia y Comunidad. </a:t>
            </a:r>
            <a:endParaRPr lang="es-NI" sz="3600" dirty="0" smtClean="0">
              <a:solidFill>
                <a:schemeClr val="tx2"/>
              </a:solidFill>
            </a:endParaRPr>
          </a:p>
          <a:p>
            <a:pPr algn="just"/>
            <a:endParaRPr lang="es-NI" sz="3600" b="1" dirty="0" smtClean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4536504" cy="3997079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NI" sz="3000" dirty="0"/>
              <a:t>3</a:t>
            </a:r>
            <a:r>
              <a:rPr lang="es-NI" sz="3000" dirty="0" smtClean="0"/>
              <a:t>. Impulsar </a:t>
            </a:r>
            <a:r>
              <a:rPr lang="es-NI" sz="3000" dirty="0"/>
              <a:t>espacios de reflexión y cambios de actitudes con relación al trato y respeto hacia las Mujeres, con Niños, Adolescentes, Jóvenes y adultos hombres en todos los espacios. </a:t>
            </a:r>
          </a:p>
        </p:txBody>
      </p:sp>
      <p:pic>
        <p:nvPicPr>
          <p:cNvPr id="7" name="Marcador de posición de imagen 8"/>
          <p:cNvPicPr>
            <a:picLocks noChangeAspect="1"/>
          </p:cNvPicPr>
          <p:nvPr/>
        </p:nvPicPr>
        <p:blipFill rotWithShape="1">
          <a:blip r:embed="rId3"/>
          <a:srcRect l="8971" r="8971"/>
          <a:stretch/>
        </p:blipFill>
        <p:spPr>
          <a:xfrm>
            <a:off x="6048747" y="2241737"/>
            <a:ext cx="4536504" cy="4048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noFill/>
            <a:miter lim="800000"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561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>
                <a:solidFill>
                  <a:schemeClr val="tx2"/>
                </a:solidFill>
              </a:rPr>
              <a:t>Estrategia N°2: </a:t>
            </a:r>
          </a:p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Fortalecimiento de la prevención de la Violencia hacia las Mujeres mediante la concientización y la formación de nuevos Valores en Mujeres, Hombres, Familia y Comunidad. </a:t>
            </a:r>
            <a:endParaRPr lang="es-NI" sz="3600" dirty="0" smtClean="0">
              <a:solidFill>
                <a:schemeClr val="tx2"/>
              </a:solidFill>
            </a:endParaRPr>
          </a:p>
          <a:p>
            <a:pPr algn="just"/>
            <a:endParaRPr lang="es-NI" sz="3600" b="1" dirty="0" smtClean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4104456" cy="3997079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s-NI" sz="3000" dirty="0"/>
              <a:t>4</a:t>
            </a:r>
            <a:r>
              <a:rPr lang="es-NI" sz="3000" dirty="0" smtClean="0"/>
              <a:t>. Fomentar </a:t>
            </a:r>
            <a:r>
              <a:rPr lang="es-NI" sz="3000" dirty="0"/>
              <a:t>la Convivencia Armoniosa, la Práctica de Valores y el Cambio de Actitudes para prevenir la Violencia contra las Mujeres en la Familia.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4" r="21812"/>
          <a:stretch/>
        </p:blipFill>
        <p:spPr>
          <a:xfrm>
            <a:off x="5184651" y="2924944"/>
            <a:ext cx="5400600" cy="31715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92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N°2: </a:t>
            </a:r>
          </a:p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Fortalecimiento de la prevención de la Violencia hacia las Mujeres mediante la concientización y la formación de nuevos Valores en Mujeres, Hombres, Familia y Comunidad. </a:t>
            </a:r>
            <a:endParaRPr lang="es-NI" sz="3600" dirty="0" smtClean="0">
              <a:solidFill>
                <a:schemeClr val="tx2"/>
              </a:solidFill>
            </a:endParaRPr>
          </a:p>
          <a:p>
            <a:pPr algn="just"/>
            <a:endParaRPr lang="es-NI" sz="3600" b="1" dirty="0" smtClean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5040560" cy="3997079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NI" sz="3000" dirty="0" smtClean="0"/>
              <a:t>5. Desarrollar </a:t>
            </a:r>
            <a:r>
              <a:rPr lang="es-NI" sz="3000" dirty="0"/>
              <a:t>Estrategias Comunicacionales en plataformas virtuales y tradicionales, promoviendo el Trato Amoroso, la Unidad, el Respeto y el Diálogo en la Familia y las Relaciones de Noviazgo.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67" y="1971834"/>
            <a:ext cx="3896572" cy="473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08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N°2: </a:t>
            </a:r>
          </a:p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Fortalecimiento de la prevención de la Violencia hacia las Mujeres mediante la concientización y la formación de nuevos Valores en Mujeres, Hombres, Familia y Comunidad. </a:t>
            </a:r>
            <a:endParaRPr lang="es-NI" sz="3600" dirty="0" smtClean="0">
              <a:solidFill>
                <a:schemeClr val="tx2"/>
              </a:solidFill>
            </a:endParaRPr>
          </a:p>
          <a:p>
            <a:pPr algn="just"/>
            <a:endParaRPr lang="es-NI" sz="3600" b="1" dirty="0" smtClean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5040560" cy="3997079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NI" sz="3000" dirty="0" smtClean="0"/>
              <a:t>6. Crear </a:t>
            </a:r>
            <a:r>
              <a:rPr lang="es-NI" sz="3000" dirty="0"/>
              <a:t>una campaña especial para la prevención y atención de la violencia hacia las Mujeres en la Costa Caribe en correspondencia con sus Valores Culturales, Indígenas y Afrodescendientes. </a:t>
            </a:r>
          </a:p>
        </p:txBody>
      </p:sp>
      <p:pic>
        <p:nvPicPr>
          <p:cNvPr id="6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797" y="2924944"/>
            <a:ext cx="5502762" cy="3096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939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N°2: </a:t>
            </a:r>
          </a:p>
          <a:p>
            <a:pPr algn="just"/>
            <a:r>
              <a:rPr lang="es-NI" sz="3600" b="1" dirty="0" smtClean="0">
                <a:solidFill>
                  <a:schemeClr val="tx2"/>
                </a:solidFill>
              </a:rPr>
              <a:t>Fortalecimiento de la prevención de la Violencia hacia las Mujeres mediante la concientización y la formación de nuevos Valores en Mujeres, Hombres, Familia y Comunidad. </a:t>
            </a:r>
            <a:endParaRPr lang="es-NI" sz="3600" dirty="0" smtClean="0">
              <a:solidFill>
                <a:schemeClr val="tx2"/>
              </a:solidFill>
            </a:endParaRPr>
          </a:p>
          <a:p>
            <a:pPr algn="just"/>
            <a:endParaRPr lang="es-NI" sz="3600" b="1" dirty="0" smtClean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5278324" cy="3997079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NI" sz="3000" dirty="0" smtClean="0"/>
              <a:t>7. </a:t>
            </a:r>
            <a:r>
              <a:rPr lang="es-NI" sz="3000" dirty="0" err="1" smtClean="0"/>
              <a:t>Transversalizar</a:t>
            </a:r>
            <a:r>
              <a:rPr lang="es-NI" sz="3000" dirty="0" smtClean="0"/>
              <a:t> </a:t>
            </a:r>
            <a:r>
              <a:rPr lang="es-NI" sz="3000" dirty="0"/>
              <a:t>en el trabajo de todas las Instituciones de nuestro Gobierno el Eje de Prevención y Atención de la Violencia contra las Mujeres mediante la incorporación de este tema en sus Planes de Trabajo. </a:t>
            </a:r>
          </a:p>
        </p:txBody>
      </p:sp>
      <p:pic>
        <p:nvPicPr>
          <p:cNvPr id="6" name="Picture 2" descr="Imagen relacionad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1" t="36817" r="14375" b="-3636"/>
          <a:stretch/>
        </p:blipFill>
        <p:spPr bwMode="auto">
          <a:xfrm>
            <a:off x="5859888" y="2672280"/>
            <a:ext cx="4725363" cy="3060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3496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N°3: </a:t>
            </a:r>
          </a:p>
          <a:p>
            <a:pPr algn="just"/>
            <a:r>
              <a:rPr lang="es-ES" sz="3600" b="1" dirty="0">
                <a:solidFill>
                  <a:schemeClr val="tx2"/>
                </a:solidFill>
              </a:rPr>
              <a:t>Mejorar la beligerancia de las Instituciones en la atención de los casos de violencia hacia las Mujeres en sus respectivos ámbitos de actuación. </a:t>
            </a:r>
            <a:endParaRPr lang="es-NI" sz="3600" b="1" dirty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852936"/>
            <a:ext cx="4104456" cy="381642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NI" sz="3000" dirty="0" smtClean="0"/>
              <a:t>1. Impulsar </a:t>
            </a:r>
            <a:r>
              <a:rPr lang="es-NI" sz="3000" dirty="0"/>
              <a:t>la divulgación masiva de los mecanismos de denuncia para la atención a casos de violencia contra las Mujeres. </a:t>
            </a:r>
          </a:p>
          <a:p>
            <a:pPr lvl="0" algn="just"/>
            <a:endParaRPr lang="es-NI" sz="3000" dirty="0"/>
          </a:p>
        </p:txBody>
      </p:sp>
      <p:pic>
        <p:nvPicPr>
          <p:cNvPr id="6" name="Picture 2" descr="Resultado de imagen para fotos padres e hijos de cdi nicarag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091" y="2852936"/>
            <a:ext cx="5042535" cy="314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0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N°3: </a:t>
            </a:r>
          </a:p>
          <a:p>
            <a:pPr algn="just"/>
            <a:r>
              <a:rPr lang="es-ES" sz="3600" b="1" dirty="0">
                <a:solidFill>
                  <a:schemeClr val="tx2"/>
                </a:solidFill>
              </a:rPr>
              <a:t>Mejorar la beligerancia de las Instituciones en la atención de los casos de violencia hacia las Mujeres en sus respectivos ámbitos de actuación. </a:t>
            </a:r>
            <a:endParaRPr lang="es-NI" sz="3600" b="1" dirty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4104456" cy="399707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NI" sz="3000" dirty="0" smtClean="0"/>
              <a:t>2. Fortalecer </a:t>
            </a:r>
            <a:r>
              <a:rPr lang="es-NI" sz="3000" dirty="0"/>
              <a:t>y mejorar la atención a las Mujeres que sufren violencia desde el Sistema de Justicia y la implementación del Modelo de Atención Integral</a:t>
            </a:r>
            <a:r>
              <a:rPr lang="es-NI" sz="3000" dirty="0" smtClean="0"/>
              <a:t>.</a:t>
            </a:r>
            <a:endParaRPr lang="es-NI" sz="3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763" y="1628800"/>
            <a:ext cx="3646487" cy="482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92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N°3: </a:t>
            </a:r>
          </a:p>
          <a:p>
            <a:pPr algn="just"/>
            <a:r>
              <a:rPr lang="es-ES" sz="3600" b="1" dirty="0">
                <a:solidFill>
                  <a:schemeClr val="tx2"/>
                </a:solidFill>
              </a:rPr>
              <a:t>Mejorar la beligerancia de las Instituciones en la atención de los casos de violencia hacia las Mujeres en sus respectivos ámbitos de actuación. </a:t>
            </a:r>
            <a:endParaRPr lang="es-NI" sz="3600" b="1" dirty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5278324" cy="399707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NI" sz="3000" dirty="0"/>
              <a:t>3</a:t>
            </a:r>
            <a:r>
              <a:rPr lang="es-NI" sz="3000" dirty="0" smtClean="0"/>
              <a:t>. </a:t>
            </a:r>
            <a:r>
              <a:rPr lang="es-NI" sz="3000" dirty="0"/>
              <a:t>Fortalecimiento de capacidades a </a:t>
            </a:r>
            <a:r>
              <a:rPr lang="es-NI" sz="3000" dirty="0" err="1"/>
              <a:t>Servidor@s</a:t>
            </a:r>
            <a:r>
              <a:rPr lang="es-NI" sz="3000" dirty="0"/>
              <a:t> </a:t>
            </a:r>
            <a:r>
              <a:rPr lang="es-NI" sz="3000" dirty="0" err="1"/>
              <a:t>Públic@s</a:t>
            </a:r>
            <a:r>
              <a:rPr lang="es-NI" sz="3000" dirty="0"/>
              <a:t> que ofrecen atención, recepción de denuncias y acompañamiento en Procesos Judiciales a Mujeres que sufren violencia.</a:t>
            </a:r>
          </a:p>
        </p:txBody>
      </p:sp>
      <p:pic>
        <p:nvPicPr>
          <p:cNvPr id="6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066" y="2924944"/>
            <a:ext cx="4988185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1159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N°3: </a:t>
            </a:r>
          </a:p>
          <a:p>
            <a:pPr algn="just"/>
            <a:r>
              <a:rPr lang="es-ES" sz="3600" b="1" dirty="0">
                <a:solidFill>
                  <a:schemeClr val="tx2"/>
                </a:solidFill>
              </a:rPr>
              <a:t>Mejorar la beligerancia de las Instituciones en la atención de los casos de violencia hacia las Mujeres en sus respectivos ámbitos de actuación. </a:t>
            </a:r>
            <a:endParaRPr lang="es-NI" sz="3600" b="1" dirty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2062589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31036" y="3140968"/>
            <a:ext cx="5350332" cy="201941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NI" sz="3000" dirty="0" smtClean="0"/>
              <a:t>4. </a:t>
            </a:r>
            <a:r>
              <a:rPr lang="es-NI" sz="3000" dirty="0"/>
              <a:t>Fortalecer las medidas de protección dirigidos a las Mujeres que sufren violencia</a:t>
            </a:r>
            <a:r>
              <a:rPr lang="es-NI" sz="3000" dirty="0" smtClean="0"/>
              <a:t>.</a:t>
            </a:r>
            <a:endParaRPr lang="es-NI" sz="3000" dirty="0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3"/>
          <a:srcRect b="28461"/>
          <a:stretch/>
        </p:blipFill>
        <p:spPr>
          <a:xfrm>
            <a:off x="5616699" y="2414716"/>
            <a:ext cx="5142722" cy="347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4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N°3: </a:t>
            </a:r>
          </a:p>
          <a:p>
            <a:pPr algn="just"/>
            <a:r>
              <a:rPr lang="es-ES" sz="3600" b="1" dirty="0">
                <a:solidFill>
                  <a:schemeClr val="tx2"/>
                </a:solidFill>
              </a:rPr>
              <a:t>Mejorar la beligerancia de las Instituciones en la atención de los casos de violencia hacia las Mujeres en sus respectivos ámbitos de actuación. </a:t>
            </a:r>
            <a:endParaRPr lang="es-NI" sz="3600" b="1" dirty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701994" y="1628800"/>
            <a:ext cx="7883257" cy="162081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NI" sz="3000" dirty="0" smtClean="0"/>
              <a:t>5. </a:t>
            </a:r>
            <a:r>
              <a:rPr lang="es-NI" sz="3000" dirty="0"/>
              <a:t>Revisar, actualizar y fortalecer la tipificación del delito y las medidas a quienes ejercen la Violencia contra las Mujeres.  </a:t>
            </a:r>
            <a:r>
              <a:rPr lang="es-NI" sz="3000" dirty="0" smtClean="0"/>
              <a:t> </a:t>
            </a:r>
            <a:endParaRPr lang="es-NI" sz="3000" dirty="0"/>
          </a:p>
        </p:txBody>
      </p:sp>
      <p:pic>
        <p:nvPicPr>
          <p:cNvPr id="6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1603" y="3432722"/>
            <a:ext cx="6945640" cy="3014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095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arcador de contenido 2"/>
          <p:cNvSpPr txBox="1">
            <a:spLocks/>
          </p:cNvSpPr>
          <p:nvPr/>
        </p:nvSpPr>
        <p:spPr>
          <a:xfrm>
            <a:off x="403595" y="188640"/>
            <a:ext cx="10181656" cy="17281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NI" sz="4600" b="1" dirty="0" smtClean="0">
                <a:solidFill>
                  <a:schemeClr val="tx2"/>
                </a:solidFill>
              </a:rPr>
              <a:t>Estrategia N°3: </a:t>
            </a:r>
          </a:p>
          <a:p>
            <a:pPr algn="just"/>
            <a:r>
              <a:rPr lang="es-ES" sz="3600" b="1" dirty="0">
                <a:solidFill>
                  <a:schemeClr val="tx2"/>
                </a:solidFill>
              </a:rPr>
              <a:t>Mejorar la beligerancia de las Instituciones en la atención de los casos de violencia hacia las Mujeres en sus respectivos ámbitos de actuación. </a:t>
            </a:r>
            <a:endParaRPr lang="es-NI" sz="3600" b="1" dirty="0">
              <a:solidFill>
                <a:schemeClr val="tx2"/>
              </a:solidFill>
            </a:endParaRPr>
          </a:p>
          <a:p>
            <a:endParaRPr lang="es-NI" sz="2800" dirty="0"/>
          </a:p>
        </p:txBody>
      </p:sp>
      <p:sp>
        <p:nvSpPr>
          <p:cNvPr id="3" name="2 Rectángulo"/>
          <p:cNvSpPr/>
          <p:nvPr/>
        </p:nvSpPr>
        <p:spPr>
          <a:xfrm>
            <a:off x="480888" y="1918573"/>
            <a:ext cx="2111475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s-NI" sz="3600" b="1" dirty="0">
                <a:solidFill>
                  <a:schemeClr val="tx2"/>
                </a:solidFill>
              </a:rPr>
              <a:t>Acciones: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16099" y="2672281"/>
            <a:ext cx="4536504" cy="399707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NI" sz="3000" dirty="0"/>
              <a:t>6</a:t>
            </a:r>
            <a:r>
              <a:rPr lang="es-NI" sz="3000" dirty="0" smtClean="0"/>
              <a:t>. </a:t>
            </a:r>
            <a:r>
              <a:rPr lang="es-NI" sz="3000" dirty="0"/>
              <a:t>Fortalecer el Observatorio de violencia, como herramienta que proporciona datos sobre el comportamiento de la violencia para incidir en su reducción. </a:t>
            </a:r>
            <a:r>
              <a:rPr lang="es-NI" sz="3000" dirty="0" smtClean="0"/>
              <a:t> </a:t>
            </a:r>
            <a:endParaRPr lang="es-NI" sz="3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5" t="23788" r="21211" b="26515"/>
          <a:stretch/>
        </p:blipFill>
        <p:spPr>
          <a:xfrm rot="581733">
            <a:off x="5440367" y="2779358"/>
            <a:ext cx="4960603" cy="30740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30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" name="Rectángulo 4"/>
          <p:cNvSpPr/>
          <p:nvPr/>
        </p:nvSpPr>
        <p:spPr>
          <a:xfrm>
            <a:off x="2016299" y="1844824"/>
            <a:ext cx="7272808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70000"/>
              </a:lnSpc>
              <a:spcBef>
                <a:spcPts val="1800"/>
              </a:spcBef>
              <a:buSzPct val="90000"/>
            </a:pPr>
            <a:r>
              <a:rPr lang="es-MX" sz="3600" b="1" dirty="0">
                <a:solidFill>
                  <a:schemeClr val="tx2"/>
                </a:solidFill>
              </a:rPr>
              <a:t>Mecanismo de Implementación  </a:t>
            </a:r>
            <a:endParaRPr lang="es-NI" sz="3600" b="1" dirty="0">
              <a:solidFill>
                <a:schemeClr val="tx2"/>
              </a:solidFill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504131" y="2420888"/>
            <a:ext cx="9968459" cy="4244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1800"/>
              </a:spcBef>
              <a:buSzPct val="90000"/>
            </a:pPr>
            <a:r>
              <a:rPr lang="es-MX" sz="2800" b="1" dirty="0" smtClean="0">
                <a:solidFill>
                  <a:schemeClr val="tx2"/>
                </a:solidFill>
              </a:rPr>
              <a:t>Para </a:t>
            </a:r>
            <a:r>
              <a:rPr lang="es-MX" sz="2800" b="1" dirty="0">
                <a:solidFill>
                  <a:schemeClr val="tx2"/>
                </a:solidFill>
              </a:rPr>
              <a:t>la implementación de esta Estrategia se creara una Comisión Interinstitucional  integrada por las siguientes Instituciones:</a:t>
            </a:r>
          </a:p>
          <a:p>
            <a:pPr algn="just">
              <a:lnSpc>
                <a:spcPct val="130000"/>
              </a:lnSpc>
              <a:spcBef>
                <a:spcPts val="1800"/>
              </a:spcBef>
              <a:buSzPct val="90000"/>
            </a:pPr>
            <a:r>
              <a:rPr lang="es-MX" sz="2800" b="1" dirty="0" smtClean="0">
                <a:solidFill>
                  <a:schemeClr val="tx2"/>
                </a:solidFill>
              </a:rPr>
              <a:t>Ministerio </a:t>
            </a:r>
            <a:r>
              <a:rPr lang="es-MX" sz="2800" b="1" dirty="0">
                <a:solidFill>
                  <a:schemeClr val="tx2"/>
                </a:solidFill>
              </a:rPr>
              <a:t>de la Familia, Adolescencia y Niñez, Ministerio de la Mujer, Ministerio de la Juventud, Ministerio de Educación, Ministerio de Salud, Instituto Nacional Tecnológico, Consejo Nacional de Universidades, Instituto de Fomento Municipal, Corte Suprema de Justicia, Asamblea </a:t>
            </a:r>
            <a:r>
              <a:rPr lang="es-MX" sz="2800" b="1" dirty="0" smtClean="0">
                <a:solidFill>
                  <a:schemeClr val="tx2"/>
                </a:solidFill>
              </a:rPr>
              <a:t>Nacional y Policía </a:t>
            </a:r>
            <a:r>
              <a:rPr lang="es-MX" sz="2800" b="1" dirty="0">
                <a:solidFill>
                  <a:schemeClr val="tx2"/>
                </a:solidFill>
              </a:rPr>
              <a:t>Nacional</a:t>
            </a:r>
            <a:r>
              <a:rPr lang="es-MX" sz="2800" b="1" dirty="0" smtClean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113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" name="Rectángulo 4"/>
          <p:cNvSpPr/>
          <p:nvPr/>
        </p:nvSpPr>
        <p:spPr>
          <a:xfrm>
            <a:off x="2016299" y="1844824"/>
            <a:ext cx="7992888" cy="4392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70000"/>
              </a:lnSpc>
              <a:spcBef>
                <a:spcPts val="1800"/>
              </a:spcBef>
              <a:buSzPct val="90000"/>
            </a:pPr>
            <a:r>
              <a:rPr lang="es-NI" sz="3600" b="1" dirty="0" smtClean="0">
                <a:solidFill>
                  <a:schemeClr val="tx2"/>
                </a:solidFill>
              </a:rPr>
              <a:t>Grupos para reflexión y aportes</a:t>
            </a:r>
          </a:p>
          <a:p>
            <a:pPr algn="just">
              <a:lnSpc>
                <a:spcPct val="70000"/>
              </a:lnSpc>
              <a:spcBef>
                <a:spcPts val="1800"/>
              </a:spcBef>
              <a:buSzPct val="90000"/>
            </a:pPr>
            <a:endParaRPr lang="es-NI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9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" name="Rectángulo 4"/>
          <p:cNvSpPr/>
          <p:nvPr/>
        </p:nvSpPr>
        <p:spPr>
          <a:xfrm>
            <a:off x="936179" y="1916832"/>
            <a:ext cx="727280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 algn="just"/>
            <a:endParaRPr lang="es-MX" sz="2800" b="1" dirty="0" smtClean="0">
              <a:solidFill>
                <a:schemeClr val="tx2"/>
              </a:solidFill>
            </a:endParaRPr>
          </a:p>
          <a:p>
            <a:pPr lvl="0" algn="just"/>
            <a:r>
              <a:rPr lang="es-MX" sz="2800" b="1" dirty="0">
                <a:solidFill>
                  <a:schemeClr val="tx2"/>
                </a:solidFill>
              </a:rPr>
              <a:t>1. ¿Qué entiende por violencia y cuáles considera usted que son las causas que originan la violencia hacia las mujeres?</a:t>
            </a:r>
            <a:endParaRPr lang="es-NI" sz="2800" b="1" dirty="0">
              <a:solidFill>
                <a:schemeClr val="tx2"/>
              </a:solidFill>
            </a:endParaRPr>
          </a:p>
          <a:p>
            <a:r>
              <a:rPr lang="es-MX" sz="2800" b="1" dirty="0">
                <a:solidFill>
                  <a:schemeClr val="tx2"/>
                </a:solidFill>
              </a:rPr>
              <a:t> </a:t>
            </a:r>
            <a:endParaRPr lang="es-NI" sz="2800" b="1" dirty="0">
              <a:solidFill>
                <a:schemeClr val="tx2"/>
              </a:solidFill>
            </a:endParaRPr>
          </a:p>
          <a:p>
            <a:pPr lvl="0" algn="just"/>
            <a:r>
              <a:rPr lang="es-MX" sz="2800" b="1" dirty="0">
                <a:solidFill>
                  <a:schemeClr val="tx2"/>
                </a:solidFill>
              </a:rPr>
              <a:t>2. ¿Cómo identificamos situaciones de violencia hacia las mujeres?</a:t>
            </a:r>
            <a:endParaRPr lang="es-NI" sz="2800" b="1" dirty="0">
              <a:solidFill>
                <a:schemeClr val="tx2"/>
              </a:solidFill>
            </a:endParaRPr>
          </a:p>
          <a:p>
            <a:r>
              <a:rPr lang="es-ES" sz="2800" b="1" dirty="0">
                <a:solidFill>
                  <a:schemeClr val="tx2"/>
                </a:solidFill>
              </a:rPr>
              <a:t> </a:t>
            </a:r>
            <a:endParaRPr lang="es-NI" sz="2800" b="1" dirty="0">
              <a:solidFill>
                <a:schemeClr val="tx2"/>
              </a:solidFill>
            </a:endParaRPr>
          </a:p>
          <a:p>
            <a:pPr algn="just"/>
            <a:r>
              <a:rPr lang="es-MX" sz="2800" b="1" dirty="0">
                <a:solidFill>
                  <a:schemeClr val="tx2"/>
                </a:solidFill>
              </a:rPr>
              <a:t>3. ¿Cómo afecta la violencia la vida de las mujeres, los hombres, la familia y la comunidad?</a:t>
            </a:r>
            <a:endParaRPr lang="es-NI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635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" name="Rectángulo 4"/>
          <p:cNvSpPr/>
          <p:nvPr/>
        </p:nvSpPr>
        <p:spPr>
          <a:xfrm>
            <a:off x="936179" y="1916832"/>
            <a:ext cx="727280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 algn="just"/>
            <a:endParaRPr lang="es-MX" sz="2800" b="1" dirty="0" smtClean="0">
              <a:solidFill>
                <a:schemeClr val="tx2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080195" y="2312876"/>
            <a:ext cx="835292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 smtClean="0">
                <a:solidFill>
                  <a:schemeClr val="tx2"/>
                </a:solidFill>
              </a:rPr>
              <a:t>4. </a:t>
            </a:r>
            <a:r>
              <a:rPr lang="es-MX" sz="2800" b="1" dirty="0">
                <a:solidFill>
                  <a:schemeClr val="tx2"/>
                </a:solidFill>
              </a:rPr>
              <a:t>¿Qué valores pueden contribuir a la prevención de la violencia?</a:t>
            </a:r>
            <a:endParaRPr lang="es-NI" sz="2800" b="1" dirty="0">
              <a:solidFill>
                <a:schemeClr val="tx2"/>
              </a:solidFill>
            </a:endParaRPr>
          </a:p>
          <a:p>
            <a:endParaRPr lang="es-NI" sz="2800" b="1" dirty="0">
              <a:solidFill>
                <a:schemeClr val="tx2"/>
              </a:solidFill>
            </a:endParaRPr>
          </a:p>
          <a:p>
            <a:pPr lvl="0"/>
            <a:r>
              <a:rPr lang="es-MX" sz="2800" b="1" dirty="0">
                <a:solidFill>
                  <a:schemeClr val="tx2"/>
                </a:solidFill>
              </a:rPr>
              <a:t>5</a:t>
            </a:r>
            <a:r>
              <a:rPr lang="es-MX" sz="2800" b="1" dirty="0" smtClean="0">
                <a:solidFill>
                  <a:schemeClr val="tx2"/>
                </a:solidFill>
              </a:rPr>
              <a:t>. </a:t>
            </a:r>
            <a:r>
              <a:rPr lang="es-MX" sz="2800" b="1" dirty="0">
                <a:solidFill>
                  <a:schemeClr val="tx2"/>
                </a:solidFill>
              </a:rPr>
              <a:t>¿Cómo prevenimos la violencia hacia las mujeres en nuestros hogares y en nuestra comunidad?</a:t>
            </a:r>
            <a:endParaRPr lang="es-NI" sz="2800" b="1" dirty="0">
              <a:solidFill>
                <a:schemeClr val="tx2"/>
              </a:solidFill>
            </a:endParaRPr>
          </a:p>
          <a:p>
            <a:endParaRPr lang="es-NI" sz="2800" b="1" dirty="0">
              <a:solidFill>
                <a:schemeClr val="tx2"/>
              </a:solidFill>
            </a:endParaRPr>
          </a:p>
          <a:p>
            <a:pPr lvl="0"/>
            <a:r>
              <a:rPr lang="es-MX" sz="2800" b="1" dirty="0" smtClean="0">
                <a:solidFill>
                  <a:schemeClr val="tx2"/>
                </a:solidFill>
              </a:rPr>
              <a:t>6. </a:t>
            </a:r>
            <a:r>
              <a:rPr lang="es-MX" sz="2800" b="1" dirty="0">
                <a:solidFill>
                  <a:schemeClr val="tx2"/>
                </a:solidFill>
              </a:rPr>
              <a:t>¿Qué aspectos considera que se debería integrar en la Estrategia</a:t>
            </a:r>
            <a:r>
              <a:rPr lang="es-MX" sz="2800" b="1" dirty="0" smtClean="0">
                <a:solidFill>
                  <a:schemeClr val="tx2"/>
                </a:solidFill>
              </a:rPr>
              <a:t>?</a:t>
            </a:r>
          </a:p>
          <a:p>
            <a:pPr lvl="0"/>
            <a:endParaRPr lang="es-MX" b="1" dirty="0">
              <a:solidFill>
                <a:schemeClr val="tx2"/>
              </a:solidFill>
            </a:endParaRPr>
          </a:p>
          <a:p>
            <a:pPr lvl="0"/>
            <a:endParaRPr lang="es-MX" b="1" dirty="0" smtClean="0">
              <a:solidFill>
                <a:schemeClr val="tx2"/>
              </a:solidFill>
            </a:endParaRPr>
          </a:p>
          <a:p>
            <a:pPr lvl="0"/>
            <a:endParaRPr lang="es-MX" b="1" dirty="0">
              <a:solidFill>
                <a:schemeClr val="tx2"/>
              </a:solidFill>
            </a:endParaRPr>
          </a:p>
          <a:p>
            <a:pPr lvl="0"/>
            <a:endParaRPr lang="es-NI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738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WordPictureWatermark37084105" descr="fondoPapeleria2019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44625"/>
            <a:ext cx="10716291" cy="677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topPapeleria2019_2012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8" y="44624"/>
            <a:ext cx="1029219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" name="Rectángulo 4"/>
          <p:cNvSpPr/>
          <p:nvPr/>
        </p:nvSpPr>
        <p:spPr>
          <a:xfrm>
            <a:off x="936179" y="1916832"/>
            <a:ext cx="727280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/>
            <a:endParaRPr lang="es-MX" sz="2800" dirty="0">
              <a:solidFill>
                <a:schemeClr val="tx2"/>
              </a:solidFill>
            </a:endParaRPr>
          </a:p>
          <a:p>
            <a:pPr lvl="0"/>
            <a:endParaRPr lang="es-MX" sz="2800" dirty="0" smtClean="0">
              <a:solidFill>
                <a:schemeClr val="tx2"/>
              </a:solidFill>
            </a:endParaRPr>
          </a:p>
          <a:p>
            <a:pPr lvl="0" algn="just"/>
            <a:endParaRPr lang="es-MX" sz="2800" b="1" dirty="0" smtClean="0">
              <a:solidFill>
                <a:schemeClr val="tx2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152203" y="1615725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 smtClean="0">
                <a:solidFill>
                  <a:schemeClr val="tx2"/>
                </a:solidFill>
              </a:rPr>
              <a:t>7. ¿Cómo </a:t>
            </a:r>
            <a:r>
              <a:rPr lang="es-MX" sz="2800" b="1" dirty="0">
                <a:solidFill>
                  <a:schemeClr val="tx2"/>
                </a:solidFill>
              </a:rPr>
              <a:t>nos involucramos de manera personal para implementar esta estrategia</a:t>
            </a:r>
            <a:r>
              <a:rPr lang="es-MX" sz="2800" b="1" dirty="0" smtClean="0">
                <a:solidFill>
                  <a:schemeClr val="tx2"/>
                </a:solidFill>
              </a:rPr>
              <a:t>?</a:t>
            </a:r>
          </a:p>
          <a:p>
            <a:pPr lvl="0"/>
            <a:endParaRPr lang="es-NI" sz="2800" b="1" dirty="0">
              <a:solidFill>
                <a:schemeClr val="tx2"/>
              </a:solidFill>
            </a:endParaRPr>
          </a:p>
          <a:p>
            <a:pPr lvl="0"/>
            <a:r>
              <a:rPr lang="es-MX" sz="2800" b="1" dirty="0" smtClean="0">
                <a:solidFill>
                  <a:schemeClr val="tx2"/>
                </a:solidFill>
              </a:rPr>
              <a:t>8. ¿Cómo </a:t>
            </a:r>
            <a:r>
              <a:rPr lang="es-MX" sz="2800" b="1" dirty="0">
                <a:solidFill>
                  <a:schemeClr val="tx2"/>
                </a:solidFill>
              </a:rPr>
              <a:t>nos comprometemos a promover el protagonismo de las mujeres? </a:t>
            </a:r>
            <a:endParaRPr lang="es-MX" sz="2800" b="1" dirty="0" smtClean="0">
              <a:solidFill>
                <a:schemeClr val="tx2"/>
              </a:solidFill>
            </a:endParaRPr>
          </a:p>
          <a:p>
            <a:pPr lvl="0"/>
            <a:endParaRPr lang="es-NI" sz="2800" b="1" dirty="0">
              <a:solidFill>
                <a:schemeClr val="tx2"/>
              </a:solidFill>
            </a:endParaRPr>
          </a:p>
          <a:p>
            <a:pPr lvl="0"/>
            <a:r>
              <a:rPr lang="es-MX" sz="2800" b="1" dirty="0" smtClean="0">
                <a:solidFill>
                  <a:schemeClr val="tx2"/>
                </a:solidFill>
              </a:rPr>
              <a:t>9. Desde </a:t>
            </a:r>
            <a:r>
              <a:rPr lang="es-MX" sz="2800" b="1" dirty="0">
                <a:solidFill>
                  <a:schemeClr val="tx2"/>
                </a:solidFill>
              </a:rPr>
              <a:t>la comunidad ¿cómo apoyamos y acompañamos a las mujeres que sufren violencia</a:t>
            </a:r>
            <a:r>
              <a:rPr lang="es-MX" sz="2800" b="1" dirty="0" smtClean="0">
                <a:solidFill>
                  <a:schemeClr val="tx2"/>
                </a:solidFill>
              </a:rPr>
              <a:t>?</a:t>
            </a:r>
          </a:p>
          <a:p>
            <a:pPr lvl="0"/>
            <a:endParaRPr lang="es-NI" sz="2800" b="1" dirty="0">
              <a:solidFill>
                <a:schemeClr val="tx2"/>
              </a:solidFill>
            </a:endParaRPr>
          </a:p>
          <a:p>
            <a:pPr lvl="0"/>
            <a:r>
              <a:rPr lang="es-MX" sz="2800" b="1" dirty="0" smtClean="0">
                <a:solidFill>
                  <a:schemeClr val="tx2"/>
                </a:solidFill>
              </a:rPr>
              <a:t>10. ¿De </a:t>
            </a:r>
            <a:r>
              <a:rPr lang="es-MX" sz="2800" b="1" dirty="0">
                <a:solidFill>
                  <a:schemeClr val="tx2"/>
                </a:solidFill>
              </a:rPr>
              <a:t>qué manera podemos mejorar desde las instituciones de nuestro gobierno una atención integral a las mujeres que sufren violencia?</a:t>
            </a:r>
            <a:endParaRPr lang="es-NI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3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1168</Words>
  <Application>Microsoft Office PowerPoint</Application>
  <PresentationFormat>Personalizado</PresentationFormat>
  <Paragraphs>105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Zayda Hernández Herrera</dc:creator>
  <cp:keywords>MINIM 2019</cp:keywords>
  <cp:lastModifiedBy>Ministerio de la Mujer</cp:lastModifiedBy>
  <cp:revision>60</cp:revision>
  <dcterms:created xsi:type="dcterms:W3CDTF">2019-08-06T20:57:32Z</dcterms:created>
  <dcterms:modified xsi:type="dcterms:W3CDTF">2019-08-07T19:47:21Z</dcterms:modified>
</cp:coreProperties>
</file>